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ppt/notesSlides/notesSlide12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13.xml" ContentType="application/vnd.openxmlformats-officedocument.presentationml.notesSl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6"/>
  </p:notesMasterIdLst>
  <p:handoutMasterIdLst>
    <p:handoutMasterId r:id="rId37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41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369" r:id="rId35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AC0000"/>
    <a:srgbClr val="E4E4E4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 autoAdjust="0"/>
  </p:normalViewPr>
  <p:slideViewPr>
    <p:cSldViewPr>
      <p:cViewPr varScale="1">
        <p:scale>
          <a:sx n="74" d="100"/>
          <a:sy n="74" d="100"/>
        </p:scale>
        <p:origin x="-1248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5-2016\05_MAESTR&#205;A_EN_CIENCIA_DEL_COMPORTAMIENTO_ORIENTACI&#211;N_AN&#193;LISIS_DE_LA_CONDUCTA\05_EMP_MCCOAC_PROCESO\05_EMP_GRAF_MCCOAC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TablaDatos!$B$167</c:f>
              <c:strCache>
                <c:ptCount val="1"/>
                <c:pt idx="0">
                  <c:v>Posgrado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Posgrado</a:t>
                    </a:r>
                  </a:p>
                  <a:p>
                    <a:r>
                      <a:rPr lang="en-US"/>
                      <a:t>100.0%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val>
            <c:numRef>
              <c:f>TablaDatos!$C$167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2678024337866901E-2"/>
                  <c:y val="2.12811236383735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TablaDatos!$B$62:$B$65</c:f>
              <c:strCache>
                <c:ptCount val="4"/>
                <c:pt idx="0">
                  <c:v>Bolsa de trabajo</c:v>
                </c:pt>
                <c:pt idx="1">
                  <c:v>Periódico</c:v>
                </c:pt>
                <c:pt idx="2">
                  <c:v>Internet</c:v>
                </c:pt>
                <c:pt idx="3">
                  <c:v>Recomendación</c:v>
                </c:pt>
              </c:strCache>
            </c:strRef>
          </c:cat>
          <c:val>
            <c:numRef>
              <c:f>TablaDatos!$C$62:$C$65</c:f>
              <c:numCache>
                <c:formatCode>General</c:formatCode>
                <c:ptCount val="4"/>
                <c:pt idx="0">
                  <c:v>0.72727272727272696</c:v>
                </c:pt>
                <c:pt idx="1">
                  <c:v>9.0909090909090898E-2</c:v>
                </c:pt>
                <c:pt idx="2">
                  <c:v>9.0909090909090898E-2</c:v>
                </c:pt>
                <c:pt idx="3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253632"/>
        <c:axId val="38855808"/>
        <c:axId val="0"/>
      </c:bar3DChart>
      <c:catAx>
        <c:axId val="12525363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8855808"/>
        <c:crosses val="autoZero"/>
        <c:auto val="1"/>
        <c:lblAlgn val="ctr"/>
        <c:lblOffset val="100"/>
        <c:noMultiLvlLbl val="0"/>
      </c:catAx>
      <c:valAx>
        <c:axId val="388558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2536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11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0"/>
              <c:layout>
                <c:manualLayout>
                  <c:x val="-3.53846153846155E-2"/>
                  <c:y val="-7.29729729729730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3.0769230769230799E-2"/>
                  <c:y val="4.05405405405403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2.1538461538461499E-2"/>
                  <c:y val="-4.86486486486486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TablaDatos!$B$70:$B$72</c:f>
              <c:strCache>
                <c:ptCount val="3"/>
                <c:pt idx="0">
                  <c:v>Eventual</c:v>
                </c:pt>
                <c:pt idx="1">
                  <c:v>Base o Planta</c:v>
                </c:pt>
                <c:pt idx="2">
                  <c:v>Eventual y base</c:v>
                </c:pt>
              </c:strCache>
            </c:strRef>
          </c:cat>
          <c:val>
            <c:numRef>
              <c:f>TablaDatos!$C$70:$C$72</c:f>
              <c:numCache>
                <c:formatCode>General</c:formatCode>
                <c:ptCount val="3"/>
                <c:pt idx="0">
                  <c:v>0.36363636363636398</c:v>
                </c:pt>
                <c:pt idx="1">
                  <c:v>0.36363636363636398</c:v>
                </c:pt>
                <c:pt idx="2">
                  <c:v>0.27272727272727298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666671438797419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999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6363636363636397E-2"/>
                  <c:y val="2.70291551393922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TablaDatos!$B$77:$B$80</c:f>
              <c:strCache>
                <c:ptCount val="4"/>
                <c:pt idx="0">
                  <c:v>De $5,001 a $10,000</c:v>
                </c:pt>
                <c:pt idx="1">
                  <c:v>De $15,001 a $20,000</c:v>
                </c:pt>
                <c:pt idx="2">
                  <c:v>De $20,001 a $25,000</c:v>
                </c:pt>
                <c:pt idx="3">
                  <c:v>De $25,001 a $30,000</c:v>
                </c:pt>
              </c:strCache>
            </c:strRef>
          </c:cat>
          <c:val>
            <c:numRef>
              <c:f>TablaDatos!$C$77:$C$80</c:f>
              <c:numCache>
                <c:formatCode>General</c:formatCode>
                <c:ptCount val="4"/>
                <c:pt idx="0">
                  <c:v>9.0909090909090898E-2</c:v>
                </c:pt>
                <c:pt idx="1">
                  <c:v>0.36363636363636398</c:v>
                </c:pt>
                <c:pt idx="2">
                  <c:v>9.0909090909090898E-2</c:v>
                </c:pt>
                <c:pt idx="3">
                  <c:v>0.45454545454545398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068800"/>
        <c:axId val="38859840"/>
        <c:axId val="0"/>
      </c:bar3DChart>
      <c:catAx>
        <c:axId val="12506880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8859840"/>
        <c:crosses val="autoZero"/>
        <c:auto val="1"/>
        <c:lblAlgn val="ctr"/>
        <c:lblOffset val="100"/>
        <c:noMultiLvlLbl val="0"/>
      </c:catAx>
      <c:valAx>
        <c:axId val="388598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0688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1"/>
              <c:layout>
                <c:manualLayout>
                  <c:x val="4.6153846153846202E-3"/>
                  <c:y val="8.64864864864865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TablaDatos!$B$85:$B$86</c:f>
              <c:strCache>
                <c:ptCount val="2"/>
                <c:pt idx="0">
                  <c:v>Antigüedad en la empresa</c:v>
                </c:pt>
                <c:pt idx="1">
                  <c:v>Ya se tiene un rango establecido</c:v>
                </c:pt>
              </c:strCache>
            </c:strRef>
          </c:cat>
          <c:val>
            <c:numRef>
              <c:f>TablaDatos!$C$85:$C$86</c:f>
              <c:numCache>
                <c:formatCode>General</c:formatCode>
                <c:ptCount val="2"/>
                <c:pt idx="0">
                  <c:v>0.36363636363636398</c:v>
                </c:pt>
                <c:pt idx="1">
                  <c:v>0.63636363636363602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801E-2"/>
                  <c:y val="-2.70248989146626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389405869699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897E-2"/>
                  <c:y val="8.10832091934443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TablaDatos!$B$91:$B$94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TablaDatos!$C$91:$C$94</c:f>
              <c:numCache>
                <c:formatCode>General</c:formatCode>
                <c:ptCount val="4"/>
                <c:pt idx="0">
                  <c:v>0.81818181818181801</c:v>
                </c:pt>
                <c:pt idx="1">
                  <c:v>0.18181818181818199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453824"/>
        <c:axId val="110806144"/>
        <c:axId val="0"/>
      </c:bar3DChart>
      <c:catAx>
        <c:axId val="1254538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0806144"/>
        <c:crosses val="autoZero"/>
        <c:auto val="1"/>
        <c:lblAlgn val="ctr"/>
        <c:lblOffset val="100"/>
        <c:noMultiLvlLbl val="0"/>
      </c:catAx>
      <c:valAx>
        <c:axId val="1108061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4538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272727272727299E-2"/>
                  <c:y val="6.384337092998510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75762347888330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8181818181817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TablaDatos!$B$99:$B$104</c:f>
              <c:strCache>
                <c:ptCount val="6"/>
                <c:pt idx="0">
                  <c:v>Preparación académica</c:v>
                </c:pt>
                <c:pt idx="1">
                  <c:v>Disposición</c:v>
                </c:pt>
                <c:pt idx="2">
                  <c:v>Saben trabajar bajo presión</c:v>
                </c:pt>
                <c:pt idx="3">
                  <c:v>Práctica</c:v>
                </c:pt>
                <c:pt idx="4">
                  <c:v>Saben tomar decisiones</c:v>
                </c:pt>
                <c:pt idx="5">
                  <c:v>Trabajo en equipo</c:v>
                </c:pt>
              </c:strCache>
            </c:strRef>
          </c:cat>
          <c:val>
            <c:numRef>
              <c:f>TablaDatos!$C$99:$C$104</c:f>
              <c:numCache>
                <c:formatCode>General</c:formatCode>
                <c:ptCount val="6"/>
                <c:pt idx="0">
                  <c:v>0.27272727272727298</c:v>
                </c:pt>
                <c:pt idx="1">
                  <c:v>0.27272727272727298</c:v>
                </c:pt>
                <c:pt idx="2">
                  <c:v>0.18181818181818199</c:v>
                </c:pt>
                <c:pt idx="3">
                  <c:v>9.0909090909090898E-2</c:v>
                </c:pt>
                <c:pt idx="4">
                  <c:v>9.0909090909090898E-2</c:v>
                </c:pt>
                <c:pt idx="5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455872"/>
        <c:axId val="110808448"/>
        <c:axId val="0"/>
      </c:bar3DChart>
      <c:catAx>
        <c:axId val="1254558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0808448"/>
        <c:crosses val="autoZero"/>
        <c:auto val="1"/>
        <c:lblAlgn val="ctr"/>
        <c:lblOffset val="100"/>
        <c:noMultiLvlLbl val="0"/>
      </c:catAx>
      <c:valAx>
        <c:axId val="1108084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455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41818652440365"/>
          <c:y val="0.143779354503764"/>
          <c:w val="0.42211671538505502"/>
          <c:h val="0.7547451760837590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8181818181818198E-2"/>
                  <c:y val="2.12811236482832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3636363636364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8181818181818198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TablaDatos!$B$109:$B$116</c:f>
              <c:strCache>
                <c:ptCount val="8"/>
                <c:pt idx="0">
                  <c:v>Falta de práctica</c:v>
                </c:pt>
                <c:pt idx="1">
                  <c:v>No saben trabajar bajo presión</c:v>
                </c:pt>
                <c:pt idx="2">
                  <c:v>Cuestiones administrativas</c:v>
                </c:pt>
                <c:pt idx="3">
                  <c:v>Falta de dominio de programas computacionales</c:v>
                </c:pt>
                <c:pt idx="4">
                  <c:v>Investigación</c:v>
                </c:pt>
                <c:pt idx="5">
                  <c:v>Falta de trabajo en equipo</c:v>
                </c:pt>
                <c:pt idx="6">
                  <c:v>Falta de apego a lineamientos</c:v>
                </c:pt>
                <c:pt idx="7">
                  <c:v>Falta de desarrollo de la enseñanza</c:v>
                </c:pt>
              </c:strCache>
            </c:strRef>
          </c:cat>
          <c:val>
            <c:numRef>
              <c:f>TablaDatos!$C$109:$C$116</c:f>
              <c:numCache>
                <c:formatCode>General</c:formatCode>
                <c:ptCount val="8"/>
                <c:pt idx="0">
                  <c:v>0.18181818181818199</c:v>
                </c:pt>
                <c:pt idx="1">
                  <c:v>0.18181818181818199</c:v>
                </c:pt>
                <c:pt idx="2">
                  <c:v>0.18181818181818199</c:v>
                </c:pt>
                <c:pt idx="3">
                  <c:v>9.0909090909090898E-2</c:v>
                </c:pt>
                <c:pt idx="4">
                  <c:v>9.0909090909090898E-2</c:v>
                </c:pt>
                <c:pt idx="5">
                  <c:v>9.0909090909090898E-2</c:v>
                </c:pt>
                <c:pt idx="6">
                  <c:v>9.0909090909090898E-2</c:v>
                </c:pt>
                <c:pt idx="7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502976"/>
        <c:axId val="110810752"/>
        <c:axId val="0"/>
      </c:bar3DChart>
      <c:catAx>
        <c:axId val="12550297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0810752"/>
        <c:crosses val="autoZero"/>
        <c:auto val="1"/>
        <c:lblAlgn val="ctr"/>
        <c:lblOffset val="100"/>
        <c:noMultiLvlLbl val="0"/>
      </c:catAx>
      <c:valAx>
        <c:axId val="1108107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502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00773085182501"/>
          <c:y val="0.19432879336028899"/>
          <c:w val="0.67024481030780303"/>
          <c:h val="0.754745264949989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99E-2"/>
                  <c:y val="-5.4051925941689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8946313528991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6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6E-2"/>
                  <c:y val="1.35139391359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TablaDatos!$B$121:$B$124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TablaDatos!$C$121:$C$124</c:f>
              <c:numCache>
                <c:formatCode>General</c:formatCode>
                <c:ptCount val="4"/>
                <c:pt idx="0">
                  <c:v>0.27272727272727298</c:v>
                </c:pt>
                <c:pt idx="1">
                  <c:v>0.72727272727272696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505024"/>
        <c:axId val="34955264"/>
        <c:axId val="0"/>
      </c:bar3DChart>
      <c:catAx>
        <c:axId val="1255050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4955264"/>
        <c:crosses val="autoZero"/>
        <c:auto val="1"/>
        <c:lblAlgn val="ctr"/>
        <c:lblOffset val="100"/>
        <c:noMultiLvlLbl val="0"/>
      </c:catAx>
      <c:valAx>
        <c:axId val="349552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5050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99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8485325697924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212025769506099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897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TablaDatos!$B$129:$B$132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TablaDatos!$C$129:$C$132</c:f>
              <c:numCache>
                <c:formatCode>General</c:formatCode>
                <c:ptCount val="4"/>
                <c:pt idx="0">
                  <c:v>0.36363636363636398</c:v>
                </c:pt>
                <c:pt idx="1">
                  <c:v>0.63636363636363602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974016"/>
        <c:axId val="34957568"/>
        <c:axId val="0"/>
      </c:bar3DChart>
      <c:catAx>
        <c:axId val="12597401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4957568"/>
        <c:crosses val="autoZero"/>
        <c:auto val="1"/>
        <c:lblAlgn val="ctr"/>
        <c:lblOffset val="100"/>
        <c:noMultiLvlLbl val="0"/>
      </c:catAx>
      <c:valAx>
        <c:axId val="349575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9740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77165354330699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5325697924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TablaDatos!$B$137:$B$140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TablaDatos!$C$137:$C$140</c:f>
              <c:numCache>
                <c:formatCode>General</c:formatCode>
                <c:ptCount val="4"/>
                <c:pt idx="0">
                  <c:v>0.36363636363636398</c:v>
                </c:pt>
                <c:pt idx="1">
                  <c:v>0.45454545454545398</c:v>
                </c:pt>
                <c:pt idx="2">
                  <c:v>9.0909090909090898E-2</c:v>
                </c:pt>
                <c:pt idx="3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636608"/>
        <c:axId val="34959872"/>
        <c:axId val="0"/>
      </c:bar3DChart>
      <c:catAx>
        <c:axId val="1256366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4959872"/>
        <c:crosses val="autoZero"/>
        <c:auto val="1"/>
        <c:lblAlgn val="ctr"/>
        <c:lblOffset val="100"/>
        <c:noMultiLvlLbl val="0"/>
      </c:catAx>
      <c:valAx>
        <c:axId val="349598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636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3367142879816"/>
          <c:y val="0.16316206032397801"/>
          <c:w val="0.71392191449509901"/>
          <c:h val="0.62691021921854895"/>
        </c:manualLayout>
      </c:layout>
      <c:pie3DChart>
        <c:varyColors val="1"/>
        <c:ser>
          <c:idx val="0"/>
          <c:order val="0"/>
          <c:tx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6453030169511695E-17"/>
                  <c:y val="2.96896086369771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Sí, actualmente trabajan</a:t>
                    </a:r>
                  </a:p>
                  <a:p>
                    <a:r>
                      <a:rPr lang="en-US"/>
                      <a:t>100.0%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01E-2"/>
                  <c:y val="2.703128325175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77165354330699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393987115246999E-2"/>
                  <c:y val="-2.702277080229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TablaDatos!$B$145:$B$148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TablaDatos!$C$145:$C$148</c:f>
              <c:numCache>
                <c:formatCode>General</c:formatCode>
                <c:ptCount val="4"/>
                <c:pt idx="0">
                  <c:v>0.18181818181818199</c:v>
                </c:pt>
                <c:pt idx="1">
                  <c:v>0.54545454545454497</c:v>
                </c:pt>
                <c:pt idx="2">
                  <c:v>0.18181818181818199</c:v>
                </c:pt>
                <c:pt idx="3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638144"/>
        <c:axId val="34962176"/>
        <c:axId val="0"/>
      </c:bar3DChart>
      <c:catAx>
        <c:axId val="1256381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4962176"/>
        <c:crosses val="autoZero"/>
        <c:auto val="1"/>
        <c:lblAlgn val="ctr"/>
        <c:lblOffset val="100"/>
        <c:noMultiLvlLbl val="0"/>
      </c:catAx>
      <c:valAx>
        <c:axId val="349621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6381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30769231"/>
          <c:y val="0.29729729729729698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1"/>
              <c:layout>
                <c:manualLayout>
                  <c:x val="5.2307692307692298E-2"/>
                  <c:y val="-3.2432432432432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TablaDatos!$B$11:$B$12</c:f>
              <c:strCache>
                <c:ptCount val="2"/>
                <c:pt idx="0">
                  <c:v>Gobierno y/u Organismos Públicos</c:v>
                </c:pt>
                <c:pt idx="1">
                  <c:v>Empresa y/u Organismos Privados</c:v>
                </c:pt>
              </c:strCache>
            </c:strRef>
          </c:cat>
          <c:val>
            <c:numRef>
              <c:f>TablaDatos!$C$11:$C$12</c:f>
              <c:numCache>
                <c:formatCode>General</c:formatCode>
                <c:ptCount val="2"/>
                <c:pt idx="0">
                  <c:v>0.90909090909090895</c:v>
                </c:pt>
                <c:pt idx="1">
                  <c:v>9.0909090909090898E-2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6E-2"/>
                  <c:y val="-2.70248989146626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6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66667143879743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TablaDatos!$B$17:$B$20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TablaDatos!$C$17:$C$20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9029760"/>
        <c:axId val="34975680"/>
        <c:axId val="0"/>
      </c:bar3DChart>
      <c:catAx>
        <c:axId val="3902976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4975680"/>
        <c:crosses val="autoZero"/>
        <c:auto val="1"/>
        <c:lblAlgn val="ctr"/>
        <c:lblOffset val="100"/>
        <c:noMultiLvlLbl val="0"/>
      </c:catAx>
      <c:valAx>
        <c:axId val="349756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9029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21212598425197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1818181818181799E-2"/>
                  <c:y val="2.12811236482832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818181818181698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2121259842519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212125984251980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TablaDatos!$B$25:$B$29</c:f>
              <c:strCache>
                <c:ptCount val="5"/>
                <c:pt idx="0">
                  <c:v>Coordinador de área</c:v>
                </c:pt>
                <c:pt idx="1">
                  <c:v>Jefatura</c:v>
                </c:pt>
                <c:pt idx="2">
                  <c:v>Director General</c:v>
                </c:pt>
                <c:pt idx="3">
                  <c:v>Director de área</c:v>
                </c:pt>
                <c:pt idx="4">
                  <c:v>Subdirector</c:v>
                </c:pt>
              </c:strCache>
            </c:strRef>
          </c:cat>
          <c:val>
            <c:numRef>
              <c:f>TablaDatos!$C$25:$C$29</c:f>
              <c:numCache>
                <c:formatCode>General</c:formatCode>
                <c:ptCount val="5"/>
                <c:pt idx="0">
                  <c:v>0.36363636363636398</c:v>
                </c:pt>
                <c:pt idx="1">
                  <c:v>0.36363636363636398</c:v>
                </c:pt>
                <c:pt idx="2">
                  <c:v>9.0909090909090898E-2</c:v>
                </c:pt>
                <c:pt idx="3">
                  <c:v>9.0909090909090898E-2</c:v>
                </c:pt>
                <c:pt idx="4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149632"/>
        <c:axId val="34977984"/>
        <c:axId val="0"/>
      </c:bar3DChart>
      <c:catAx>
        <c:axId val="3814963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4977984"/>
        <c:crosses val="autoZero"/>
        <c:auto val="1"/>
        <c:lblAlgn val="ctr"/>
        <c:lblOffset val="100"/>
        <c:noMultiLvlLbl val="0"/>
      </c:catAx>
      <c:valAx>
        <c:axId val="349779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1496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77165354330699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69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TablaDatos!$B$34:$B$37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TablaDatos!$C$34:$C$37</c:f>
              <c:numCache>
                <c:formatCode>General</c:formatCode>
                <c:ptCount val="4"/>
                <c:pt idx="0">
                  <c:v>0.36363636363636398</c:v>
                </c:pt>
                <c:pt idx="1">
                  <c:v>0.45454545454545398</c:v>
                </c:pt>
                <c:pt idx="2">
                  <c:v>0.18181818181818199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3718272"/>
        <c:axId val="35136064"/>
        <c:axId val="0"/>
      </c:bar3DChart>
      <c:catAx>
        <c:axId val="1137182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5136064"/>
        <c:crosses val="autoZero"/>
        <c:auto val="1"/>
        <c:lblAlgn val="ctr"/>
        <c:lblOffset val="100"/>
        <c:noMultiLvlLbl val="0"/>
      </c:catAx>
      <c:valAx>
        <c:axId val="351360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37182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846153846154"/>
          <c:y val="0.240540540540541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TablaDatos!$B$42</c:f>
              <c:strCache>
                <c:ptCount val="1"/>
                <c:pt idx="0">
                  <c:v>No hay contrataciones en general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7.6923076923076398E-3"/>
                  <c:y val="2.97297297297297E-2"/>
                </c:manualLayout>
              </c:layout>
              <c:tx>
                <c:rich>
                  <a:bodyPr/>
                  <a:lstStyle/>
                  <a:p>
                    <a:r>
                      <a:rPr lang="en-US" sz="1300"/>
                      <a:t>No hay contrataciones en general</a:t>
                    </a:r>
                  </a:p>
                  <a:p>
                    <a:r>
                      <a:rPr lang="en-US" sz="13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val>
            <c:numRef>
              <c:f>TablaDatos!$C$42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666571224051502E-2"/>
                  <c:y val="-1.081038518833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3894058696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TablaDatos!$B$46:$B$49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TablaDatos!$C$46:$C$49</c:f>
              <c:numCache>
                <c:formatCode>General</c:formatCode>
                <c:ptCount val="4"/>
                <c:pt idx="0">
                  <c:v>0.45454545454545398</c:v>
                </c:pt>
                <c:pt idx="1">
                  <c:v>0.54545454545454497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4993152"/>
        <c:axId val="35140096"/>
        <c:axId val="0"/>
      </c:bar3DChart>
      <c:catAx>
        <c:axId val="11499315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5140096"/>
        <c:crosses val="autoZero"/>
        <c:auto val="1"/>
        <c:lblAlgn val="ctr"/>
        <c:lblOffset val="100"/>
        <c:noMultiLvlLbl val="0"/>
      </c:catAx>
      <c:valAx>
        <c:axId val="351400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49931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258553828131199"/>
          <c:y val="0.21109662554122799"/>
          <c:w val="0.73283157933718301"/>
          <c:h val="0.754745155821727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01E-2"/>
                  <c:y val="-8.1078952968716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99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89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389405869699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TablaDatos!$B$54:$B$57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TablaDatos!$C$54:$C$57</c:f>
              <c:numCache>
                <c:formatCode>General</c:formatCode>
                <c:ptCount val="4"/>
                <c:pt idx="0">
                  <c:v>0.54545454545454497</c:v>
                </c:pt>
                <c:pt idx="1">
                  <c:v>0.45454545454545398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4834944"/>
        <c:axId val="35142400"/>
        <c:axId val="0"/>
      </c:bar3DChart>
      <c:catAx>
        <c:axId val="1148349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5142400"/>
        <c:crosses val="autoZero"/>
        <c:auto val="1"/>
        <c:lblAlgn val="ctr"/>
        <c:lblOffset val="100"/>
        <c:noMultiLvlLbl val="0"/>
      </c:catAx>
      <c:valAx>
        <c:axId val="351424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48349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07/06/2017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Especialidad en Nefrología</a:t>
            </a:r>
            <a:r>
              <a:rPr lang="es-MX" sz="1000" b="1" kern="1200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 (IMSS-HGR46)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160458"/>
            <a:ext cx="7416800" cy="126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indicaron que actualmente sí trabajan egresados de ese posgrado en la empresa/institución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73328" y="279508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3.4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627784" y="4335603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337425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10 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317470"/>
              </p:ext>
            </p:extLst>
          </p:nvPr>
        </p:nvGraphicFramePr>
        <p:xfrm>
          <a:off x="1403648" y="1124744"/>
          <a:ext cx="7552452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599103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7544" y="1052736"/>
            <a:ext cx="8369928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18.2%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probable o nada probable la contratación)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3596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8436430"/>
              </p:ext>
            </p:extLst>
          </p:nvPr>
        </p:nvGraphicFramePr>
        <p:xfrm>
          <a:off x="1299344" y="764704"/>
          <a:ext cx="7812980" cy="566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4020455"/>
              </p:ext>
            </p:extLst>
          </p:nvPr>
        </p:nvGraphicFramePr>
        <p:xfrm>
          <a:off x="1331640" y="1015281"/>
          <a:ext cx="7668964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1015281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endParaRPr lang="es-MX" sz="1600" dirty="0" smtClean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85084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677846"/>
              </p:ext>
            </p:extLst>
          </p:nvPr>
        </p:nvGraphicFramePr>
        <p:xfrm>
          <a:off x="647700" y="2359000"/>
          <a:ext cx="7848600" cy="2582168"/>
        </p:xfrm>
        <a:graphic>
          <a:graphicData uri="http://schemas.openxmlformats.org/drawingml/2006/table">
            <a:tbl>
              <a:tblPr/>
              <a:tblGrid>
                <a:gridCol w="2133600"/>
                <a:gridCol w="1219200"/>
                <a:gridCol w="1244600"/>
                <a:gridCol w="1295400"/>
                <a:gridCol w="1193800"/>
                <a:gridCol w="762000"/>
              </a:tblGrid>
              <a:tr h="5075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Criterios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1052736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cuenten 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8392139"/>
              </p:ext>
            </p:extLst>
          </p:nvPr>
        </p:nvGraphicFramePr>
        <p:xfrm>
          <a:off x="395536" y="2276872"/>
          <a:ext cx="8435278" cy="2874710"/>
        </p:xfrm>
        <a:graphic>
          <a:graphicData uri="http://schemas.openxmlformats.org/drawingml/2006/table">
            <a:tbl>
              <a:tblPr/>
              <a:tblGrid>
                <a:gridCol w="2820078"/>
                <a:gridCol w="1197910"/>
                <a:gridCol w="1222866"/>
                <a:gridCol w="1272778"/>
                <a:gridCol w="1172953"/>
                <a:gridCol w="748693"/>
              </a:tblGrid>
              <a:tr h="144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81.8%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1299432"/>
              </p:ext>
            </p:extLst>
          </p:nvPr>
        </p:nvGraphicFramePr>
        <p:xfrm>
          <a:off x="1366341" y="1079231"/>
          <a:ext cx="7750175" cy="5373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1079975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980728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923518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388695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937868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36966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957748"/>
            <a:ext cx="8722171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889496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369300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918473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3502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5834844"/>
              </p:ext>
            </p:extLst>
          </p:nvPr>
        </p:nvGraphicFramePr>
        <p:xfrm>
          <a:off x="366737" y="1056308"/>
          <a:ext cx="8699500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1052736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en Nefrología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(imss-hgr46)”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389846"/>
              </p:ext>
            </p:extLst>
          </p:nvPr>
        </p:nvGraphicFramePr>
        <p:xfrm>
          <a:off x="1547044" y="1052736"/>
          <a:ext cx="7596956" cy="5373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94327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6213944"/>
              </p:ext>
            </p:extLst>
          </p:nvPr>
        </p:nvGraphicFramePr>
        <p:xfrm>
          <a:off x="611560" y="720725"/>
          <a:ext cx="8424936" cy="5372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1052736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2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52159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7.5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365104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796904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1238404"/>
              </p:ext>
            </p:extLst>
          </p:nvPr>
        </p:nvGraphicFramePr>
        <p:xfrm>
          <a:off x="1368227" y="844129"/>
          <a:ext cx="7524948" cy="5445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908720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5744263"/>
            <a:ext cx="2627784" cy="11137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1601531" y="1990427"/>
            <a:ext cx="6445634" cy="4750941"/>
            <a:chOff x="1601531" y="1844824"/>
            <a:chExt cx="6445634" cy="4750941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2051992" y="1916832"/>
              <a:ext cx="3240088" cy="348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 generales</a:t>
              </a:r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5887372" y="1844824"/>
              <a:ext cx="2159793" cy="52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4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1" name="Rectangle 7"/>
            <p:cNvSpPr>
              <a:spLocks noChangeArrowheads="1"/>
            </p:cNvSpPr>
            <p:nvPr/>
          </p:nvSpPr>
          <p:spPr bwMode="auto">
            <a:xfrm>
              <a:off x="1601531" y="4316036"/>
              <a:ext cx="41766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482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2969575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1603119" y="2420888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4824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371281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570083" y="429919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3.2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570083" y="2832696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31" name="Rectangle 7"/>
            <p:cNvSpPr>
              <a:spLocks noChangeArrowheads="1"/>
            </p:cNvSpPr>
            <p:nvPr/>
          </p:nvSpPr>
          <p:spPr bwMode="auto">
            <a:xfrm>
              <a:off x="1601531" y="2872353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483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2462213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33" name="Rectangle 7"/>
            <p:cNvSpPr>
              <a:spLocks noChangeArrowheads="1"/>
            </p:cNvSpPr>
            <p:nvPr/>
          </p:nvSpPr>
          <p:spPr bwMode="auto">
            <a:xfrm>
              <a:off x="1601531" y="3811980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4834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3889132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570083" y="234888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3.7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570083" y="3795137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1" name="Rectangle 7"/>
            <p:cNvSpPr>
              <a:spLocks noChangeArrowheads="1"/>
            </p:cNvSpPr>
            <p:nvPr/>
          </p:nvSpPr>
          <p:spPr bwMode="auto">
            <a:xfrm>
              <a:off x="1601531" y="3356992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</a:p>
          </p:txBody>
        </p:sp>
        <p:sp>
          <p:nvSpPr>
            <p:cNvPr id="3484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3433837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570083" y="3336752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7" name="Rectangle 7"/>
            <p:cNvSpPr>
              <a:spLocks noChangeArrowheads="1"/>
            </p:cNvSpPr>
            <p:nvPr/>
          </p:nvSpPr>
          <p:spPr bwMode="auto">
            <a:xfrm>
              <a:off x="1603119" y="5733256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4848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849937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571225" y="4725144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3.2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1603119" y="6188244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Habilidades directivas</a:t>
              </a:r>
            </a:p>
          </p:txBody>
        </p:sp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5811441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6570083" y="574426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2</a:t>
              </a: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.9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9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5329292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6570083" y="520896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1601531" y="4797152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603119" y="5252140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3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6290097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6571225" y="6241822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2.4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203282" y="871846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107504" y="1015862"/>
            <a:ext cx="8893175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CuadroTexto 13"/>
          <p:cNvSpPr txBox="1"/>
          <p:nvPr/>
        </p:nvSpPr>
        <p:spPr>
          <a:xfrm>
            <a:off x="2267744" y="4869160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045746"/>
              </p:ext>
            </p:extLst>
          </p:nvPr>
        </p:nvGraphicFramePr>
        <p:xfrm>
          <a:off x="1435100" y="2492896"/>
          <a:ext cx="6273800" cy="2225005"/>
        </p:xfrm>
        <a:graphic>
          <a:graphicData uri="http://schemas.openxmlformats.org/drawingml/2006/table">
            <a:tbl>
              <a:tblPr/>
              <a:tblGrid>
                <a:gridCol w="4937100"/>
                <a:gridCol w="1336700"/>
              </a:tblGrid>
              <a:tr h="2939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específicas*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150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Diagnóstico y tratamiento de </a:t>
                      </a:r>
                      <a:r>
                        <a:rPr lang="es-MX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glomerulopatías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primarias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Diagnóstico y tratamiento de nefropatía diabética e hipertensiva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del paciente con diálisis peritoneal y hemodiálisis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Colocación de accesos vasculares para hemodiálisis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Realización de biopsias renales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3321" y="1057672"/>
            <a:ext cx="8893175" cy="129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siguientes CONOCIMIENTOS específicos de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CuadroTexto 13"/>
          <p:cNvSpPr txBox="1"/>
          <p:nvPr/>
        </p:nvSpPr>
        <p:spPr>
          <a:xfrm>
            <a:off x="3203848" y="4808185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959024"/>
              </p:ext>
            </p:extLst>
          </p:nvPr>
        </p:nvGraphicFramePr>
        <p:xfrm>
          <a:off x="467544" y="2708920"/>
          <a:ext cx="8140700" cy="1915275"/>
        </p:xfrm>
        <a:graphic>
          <a:graphicData uri="http://schemas.openxmlformats.org/drawingml/2006/table">
            <a:tbl>
              <a:tblPr/>
              <a:tblGrid>
                <a:gridCol w="6950670"/>
                <a:gridCol w="1190030"/>
              </a:tblGrid>
              <a:tr h="432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622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Prevención, diagnóstico y manejo de la enfermedad renal crónica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2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del paciente con trasplante renal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2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Tratamiento del paciente con enfermedad renal en situaciones especiales: ancianos, embarazadas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2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Diagnóstico y manejo de las enfermedades sistémicas que ocasionan daño renal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2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Prevención y manejo de la lesión renal aguda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8681973"/>
              </p:ext>
            </p:extLst>
          </p:nvPr>
        </p:nvGraphicFramePr>
        <p:xfrm>
          <a:off x="1115616" y="908720"/>
          <a:ext cx="7740972" cy="5589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1117487"/>
            <a:ext cx="8641085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1117487"/>
            <a:ext cx="871309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2864379"/>
              </p:ext>
            </p:extLst>
          </p:nvPr>
        </p:nvGraphicFramePr>
        <p:xfrm>
          <a:off x="665509" y="1134875"/>
          <a:ext cx="7885113" cy="577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3053319"/>
              </p:ext>
            </p:extLst>
          </p:nvPr>
        </p:nvGraphicFramePr>
        <p:xfrm>
          <a:off x="1403648" y="1268760"/>
          <a:ext cx="7488832" cy="5346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985084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función de la atención a las necesidades de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</a:t>
            </a:r>
            <a:r>
              <a:rPr lang="es-MX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Especialidad en Nefrología (IMSS-HGR46)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7072446"/>
              </p:ext>
            </p:extLst>
          </p:nvPr>
        </p:nvGraphicFramePr>
        <p:xfrm>
          <a:off x="1259632" y="836712"/>
          <a:ext cx="7740972" cy="5517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1219692"/>
            <a:ext cx="8137029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8211300"/>
              </p:ext>
            </p:extLst>
          </p:nvPr>
        </p:nvGraphicFramePr>
        <p:xfrm>
          <a:off x="1331664" y="1117487"/>
          <a:ext cx="7668964" cy="515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117487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5692986"/>
              </p:ext>
            </p:extLst>
          </p:nvPr>
        </p:nvGraphicFramePr>
        <p:xfrm>
          <a:off x="1457845" y="1052736"/>
          <a:ext cx="7812485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980728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becas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sus empleados actuales para estudiar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823985"/>
              </p:ext>
            </p:extLst>
          </p:nvPr>
        </p:nvGraphicFramePr>
        <p:xfrm>
          <a:off x="833259" y="1628800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24 al 29 de mayo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s de la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Especialidad en Nefrología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(IMSS-HGR46)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11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827584" y="5445224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7289960"/>
              </p:ext>
            </p:extLst>
          </p:nvPr>
        </p:nvGraphicFramePr>
        <p:xfrm>
          <a:off x="-145555" y="3573016"/>
          <a:ext cx="5582887" cy="2805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865014" y="980728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59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54.5%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079564" y="1682100"/>
            <a:ext cx="74090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18.2%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8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18.2%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151608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54.5%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94879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45.5%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230246" y="2761600"/>
            <a:ext cx="59022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9.1%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403648" y="3915271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375459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519016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11.0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293121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año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293121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25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7031988"/>
              </p:ext>
            </p:extLst>
          </p:nvPr>
        </p:nvGraphicFramePr>
        <p:xfrm>
          <a:off x="899592" y="1628800"/>
          <a:ext cx="7056784" cy="4025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935731" y="1052736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Nefrología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6767773"/>
              </p:ext>
            </p:extLst>
          </p:nvPr>
        </p:nvGraphicFramePr>
        <p:xfrm>
          <a:off x="107504" y="1158964"/>
          <a:ext cx="8784976" cy="5253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3160376"/>
              </p:ext>
            </p:extLst>
          </p:nvPr>
        </p:nvGraphicFramePr>
        <p:xfrm>
          <a:off x="1403648" y="692150"/>
          <a:ext cx="7545636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8593582"/>
              </p:ext>
            </p:extLst>
          </p:nvPr>
        </p:nvGraphicFramePr>
        <p:xfrm>
          <a:off x="1187624" y="764704"/>
          <a:ext cx="7812980" cy="5517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044898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14252</TotalTime>
  <Words>1694</Words>
  <Application>Microsoft Office PowerPoint</Application>
  <PresentationFormat>Presentación en pantalla (4:3)</PresentationFormat>
  <Paragraphs>423</Paragraphs>
  <Slides>33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laptop</cp:lastModifiedBy>
  <cp:revision>985</cp:revision>
  <cp:lastPrinted>2013-07-09T20:28:01Z</cp:lastPrinted>
  <dcterms:created xsi:type="dcterms:W3CDTF">1601-01-01T00:00:00Z</dcterms:created>
  <dcterms:modified xsi:type="dcterms:W3CDTF">2017-06-07T14:42:40Z</dcterms:modified>
</cp:coreProperties>
</file>