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handoutMasterIdLst>
    <p:handoutMasterId r:id="rId46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519" r:id="rId19"/>
    <p:sldId id="520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521" r:id="rId35"/>
    <p:sldId id="502" r:id="rId36"/>
    <p:sldId id="522" r:id="rId37"/>
    <p:sldId id="510" r:id="rId38"/>
    <p:sldId id="505" r:id="rId39"/>
    <p:sldId id="506" r:id="rId40"/>
    <p:sldId id="523" r:id="rId41"/>
    <p:sldId id="524" r:id="rId42"/>
    <p:sldId id="525" r:id="rId43"/>
    <p:sldId id="369" r:id="rId4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Google%20Drive\UDEG-POSGRADOS%202017\08_MAESTR&#205;A_EN_CIENCIAS_EN_INGENIER&#205;A_QU&#205;MICA\08_EG_MCIQ_PROCESO\08_GR&#193;FICAS_EG_MCIQ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8_MAESTR&#205;A_CIENCIAS_INGENIER&#205;A_QU&#205;MICA\08_GR&#193;FICAS_EG_MCIQ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A00-4BE5-B11F-087F5ED7E290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A00-4BE5-B11F-087F5ED7E290}"/>
              </c:ext>
            </c:extLst>
          </c:dPt>
          <c:dLbls>
            <c:dLbl>
              <c:idx val="0"/>
              <c:layout>
                <c:manualLayout>
                  <c:x val="-2.15384615384616E-2"/>
                  <c:y val="5.9459459459459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00-4BE5-B11F-087F5ED7E290}"/>
                </c:ext>
              </c:extLst>
            </c:dLbl>
            <c:dLbl>
              <c:idx val="1"/>
              <c:layout>
                <c:manualLayout>
                  <c:x val="1.38461538461538E-2"/>
                  <c:y val="-6.7567567567567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00-4BE5-B11F-087F5ED7E29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TablaDatos!$B$253:$B$254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TablaDatos!$C$253:$C$254</c:f>
              <c:numCache>
                <c:formatCode>General</c:formatCode>
                <c:ptCount val="2"/>
                <c:pt idx="0">
                  <c:v>0.75925925925925897</c:v>
                </c:pt>
                <c:pt idx="1">
                  <c:v>0.240740740740741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00-4BE5-B11F-087F5ED7E29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4545454545455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09-40AA-96B6-1C986CEB45A9}"/>
                </c:ext>
              </c:extLst>
            </c:dLbl>
            <c:dLbl>
              <c:idx val="1"/>
              <c:layout>
                <c:manualLayout>
                  <c:x val="2.75758052970651E-2"/>
                  <c:y val="5.4056182166417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709-40AA-96B6-1C986CEB45A9}"/>
                </c:ext>
              </c:extLst>
            </c:dLbl>
            <c:dLbl>
              <c:idx val="2"/>
              <c:layout>
                <c:manualLayout>
                  <c:x val="2.3636363636363601E-2"/>
                  <c:y val="8.10832091934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09-40AA-96B6-1C986CEB45A9}"/>
                </c:ext>
              </c:extLst>
            </c:dLbl>
            <c:dLbl>
              <c:idx val="3"/>
              <c:layout>
                <c:manualLayout>
                  <c:x val="2.7941196613108399E-2"/>
                  <c:y val="2.19797525309336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709-40AA-96B6-1C986CEB45A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TablaDatos!$B$105:$B$108</c:f>
              <c:strCache>
                <c:ptCount val="4"/>
                <c:pt idx="0">
                  <c:v>Academia/ IES</c:v>
                </c:pt>
                <c:pt idx="1">
                  <c:v>Empresa y/u Organismos Privados</c:v>
                </c:pt>
                <c:pt idx="2">
                  <c:v>Gobierno y/u Organismos Públicos</c:v>
                </c:pt>
                <c:pt idx="3">
                  <c:v>Organismo no Gubernamental (ONG)</c:v>
                </c:pt>
              </c:strCache>
            </c:strRef>
          </c:cat>
          <c:val>
            <c:numRef>
              <c:f>TablaDatos!$C$105:$C$108</c:f>
              <c:numCache>
                <c:formatCode>General</c:formatCode>
                <c:ptCount val="4"/>
                <c:pt idx="0">
                  <c:v>0.45161290322580599</c:v>
                </c:pt>
                <c:pt idx="1">
                  <c:v>0.41935483870967799</c:v>
                </c:pt>
                <c:pt idx="2">
                  <c:v>9.6774193548387094E-2</c:v>
                </c:pt>
                <c:pt idx="3">
                  <c:v>3.2258064516128997E-2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09-40AA-96B6-1C986CEB45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519360"/>
        <c:axId val="125486208"/>
        <c:axId val="0"/>
      </c:bar3DChart>
      <c:catAx>
        <c:axId val="1255193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486208"/>
        <c:crosses val="autoZero"/>
        <c:auto val="1"/>
        <c:lblAlgn val="ctr"/>
        <c:lblOffset val="100"/>
        <c:noMultiLvlLbl val="0"/>
      </c:catAx>
      <c:valAx>
        <c:axId val="1254862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519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4848532569792402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56C-41C6-A248-7E8AD3963112}"/>
                </c:ext>
              </c:extLst>
            </c:dLbl>
            <c:dLbl>
              <c:idx val="1"/>
              <c:layout>
                <c:manualLayout>
                  <c:x val="3.1212168933428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56C-41C6-A248-7E8AD3963112}"/>
                </c:ext>
              </c:extLst>
            </c:dLbl>
            <c:dLbl>
              <c:idx val="2"/>
              <c:layout>
                <c:manualLayout>
                  <c:x val="2.9393987115246999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56C-41C6-A248-7E8AD3963112}"/>
                </c:ext>
              </c:extLst>
            </c:dLbl>
            <c:dLbl>
              <c:idx val="3"/>
              <c:layout>
                <c:manualLayout>
                  <c:x val="3.3030350751610503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56C-41C6-A248-7E8AD396311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TablaDatos!$B$113:$B$116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TablaDatos!$C$113:$C$116</c:f>
              <c:numCache>
                <c:formatCode>General</c:formatCode>
                <c:ptCount val="4"/>
                <c:pt idx="0">
                  <c:v>0</c:v>
                </c:pt>
                <c:pt idx="1">
                  <c:v>3.2258064516128997E-2</c:v>
                </c:pt>
                <c:pt idx="2">
                  <c:v>6.4516129032258104E-2</c:v>
                </c:pt>
                <c:pt idx="3">
                  <c:v>0.90322580645161299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6C-41C6-A248-7E8AD39631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4731520"/>
        <c:axId val="125487936"/>
        <c:axId val="0"/>
      </c:bar3DChart>
      <c:catAx>
        <c:axId val="747315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487936"/>
        <c:crosses val="autoZero"/>
        <c:auto val="1"/>
        <c:lblAlgn val="ctr"/>
        <c:lblOffset val="100"/>
        <c:noMultiLvlLbl val="0"/>
      </c:catAx>
      <c:valAx>
        <c:axId val="125487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4731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269-48A0-8D3A-9A3839C13CA3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269-48A0-8D3A-9A3839C13CA3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269-48A0-8D3A-9A3839C13CA3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69-48A0-8D3A-9A3839C13CA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269-48A0-8D3A-9A3839C13CA3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269-48A0-8D3A-9A3839C13CA3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269-48A0-8D3A-9A3839C13CA3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269-48A0-8D3A-9A3839C13CA3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269-48A0-8D3A-9A3839C13CA3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269-48A0-8D3A-9A3839C13CA3}"/>
                </c:ext>
              </c:extLst>
            </c:dLbl>
            <c:dLbl>
              <c:idx val="1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269-48A0-8D3A-9A3839C13CA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TablaDatos!$B$121:$B$131</c:f>
              <c:strCache>
                <c:ptCount val="11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$10,001 a $12,000</c:v>
                </c:pt>
                <c:pt idx="5">
                  <c:v>De $12,001 a $15,000</c:v>
                </c:pt>
                <c:pt idx="6">
                  <c:v>De $15,001 a $20,000</c:v>
                </c:pt>
                <c:pt idx="7">
                  <c:v>De $20,001 a $25,000</c:v>
                </c:pt>
                <c:pt idx="8">
                  <c:v>De $25,001 a $30,000</c:v>
                </c:pt>
                <c:pt idx="9">
                  <c:v>De $ 30,001 a $ 40,000</c:v>
                </c:pt>
                <c:pt idx="10">
                  <c:v>Más de $40,000</c:v>
                </c:pt>
              </c:strCache>
            </c:strRef>
          </c:cat>
          <c:val>
            <c:numRef>
              <c:f>TablaDatos!$C$121:$C$131</c:f>
              <c:numCache>
                <c:formatCode>General</c:formatCode>
                <c:ptCount val="11"/>
                <c:pt idx="0">
                  <c:v>6.4516129032258104E-2</c:v>
                </c:pt>
                <c:pt idx="1">
                  <c:v>9.6774193548387094E-2</c:v>
                </c:pt>
                <c:pt idx="2">
                  <c:v>3.2258064516128997E-2</c:v>
                </c:pt>
                <c:pt idx="3">
                  <c:v>6.4516129032258104E-2</c:v>
                </c:pt>
                <c:pt idx="4">
                  <c:v>3.2258064516128997E-2</c:v>
                </c:pt>
                <c:pt idx="5">
                  <c:v>0.12903225806451599</c:v>
                </c:pt>
                <c:pt idx="6">
                  <c:v>9.6774193548387094E-2</c:v>
                </c:pt>
                <c:pt idx="7">
                  <c:v>0.16129032258064499</c:v>
                </c:pt>
                <c:pt idx="8">
                  <c:v>6.4516129032258104E-2</c:v>
                </c:pt>
                <c:pt idx="9">
                  <c:v>0.16129032258064499</c:v>
                </c:pt>
                <c:pt idx="10">
                  <c:v>9.6774193548387094E-2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269-48A0-8D3A-9A3839C13C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4733056"/>
        <c:axId val="125490240"/>
        <c:axId val="0"/>
      </c:bar3DChart>
      <c:catAx>
        <c:axId val="747330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25490240"/>
        <c:crosses val="autoZero"/>
        <c:auto val="1"/>
        <c:lblAlgn val="ctr"/>
        <c:lblOffset val="100"/>
        <c:noMultiLvlLbl val="0"/>
      </c:catAx>
      <c:valAx>
        <c:axId val="1254902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47330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7A9-4C32-9A38-2A4C6D900D6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7A9-4C32-9A38-2A4C6D900D65}"/>
              </c:ext>
            </c:extLst>
          </c:dPt>
          <c:dLbls>
            <c:dLbl>
              <c:idx val="0"/>
              <c:layout>
                <c:manualLayout>
                  <c:x val="-1.07692307692308E-2"/>
                  <c:y val="2.70270270270270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A9-4C32-9A38-2A4C6D900D65}"/>
                </c:ext>
              </c:extLst>
            </c:dLbl>
            <c:dLbl>
              <c:idx val="1"/>
              <c:layout>
                <c:manualLayout>
                  <c:x val="3.0769230769230799E-2"/>
                  <c:y val="-3.783783783783779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A9-4C32-9A38-2A4C6D900D6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TablaDatos!$B$136:$B$137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TablaDatos!$C$136:$C$137</c:f>
              <c:numCache>
                <c:formatCode>General</c:formatCode>
                <c:ptCount val="2"/>
                <c:pt idx="0">
                  <c:v>0.87096774193548399</c:v>
                </c:pt>
                <c:pt idx="1">
                  <c:v>0.12903225806451599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A9-4C32-9A38-2A4C6D900D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B75-4E36-9A50-8C35A2A4EC94}"/>
                </c:ext>
              </c:extLst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75-4E36-9A50-8C35A2A4EC94}"/>
                </c:ext>
              </c:extLst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75-4E36-9A50-8C35A2A4EC94}"/>
                </c:ext>
              </c:extLst>
            </c:dLbl>
            <c:dLbl>
              <c:idx val="3"/>
              <c:layout>
                <c:manualLayout>
                  <c:x val="2.9393987115246999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75-4E36-9A50-8C35A2A4EC9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TablaDatos!$B$180:$B$183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TablaDatos!$C$180:$C$183</c:f>
              <c:numCache>
                <c:formatCode>General</c:formatCode>
                <c:ptCount val="4"/>
                <c:pt idx="0">
                  <c:v>0.62162162162162204</c:v>
                </c:pt>
                <c:pt idx="1">
                  <c:v>0.27027027027027001</c:v>
                </c:pt>
                <c:pt idx="2">
                  <c:v>8.1081081081081099E-2</c:v>
                </c:pt>
                <c:pt idx="3">
                  <c:v>2.7027027027027001E-2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B75-4E36-9A50-8C35A2A4E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878784"/>
        <c:axId val="117531776"/>
        <c:axId val="0"/>
      </c:bar3DChart>
      <c:catAx>
        <c:axId val="1258787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7531776"/>
        <c:crosses val="autoZero"/>
        <c:auto val="1"/>
        <c:lblAlgn val="ctr"/>
        <c:lblOffset val="100"/>
        <c:noMultiLvlLbl val="0"/>
      </c:catAx>
      <c:valAx>
        <c:axId val="117531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8787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576-40CE-853A-5951B102C01E}"/>
                </c:ext>
              </c:extLst>
            </c:dLbl>
            <c:dLbl>
              <c:idx val="1"/>
              <c:layout>
                <c:manualLayout>
                  <c:x val="2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76-40CE-853A-5951B102C01E}"/>
                </c:ext>
              </c:extLst>
            </c:dLbl>
            <c:dLbl>
              <c:idx val="2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576-40CE-853A-5951B102C01E}"/>
                </c:ext>
              </c:extLst>
            </c:dLbl>
            <c:dLbl>
              <c:idx val="3"/>
              <c:layout>
                <c:manualLayout>
                  <c:x val="3.30303507516106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76-40CE-853A-5951B102C01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TablaDatos!$B$142:$B$145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TablaDatos!$C$142:$C$145</c:f>
              <c:numCache>
                <c:formatCode>General</c:formatCode>
                <c:ptCount val="4"/>
                <c:pt idx="0">
                  <c:v>0.73333333333333295</c:v>
                </c:pt>
                <c:pt idx="1">
                  <c:v>0.24444444444444399</c:v>
                </c:pt>
                <c:pt idx="2">
                  <c:v>2.2222222222222199E-2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76-40CE-853A-5951B102C0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880832"/>
        <c:axId val="117534080"/>
        <c:axId val="0"/>
      </c:bar3DChart>
      <c:catAx>
        <c:axId val="1258808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7534080"/>
        <c:crosses val="autoZero"/>
        <c:auto val="1"/>
        <c:lblAlgn val="ctr"/>
        <c:lblOffset val="100"/>
        <c:noMultiLvlLbl val="0"/>
      </c:catAx>
      <c:valAx>
        <c:axId val="1175340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880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363493199713499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40-472C-907F-6EE48D269386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40-472C-907F-6EE48D269386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40-472C-907F-6EE48D269386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40-472C-907F-6EE48D269386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E40-472C-907F-6EE48D269386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E40-472C-907F-6EE48D269386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0E40-472C-907F-6EE48D269386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E40-472C-907F-6EE48D26938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TablaDatos!$B$150:$B$157</c:f>
              <c:strCache>
                <c:ptCount val="8"/>
                <c:pt idx="0">
                  <c:v>Investigación</c:v>
                </c:pt>
                <c:pt idx="1">
                  <c:v>Actitudes emprendedoras</c:v>
                </c:pt>
                <c:pt idx="2">
                  <c:v>Comunicación</c:v>
                </c:pt>
                <c:pt idx="3">
                  <c:v>Solución de problemas</c:v>
                </c:pt>
                <c:pt idx="4">
                  <c:v>Liderazgo</c:v>
                </c:pt>
                <c:pt idx="5">
                  <c:v>Diseño de proyectos</c:v>
                </c:pt>
                <c:pt idx="6">
                  <c:v>Trabajo en equipo</c:v>
                </c:pt>
                <c:pt idx="7">
                  <c:v>Manejo de instrumentos y herramientas</c:v>
                </c:pt>
              </c:strCache>
            </c:strRef>
          </c:cat>
          <c:val>
            <c:numRef>
              <c:f>TablaDatos!$C$150:$C$157</c:f>
              <c:numCache>
                <c:formatCode>General</c:formatCode>
                <c:ptCount val="8"/>
                <c:pt idx="0">
                  <c:v>0.24444444444444399</c:v>
                </c:pt>
                <c:pt idx="1">
                  <c:v>0.2</c:v>
                </c:pt>
                <c:pt idx="2">
                  <c:v>0.133333333333333</c:v>
                </c:pt>
                <c:pt idx="3">
                  <c:v>0.133333333333333</c:v>
                </c:pt>
                <c:pt idx="4">
                  <c:v>0.133333333333333</c:v>
                </c:pt>
                <c:pt idx="5">
                  <c:v>6.6666666666666693E-2</c:v>
                </c:pt>
                <c:pt idx="6">
                  <c:v>4.4444444444444502E-2</c:v>
                </c:pt>
                <c:pt idx="7">
                  <c:v>4.4444444444444502E-2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E40-472C-907F-6EE48D2693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641728"/>
        <c:axId val="117536384"/>
        <c:axId val="0"/>
      </c:bar3DChart>
      <c:catAx>
        <c:axId val="1256417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7536384"/>
        <c:crosses val="autoZero"/>
        <c:auto val="1"/>
        <c:lblAlgn val="ctr"/>
        <c:lblOffset val="100"/>
        <c:noMultiLvlLbl val="0"/>
      </c:catAx>
      <c:valAx>
        <c:axId val="1175363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641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9CA-4EC9-8A14-54CAF65F9F26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9CA-4EC9-8A14-54CAF65F9F26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9CA-4EC9-8A14-54CAF65F9F26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9CA-4EC9-8A14-54CAF65F9F2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9CA-4EC9-8A14-54CAF65F9F26}"/>
                </c:ext>
              </c:extLst>
            </c:dLbl>
            <c:dLbl>
              <c:idx val="5"/>
              <c:layout>
                <c:manualLayout>
                  <c:x val="1.63634931997137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9CA-4EC9-8A14-54CAF65F9F26}"/>
                </c:ext>
              </c:extLst>
            </c:dLbl>
            <c:dLbl>
              <c:idx val="6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9CA-4EC9-8A14-54CAF65F9F26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9CA-4EC9-8A14-54CAF65F9F2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TablaDatos!$B$162:$B$169</c:f>
              <c:strCache>
                <c:ptCount val="8"/>
                <c:pt idx="0">
                  <c:v>Diseño de proyectos</c:v>
                </c:pt>
                <c:pt idx="1">
                  <c:v>Liderazgo</c:v>
                </c:pt>
                <c:pt idx="2">
                  <c:v>Actitudes emprendedoras</c:v>
                </c:pt>
                <c:pt idx="3">
                  <c:v>Trabajo en equipo</c:v>
                </c:pt>
                <c:pt idx="4">
                  <c:v>Solución de problemas</c:v>
                </c:pt>
                <c:pt idx="5">
                  <c:v>Manejo de instrumentos y herramientas</c:v>
                </c:pt>
                <c:pt idx="6">
                  <c:v>Investigación</c:v>
                </c:pt>
                <c:pt idx="7">
                  <c:v>Comunicación</c:v>
                </c:pt>
              </c:strCache>
            </c:strRef>
          </c:cat>
          <c:val>
            <c:numRef>
              <c:f>TablaDatos!$C$162:$C$169</c:f>
              <c:numCache>
                <c:formatCode>General</c:formatCode>
                <c:ptCount val="8"/>
                <c:pt idx="0">
                  <c:v>0.22222222222222199</c:v>
                </c:pt>
                <c:pt idx="1">
                  <c:v>0.2</c:v>
                </c:pt>
                <c:pt idx="2">
                  <c:v>0.17777777777777801</c:v>
                </c:pt>
                <c:pt idx="3">
                  <c:v>8.8888888888888906E-2</c:v>
                </c:pt>
                <c:pt idx="4">
                  <c:v>8.8888888888888906E-2</c:v>
                </c:pt>
                <c:pt idx="5">
                  <c:v>8.8888888888888906E-2</c:v>
                </c:pt>
                <c:pt idx="6">
                  <c:v>6.6666666666666693E-2</c:v>
                </c:pt>
                <c:pt idx="7">
                  <c:v>6.6666666666666693E-2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9CA-4EC9-8A14-54CAF65F9F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5643264"/>
        <c:axId val="82985536"/>
        <c:axId val="0"/>
      </c:bar3DChart>
      <c:catAx>
        <c:axId val="1256432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2985536"/>
        <c:crosses val="autoZero"/>
        <c:auto val="1"/>
        <c:lblAlgn val="ctr"/>
        <c:lblOffset val="100"/>
        <c:noMultiLvlLbl val="0"/>
      </c:catAx>
      <c:valAx>
        <c:axId val="829855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5643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240-45AB-A55A-958078510780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240-45AB-A55A-958078510780}"/>
              </c:ext>
            </c:extLst>
          </c:dPt>
          <c:dLbls>
            <c:dLbl>
              <c:idx val="0"/>
              <c:layout>
                <c:manualLayout>
                  <c:x val="-1.53846153846154E-3"/>
                  <c:y val="1.891891891891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240-45AB-A55A-958078510780}"/>
                </c:ext>
              </c:extLst>
            </c:dLbl>
            <c:dLbl>
              <c:idx val="1"/>
              <c:layout>
                <c:manualLayout>
                  <c:x val="1.99999999999999E-2"/>
                  <c:y val="-3.2432432432432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240-45AB-A55A-95807851078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TablaDatos!$B$174:$B$175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TablaDatos!$C$174:$C$175</c:f>
              <c:numCache>
                <c:formatCode>General</c:formatCode>
                <c:ptCount val="2"/>
                <c:pt idx="0">
                  <c:v>0.95555555555555605</c:v>
                </c:pt>
                <c:pt idx="1">
                  <c:v>4.4444444444444502E-2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240-45AB-A55A-95807851078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897-4217-98FD-DC0C3443C379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897-4217-98FD-DC0C3443C379}"/>
              </c:ext>
            </c:extLst>
          </c:dPt>
          <c:dLbls>
            <c:dLbl>
              <c:idx val="0"/>
              <c:layout>
                <c:manualLayout>
                  <c:x val="-4.1538461538461503E-2"/>
                  <c:y val="7.29729729729728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97-4217-98FD-DC0C3443C379}"/>
                </c:ext>
              </c:extLst>
            </c:dLbl>
            <c:dLbl>
              <c:idx val="1"/>
              <c:layout>
                <c:manualLayout>
                  <c:x val="1.6923076923076898E-2"/>
                  <c:y val="-7.56756756756756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97-4217-98FD-DC0C3443C37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TablaDatos!$B$194:$B$195</c:f>
              <c:strCache>
                <c:ptCount val="2"/>
                <c:pt idx="0">
                  <c:v>Candidato</c:v>
                </c:pt>
                <c:pt idx="1">
                  <c:v>Nivel I</c:v>
                </c:pt>
              </c:strCache>
            </c:strRef>
          </c:cat>
          <c:val>
            <c:numRef>
              <c:f>TablaDatos!$C$194:$C$195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97-4217-98FD-DC0C3443C37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9-4EB2-BB12-A626D58D16B7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79-4EB2-BB12-A626D58D16B7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79-4EB2-BB12-A626D58D16B7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79-4EB2-BB12-A626D58D16B7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79-4EB2-BB12-A626D58D16B7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779-4EB2-BB12-A626D58D16B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TablaDatos!$B$11:$B$16</c:f>
              <c:strCache>
                <c:ptCount val="6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Gusto por el posgrado</c:v>
                </c:pt>
                <c:pt idx="3">
                  <c:v>Actualizar mis conocimientos</c:v>
                </c:pt>
                <c:pt idx="4">
                  <c:v>Para ser investigador(a)</c:v>
                </c:pt>
                <c:pt idx="5">
                  <c:v>Superación personal</c:v>
                </c:pt>
              </c:strCache>
            </c:strRef>
          </c:cat>
          <c:val>
            <c:numRef>
              <c:f>TablaDatos!$C$11:$C$16</c:f>
              <c:numCache>
                <c:formatCode>General</c:formatCode>
                <c:ptCount val="6"/>
                <c:pt idx="0">
                  <c:v>0.42592592592592599</c:v>
                </c:pt>
                <c:pt idx="1">
                  <c:v>0.22222222222222199</c:v>
                </c:pt>
                <c:pt idx="2">
                  <c:v>0.18518518518518501</c:v>
                </c:pt>
                <c:pt idx="3">
                  <c:v>0.11111111111111099</c:v>
                </c:pt>
                <c:pt idx="4">
                  <c:v>3.7037037037037E-2</c:v>
                </c:pt>
                <c:pt idx="5">
                  <c:v>1.85185185185185E-2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779-4EB2-BB12-A626D58D16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813760"/>
        <c:axId val="73208896"/>
        <c:axId val="0"/>
      </c:bar3DChart>
      <c:catAx>
        <c:axId val="1178137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73208896"/>
        <c:crosses val="autoZero"/>
        <c:auto val="1"/>
        <c:lblAlgn val="ctr"/>
        <c:lblOffset val="100"/>
        <c:noMultiLvlLbl val="0"/>
      </c:catAx>
      <c:valAx>
        <c:axId val="732088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8137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42C9-4A73-B3F8-5DB8CFBCE3FA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42C9-4A73-B3F8-5DB8CFBCE3FA}"/>
              </c:ext>
            </c:extLst>
          </c:dPt>
          <c:dLbls>
            <c:dLbl>
              <c:idx val="0"/>
              <c:layout>
                <c:manualLayout>
                  <c:x val="-1.0769230769230901E-2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2C9-4A73-B3F8-5DB8CFBCE3F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TablaDatos!$B$188:$B$189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TablaDatos!$C$188:$C$189</c:f>
              <c:numCache>
                <c:formatCode>General</c:formatCode>
                <c:ptCount val="2"/>
                <c:pt idx="0">
                  <c:v>7.4074074074074098E-2</c:v>
                </c:pt>
                <c:pt idx="1">
                  <c:v>0.92592592592592604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2C9-4A73-B3F8-5DB8CFBCE3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B68-494E-A71C-1578E7793A4A}"/>
                </c:ext>
              </c:extLst>
            </c:dLbl>
            <c:dLbl>
              <c:idx val="1"/>
              <c:layout>
                <c:manualLayout>
                  <c:x val="2.3636363636363601E-2"/>
                  <c:y val="4.2562247291611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68-494E-A71C-1578E7793A4A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B68-494E-A71C-1578E7793A4A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B68-494E-A71C-1578E7793A4A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B68-494E-A71C-1578E7793A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TablaDatos!$B$212:$B$216</c:f>
              <c:strCache>
                <c:ptCount val="5"/>
                <c:pt idx="0">
                  <c:v>Doctorado</c:v>
                </c:pt>
                <c:pt idx="1">
                  <c:v>Diplomado</c:v>
                </c:pt>
                <c:pt idx="2">
                  <c:v>Maestría</c:v>
                </c:pt>
                <c:pt idx="3">
                  <c:v>Curso</c:v>
                </c:pt>
                <c:pt idx="4">
                  <c:v>Otra Licenciatura</c:v>
                </c:pt>
              </c:strCache>
            </c:strRef>
          </c:cat>
          <c:val>
            <c:numRef>
              <c:f>TablaDatos!$C$212:$C$216</c:f>
              <c:numCache>
                <c:formatCode>General</c:formatCode>
                <c:ptCount val="5"/>
                <c:pt idx="0">
                  <c:v>0.78378378378378399</c:v>
                </c:pt>
                <c:pt idx="1">
                  <c:v>0.108108108108108</c:v>
                </c:pt>
                <c:pt idx="2">
                  <c:v>5.4054054054054099E-2</c:v>
                </c:pt>
                <c:pt idx="3">
                  <c:v>2.7027027027027001E-2</c:v>
                </c:pt>
                <c:pt idx="4">
                  <c:v>2.7027027027027001E-2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B68-494E-A71C-1578E7793A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0652800"/>
        <c:axId val="125460480"/>
        <c:axId val="0"/>
      </c:bar3DChart>
      <c:catAx>
        <c:axId val="1206528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25460480"/>
        <c:crosses val="autoZero"/>
        <c:auto val="1"/>
        <c:lblAlgn val="ctr"/>
        <c:lblOffset val="100"/>
        <c:noMultiLvlLbl val="0"/>
      </c:catAx>
      <c:valAx>
        <c:axId val="1254604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06528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DC3-4231-9F32-24857004C513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DC3-4231-9F32-24857004C513}"/>
              </c:ext>
            </c:extLst>
          </c:dPt>
          <c:dLbls>
            <c:dLbl>
              <c:idx val="0"/>
              <c:layout>
                <c:manualLayout>
                  <c:x val="-0.105540566883929"/>
                  <c:y val="0.13016101708332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DC3-4231-9F32-24857004C513}"/>
                </c:ext>
              </c:extLst>
            </c:dLbl>
            <c:dLbl>
              <c:idx val="1"/>
              <c:layout>
                <c:manualLayout>
                  <c:x val="2.9230769230769199E-2"/>
                  <c:y val="-7.567567567567569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DC3-4231-9F32-24857004C5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TablaDatos!$B$206:$B$207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TablaDatos!$C$206:$C$207</c:f>
              <c:numCache>
                <c:formatCode>General</c:formatCode>
                <c:ptCount val="2"/>
                <c:pt idx="0">
                  <c:v>0.68518518518518501</c:v>
                </c:pt>
                <c:pt idx="1">
                  <c:v>0.31481481481481499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DC3-4231-9F32-24857004C5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BCF-4001-891B-6E18CE1C4A39}"/>
                </c:ext>
              </c:extLst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CF-4001-891B-6E18CE1C4A39}"/>
                </c:ext>
              </c:extLst>
            </c:dLbl>
            <c:dLbl>
              <c:idx val="2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BCF-4001-891B-6E18CE1C4A39}"/>
                </c:ext>
              </c:extLst>
            </c:dLbl>
            <c:dLbl>
              <c:idx val="3"/>
              <c:layout>
                <c:manualLayout>
                  <c:x val="2.939398711524699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BCF-4001-891B-6E18CE1C4A3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TablaDatos!$B$227:$B$230</c:f>
              <c:strCache>
                <c:ptCount val="4"/>
                <c:pt idx="0">
                  <c:v>Doctorado</c:v>
                </c:pt>
                <c:pt idx="1">
                  <c:v>Especialidad</c:v>
                </c:pt>
                <c:pt idx="2">
                  <c:v>Maestría</c:v>
                </c:pt>
                <c:pt idx="3">
                  <c:v>Curso</c:v>
                </c:pt>
              </c:strCache>
            </c:strRef>
          </c:cat>
          <c:val>
            <c:numRef>
              <c:f>TablaDatos!$C$227:$C$230</c:f>
              <c:numCache>
                <c:formatCode>General</c:formatCode>
                <c:ptCount val="4"/>
                <c:pt idx="0">
                  <c:v>0.75</c:v>
                </c:pt>
                <c:pt idx="1">
                  <c:v>8.3333333333333301E-2</c:v>
                </c:pt>
                <c:pt idx="2">
                  <c:v>8.3333333333333301E-2</c:v>
                </c:pt>
                <c:pt idx="3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CF-4001-891B-6E18CE1C4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0655360"/>
        <c:axId val="125463936"/>
        <c:axId val="0"/>
      </c:bar3DChart>
      <c:catAx>
        <c:axId val="1206553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25463936"/>
        <c:crosses val="autoZero"/>
        <c:auto val="1"/>
        <c:lblAlgn val="ctr"/>
        <c:lblOffset val="100"/>
        <c:noMultiLvlLbl val="0"/>
      </c:catAx>
      <c:valAx>
        <c:axId val="125463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06553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4E9-4D7A-9F4A-C7EFC2D0C8FF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C4E9-4D7A-9F4A-C7EFC2D0C8FF}"/>
              </c:ext>
            </c:extLst>
          </c:dPt>
          <c:dLbls>
            <c:dLbl>
              <c:idx val="0"/>
              <c:layout>
                <c:manualLayout>
                  <c:x val="-0.04"/>
                  <c:y val="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E9-4D7A-9F4A-C7EFC2D0C8FF}"/>
                </c:ext>
              </c:extLst>
            </c:dLbl>
            <c:dLbl>
              <c:idx val="1"/>
              <c:layout>
                <c:manualLayout>
                  <c:x val="3.2307692307692301E-2"/>
                  <c:y val="-5.67567567567568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E9-4D7A-9F4A-C7EFC2D0C8F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TablaDatos!$B$221:$B$222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TablaDatos!$C$221:$C$222</c:f>
              <c:numCache>
                <c:formatCode>General</c:formatCode>
                <c:ptCount val="2"/>
                <c:pt idx="0">
                  <c:v>0.70588235294117696</c:v>
                </c:pt>
                <c:pt idx="1">
                  <c:v>0.29411764705882398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4E9-4D7A-9F4A-C7EFC2D0C8F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2FB-4346-A490-3B8AFCA6BA92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2FB-4346-A490-3B8AFCA6BA92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 sz="1400"/>
                      <a:t>Generaciones </a:t>
                    </a:r>
                  </a:p>
                  <a:p>
                    <a:r>
                      <a:rPr lang="en-US" sz="1400"/>
                      <a:t>2012-B* a 2014-B*
42.6%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FB-4346-A490-3B8AFCA6BA9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TablaDatos!$B$259:$B$260</c:f>
              <c:strCache>
                <c:ptCount val="2"/>
                <c:pt idx="0">
                  <c:v>Generaciones anteriores a 2012-B*</c:v>
                </c:pt>
                <c:pt idx="1">
                  <c:v>Generaciones 2012-B* a 2014-B*</c:v>
                </c:pt>
              </c:strCache>
            </c:strRef>
          </c:cat>
          <c:val>
            <c:numRef>
              <c:f>TablaDatos!$C$259:$C$260</c:f>
              <c:numCache>
                <c:formatCode>General</c:formatCode>
                <c:ptCount val="2"/>
                <c:pt idx="0">
                  <c:v>0.57407407407407407</c:v>
                </c:pt>
                <c:pt idx="1">
                  <c:v>0.42592592592592593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FB-4346-A490-3B8AFCA6BA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F4E-4C35-96C9-01D78B244F19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F4E-4C35-96C9-01D78B244F19}"/>
              </c:ext>
            </c:extLst>
          </c:dPt>
          <c:dLbls>
            <c:dLbl>
              <c:idx val="0"/>
              <c:layout>
                <c:manualLayout>
                  <c:x val="0"/>
                  <c:y val="8.108108108108110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F4E-4C35-96C9-01D78B244F19}"/>
                </c:ext>
              </c:extLst>
            </c:dLbl>
            <c:dLbl>
              <c:idx val="1"/>
              <c:layout>
                <c:manualLayout>
                  <c:x val="9.2307692307692299E-3"/>
                  <c:y val="-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F4E-4C35-96C9-01D78B244F1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TablaDatos!$B$235:$B$236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TablaDatos!$C$235:$C$236</c:f>
              <c:numCache>
                <c:formatCode>General</c:formatCode>
                <c:ptCount val="2"/>
                <c:pt idx="0">
                  <c:v>0.98148148148148096</c:v>
                </c:pt>
                <c:pt idx="1">
                  <c:v>1.85185185185185E-2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4E-4C35-96C9-01D78B244F1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816-46C6-BE0B-CD664132C16F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816-46C6-BE0B-CD664132C16F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816-46C6-BE0B-CD664132C16F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816-46C6-BE0B-CD664132C16F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816-46C6-BE0B-CD664132C16F}"/>
                </c:ext>
              </c:extLst>
            </c:dLbl>
            <c:dLbl>
              <c:idx val="5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816-46C6-BE0B-CD664132C16F}"/>
                </c:ext>
              </c:extLst>
            </c:dLbl>
            <c:dLbl>
              <c:idx val="6"/>
              <c:layout>
                <c:manualLayout>
                  <c:x val="0.0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816-46C6-BE0B-CD664132C16F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816-46C6-BE0B-CD664132C16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TablaDatos!$B$21:$B$28</c:f>
              <c:strCache>
                <c:ptCount val="8"/>
                <c:pt idx="0">
                  <c:v>Por la calidad académica</c:v>
                </c:pt>
                <c:pt idx="1">
                  <c:v>Por su prestigio</c:v>
                </c:pt>
                <c:pt idx="2">
                  <c:v>Por el programa de estudios</c:v>
                </c:pt>
                <c:pt idx="3">
                  <c:v>Porque es mi alma máter</c:v>
                </c:pt>
                <c:pt idx="4">
                  <c:v>Ubicación</c:v>
                </c:pt>
                <c:pt idx="5">
                  <c:v>Por opción a beca</c:v>
                </c:pt>
                <c:pt idx="6">
                  <c:v>Es la única que oferta dicho posgrado</c:v>
                </c:pt>
                <c:pt idx="7">
                  <c:v>Gusto por la investigación en la UdeG</c:v>
                </c:pt>
              </c:strCache>
            </c:strRef>
          </c:cat>
          <c:val>
            <c:numRef>
              <c:f>TablaDatos!$C$21:$C$28</c:f>
              <c:numCache>
                <c:formatCode>General</c:formatCode>
                <c:ptCount val="8"/>
                <c:pt idx="0">
                  <c:v>0.296296296296296</c:v>
                </c:pt>
                <c:pt idx="1">
                  <c:v>0.203703703703704</c:v>
                </c:pt>
                <c:pt idx="2">
                  <c:v>0.18518518518518501</c:v>
                </c:pt>
                <c:pt idx="3">
                  <c:v>0.12962962962963001</c:v>
                </c:pt>
                <c:pt idx="4">
                  <c:v>9.2592592592592601E-2</c:v>
                </c:pt>
                <c:pt idx="5">
                  <c:v>5.5555555555555497E-2</c:v>
                </c:pt>
                <c:pt idx="6">
                  <c:v>1.85185185185185E-2</c:v>
                </c:pt>
                <c:pt idx="7">
                  <c:v>1.85185185185185E-2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816-46C6-BE0B-CD664132C1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8060544"/>
        <c:axId val="110019712"/>
        <c:axId val="0"/>
      </c:bar3DChart>
      <c:catAx>
        <c:axId val="1180605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019712"/>
        <c:crosses val="autoZero"/>
        <c:auto val="1"/>
        <c:lblAlgn val="ctr"/>
        <c:lblOffset val="100"/>
        <c:noMultiLvlLbl val="0"/>
      </c:catAx>
      <c:valAx>
        <c:axId val="1100197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80605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198E-2"/>
                  <c:y val="4.2562247291611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B39-4B0E-A6A5-6B9A38230C3C}"/>
                </c:ext>
              </c:extLst>
            </c:dLbl>
            <c:dLbl>
              <c:idx val="1"/>
              <c:layout>
                <c:manualLayout>
                  <c:x val="3.0909090909090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39-4B0E-A6A5-6B9A38230C3C}"/>
                </c:ext>
              </c:extLst>
            </c:dLbl>
            <c:dLbl>
              <c:idx val="2"/>
              <c:layout>
                <c:manualLayout>
                  <c:x val="3.27272727272727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39-4B0E-A6A5-6B9A38230C3C}"/>
                </c:ext>
              </c:extLst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39-4B0E-A6A5-6B9A38230C3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TablaDatos!$B$39:$B$42</c:f>
              <c:strCache>
                <c:ptCount val="4"/>
                <c:pt idx="0">
                  <c:v>Falta de tiempo</c:v>
                </c:pt>
                <c:pt idx="1">
                  <c:v>No he realizado/ terminado la tesis</c:v>
                </c:pt>
                <c:pt idx="2">
                  <c:v>Trámite en proceso</c:v>
                </c:pt>
                <c:pt idx="3">
                  <c:v>No he presentado examen de titulación</c:v>
                </c:pt>
              </c:strCache>
            </c:strRef>
          </c:cat>
          <c:val>
            <c:numRef>
              <c:f>TablaDatos!$C$39:$C$42</c:f>
              <c:numCache>
                <c:formatCode>General</c:formatCode>
                <c:ptCount val="4"/>
                <c:pt idx="0">
                  <c:v>0.28571428571428598</c:v>
                </c:pt>
                <c:pt idx="1">
                  <c:v>0.28571428571428598</c:v>
                </c:pt>
                <c:pt idx="2">
                  <c:v>0.28571428571428598</c:v>
                </c:pt>
                <c:pt idx="3">
                  <c:v>0.14285714285714299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39-4B0E-A6A5-6B9A38230C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0646656"/>
        <c:axId val="110022016"/>
        <c:axId val="0"/>
      </c:bar3DChart>
      <c:catAx>
        <c:axId val="1206466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10022016"/>
        <c:crosses val="autoZero"/>
        <c:auto val="1"/>
        <c:lblAlgn val="ctr"/>
        <c:lblOffset val="100"/>
        <c:noMultiLvlLbl val="0"/>
      </c:catAx>
      <c:valAx>
        <c:axId val="1100220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0646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6BA-4F4C-A946-10168F21BEE0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6BA-4F4C-A946-10168F21BEE0}"/>
              </c:ext>
            </c:extLst>
          </c:dPt>
          <c:dLbls>
            <c:dLbl>
              <c:idx val="0"/>
              <c:layout>
                <c:manualLayout>
                  <c:x val="-3.0769230769230799E-2"/>
                  <c:y val="6.48648648648648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6BA-4F4C-A946-10168F21BEE0}"/>
                </c:ext>
              </c:extLst>
            </c:dLbl>
            <c:dLbl>
              <c:idx val="1"/>
              <c:layout>
                <c:manualLayout>
                  <c:x val="7.8461538461538402E-2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6BA-4F4C-A946-10168F21BEE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TablaDatos!$B$53:$B$54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TablaDatos!$C$53:$C$54</c:f>
              <c:numCache>
                <c:formatCode>General</c:formatCode>
                <c:ptCount val="2"/>
                <c:pt idx="0">
                  <c:v>0.77777777777777801</c:v>
                </c:pt>
                <c:pt idx="1">
                  <c:v>0.22222222222222199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6BA-4F4C-A946-10168F21BEE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CAB-49A3-8C46-C3DBC0E76700}"/>
                </c:ext>
              </c:extLst>
            </c:dLbl>
            <c:dLbl>
              <c:idx val="1"/>
              <c:layout>
                <c:manualLayout>
                  <c:x val="3.4848532569792402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AB-49A3-8C46-C3DBC0E76700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CAB-49A3-8C46-C3DBC0E76700}"/>
                </c:ext>
              </c:extLst>
            </c:dLbl>
            <c:dLbl>
              <c:idx val="3"/>
              <c:layout>
                <c:manualLayout>
                  <c:x val="3.30303507516106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CAB-49A3-8C46-C3DBC0E7670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TablaDatos!$B$59:$B$62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prepadado </c:v>
                </c:pt>
                <c:pt idx="3">
                  <c:v>Nada preparado</c:v>
                </c:pt>
              </c:strCache>
            </c:strRef>
          </c:cat>
          <c:val>
            <c:numRef>
              <c:f>TablaDatos!$C$59:$C$62</c:f>
              <c:numCache>
                <c:formatCode>General</c:formatCode>
                <c:ptCount val="4"/>
                <c:pt idx="0">
                  <c:v>0.592592592592593</c:v>
                </c:pt>
                <c:pt idx="1">
                  <c:v>0.407407407407407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CAB-49A3-8C46-C3DBC0E767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0371712"/>
        <c:axId val="110026048"/>
        <c:axId val="0"/>
      </c:bar3DChart>
      <c:catAx>
        <c:axId val="1203717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026048"/>
        <c:crosses val="autoZero"/>
        <c:auto val="1"/>
        <c:lblAlgn val="ctr"/>
        <c:lblOffset val="100"/>
        <c:noMultiLvlLbl val="0"/>
      </c:catAx>
      <c:valAx>
        <c:axId val="1100260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0371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66213314240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41A-4F3C-B006-519120910F5C}"/>
                </c:ext>
              </c:extLst>
            </c:dLbl>
            <c:dLbl>
              <c:idx val="1"/>
              <c:layout>
                <c:manualLayout>
                  <c:x val="2.18181818181817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41A-4F3C-B006-519120910F5C}"/>
                </c:ext>
              </c:extLst>
            </c:dLbl>
            <c:dLbl>
              <c:idx val="2"/>
              <c:layout>
                <c:manualLayout>
                  <c:x val="2.03030780243378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41A-4F3C-B006-519120910F5C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41A-4F3C-B006-519120910F5C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41A-4F3C-B006-519120910F5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TablaDatos!$B$79:$B$83</c:f>
              <c:strCache>
                <c:ptCount val="5"/>
                <c:pt idx="0">
                  <c:v>Porque estoy estudiando</c:v>
                </c:pt>
                <c:pt idx="1">
                  <c:v>Porque decidí cambiar de trabajo y todavía no encuentro otro</c:v>
                </c:pt>
                <c:pt idx="2">
                  <c:v>Espero titularme</c:v>
                </c:pt>
                <c:pt idx="3">
                  <c:v>No hay vacantes</c:v>
                </c:pt>
                <c:pt idx="4">
                  <c:v>Por situaciones personales/ familiares</c:v>
                </c:pt>
              </c:strCache>
            </c:strRef>
          </c:cat>
          <c:val>
            <c:numRef>
              <c:f>TablaDatos!$C$79:$C$83</c:f>
              <c:numCache>
                <c:formatCode>General</c:formatCode>
                <c:ptCount val="5"/>
                <c:pt idx="0">
                  <c:v>0.73913043478260798</c:v>
                </c:pt>
                <c:pt idx="1">
                  <c:v>8.6956521739130405E-2</c:v>
                </c:pt>
                <c:pt idx="2">
                  <c:v>8.6956521739130405E-2</c:v>
                </c:pt>
                <c:pt idx="3">
                  <c:v>4.3478260869565202E-2</c:v>
                </c:pt>
                <c:pt idx="4">
                  <c:v>4.3478260869565202E-2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41A-4F3C-B006-519120910F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0806016"/>
        <c:axId val="117515968"/>
        <c:axId val="0"/>
      </c:bar3DChart>
      <c:catAx>
        <c:axId val="1108060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117515968"/>
        <c:crosses val="autoZero"/>
        <c:auto val="1"/>
        <c:lblAlgn val="ctr"/>
        <c:lblOffset val="100"/>
        <c:noMultiLvlLbl val="0"/>
      </c:catAx>
      <c:valAx>
        <c:axId val="1175159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0806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304-4E46-9ACB-504E18F503C6}"/>
                </c:ext>
              </c:extLst>
            </c:dLbl>
            <c:dLbl>
              <c:idx val="1"/>
              <c:layout>
                <c:manualLayout>
                  <c:x val="2.93938439513243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304-4E46-9ACB-504E18F503C6}"/>
                </c:ext>
              </c:extLst>
            </c:dLbl>
            <c:dLbl>
              <c:idx val="2"/>
              <c:layout>
                <c:manualLayout>
                  <c:x val="2.75758052970651E-2"/>
                  <c:y val="-2.70248989146626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304-4E46-9ACB-504E18F503C6}"/>
                </c:ext>
              </c:extLst>
            </c:dLbl>
            <c:dLbl>
              <c:idx val="3"/>
              <c:layout>
                <c:manualLayout>
                  <c:x val="3.30303507516106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304-4E46-9ACB-504E18F503C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TablaDatos!$B$88:$B$91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TablaDatos!$C$88:$C$91</c:f>
              <c:numCache>
                <c:formatCode>General</c:formatCode>
                <c:ptCount val="4"/>
                <c:pt idx="0">
                  <c:v>0.64864864864864902</c:v>
                </c:pt>
                <c:pt idx="1">
                  <c:v>0.21621621621621601</c:v>
                </c:pt>
                <c:pt idx="2">
                  <c:v>2.7027027027027001E-2</c:v>
                </c:pt>
                <c:pt idx="3">
                  <c:v>0.108108108108108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304-4E46-9ACB-504E18F503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1018880"/>
        <c:axId val="117518272"/>
        <c:axId val="0"/>
      </c:bar3DChart>
      <c:catAx>
        <c:axId val="1210188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7518272"/>
        <c:crosses val="autoZero"/>
        <c:auto val="1"/>
        <c:lblAlgn val="ctr"/>
        <c:lblOffset val="100"/>
        <c:noMultiLvlLbl val="0"/>
      </c:catAx>
      <c:valAx>
        <c:axId val="1175182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10188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726-4BEF-B0E0-E7D8B963BDD3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26-4BEF-B0E0-E7D8B963BDD3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726-4BEF-B0E0-E7D8B963BDD3}"/>
                </c:ext>
              </c:extLst>
            </c:dLbl>
            <c:dLbl>
              <c:idx val="3"/>
              <c:layout>
                <c:manualLayout>
                  <c:x val="2.1818181818181799E-2"/>
                  <c:y val="2.70334113641199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726-4BEF-B0E0-E7D8B963BDD3}"/>
                </c:ext>
              </c:extLst>
            </c:dLbl>
            <c:dLbl>
              <c:idx val="4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726-4BEF-B0E0-E7D8B963BDD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TablaDatos!$B$96:$B$100</c:f>
              <c:strCache>
                <c:ptCount val="5"/>
                <c:pt idx="0">
                  <c:v>En calidad de trabajo / Incorporé conocimientos</c:v>
                </c:pt>
                <c:pt idx="1">
                  <c:v>Incremento en nivel jerárquico</c:v>
                </c:pt>
                <c:pt idx="2">
                  <c:v>Incremento de percepciones económicas</c:v>
                </c:pt>
                <c:pt idx="3">
                  <c:v>Incremento en responsabilidades</c:v>
                </c:pt>
                <c:pt idx="4">
                  <c:v>Más oportunidades de trabajo</c:v>
                </c:pt>
              </c:strCache>
            </c:strRef>
          </c:cat>
          <c:val>
            <c:numRef>
              <c:f>TablaDatos!$C$96:$C$100</c:f>
              <c:numCache>
                <c:formatCode>General</c:formatCode>
                <c:ptCount val="5"/>
                <c:pt idx="0">
                  <c:v>0.45454545454545398</c:v>
                </c:pt>
                <c:pt idx="1">
                  <c:v>0.21212121212121199</c:v>
                </c:pt>
                <c:pt idx="2">
                  <c:v>0.15151515151515199</c:v>
                </c:pt>
                <c:pt idx="3">
                  <c:v>0.12121212121212099</c:v>
                </c:pt>
                <c:pt idx="4">
                  <c:v>6.0606060606060601E-2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726-4BEF-B0E0-E7D8B963BD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1094656"/>
        <c:axId val="117520576"/>
        <c:axId val="0"/>
      </c:bar3DChart>
      <c:catAx>
        <c:axId val="1210946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7520576"/>
        <c:crosses val="autoZero"/>
        <c:auto val="1"/>
        <c:lblAlgn val="ctr"/>
        <c:lblOffset val="100"/>
        <c:noMultiLvlLbl val="0"/>
      </c:catAx>
      <c:valAx>
        <c:axId val="117520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1094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Ciencias en Ingeniería Química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7470826"/>
              </p:ext>
            </p:extLst>
          </p:nvPr>
        </p:nvGraphicFramePr>
        <p:xfrm>
          <a:off x="246825" y="1070095"/>
          <a:ext cx="8641655" cy="5246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35896" y="6021288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2973249"/>
              </p:ext>
            </p:extLst>
          </p:nvPr>
        </p:nvGraphicFramePr>
        <p:xfrm>
          <a:off x="1079500" y="980728"/>
          <a:ext cx="7741915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196752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1175556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91942" y="374808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90.0%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23321" y="461218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23321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289328" y="3159001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95329" y="2276872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805264"/>
            <a:ext cx="2771800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1619672" y="1764953"/>
            <a:ext cx="6922517" cy="4912245"/>
            <a:chOff x="1619672" y="1764953"/>
            <a:chExt cx="6922517" cy="4912245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97051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41265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4.70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619674" y="2420888"/>
              <a:ext cx="4269802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619672" y="3740522"/>
              <a:ext cx="4278314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54124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852936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4.57</a:t>
              </a: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40255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619673" y="5036116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27714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4.50</a:t>
              </a: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70919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4.28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619673" y="4581128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837781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84909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76495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678065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14124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4.20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619674" y="4172570"/>
              <a:ext cx="4269802" cy="33697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619673" y="3307924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269830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592340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4.09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513075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619674" y="2852936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500533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4.06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44522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3.91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619672" y="5468164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58140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99484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877272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3.83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619674" y="6332260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4" name="AutoShape 16"/>
            <p:cNvSpPr>
              <a:spLocks noChangeArrowheads="1"/>
            </p:cNvSpPr>
            <p:nvPr/>
          </p:nvSpPr>
          <p:spPr bwMode="auto">
            <a:xfrm>
              <a:off x="6062512" y="642689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6" name="Rectangle 21"/>
            <p:cNvSpPr>
              <a:spLocks noChangeArrowheads="1"/>
            </p:cNvSpPr>
            <p:nvPr/>
          </p:nvSpPr>
          <p:spPr bwMode="auto">
            <a:xfrm>
              <a:off x="6676874" y="630932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3.63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1619672" y="5900212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24744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907704" y="504253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512920"/>
              </p:ext>
            </p:extLst>
          </p:nvPr>
        </p:nvGraphicFramePr>
        <p:xfrm>
          <a:off x="1907704" y="2492896"/>
          <a:ext cx="5400600" cy="2394585"/>
        </p:xfrm>
        <a:graphic>
          <a:graphicData uri="http://schemas.openxmlformats.org/drawingml/2006/table">
            <a:tbl>
              <a:tblPr/>
              <a:tblGrid>
                <a:gridCol w="4079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1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y búsqueda de información como efecto de haber estudiado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para analizar variables para solucionar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Modificación de hábitos y disciplina de trabajo como efecto de haber estado en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Adquisición de reflexividad como efecto de  haber estado en la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010940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907704" y="465313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8926937"/>
              </p:ext>
            </p:extLst>
          </p:nvPr>
        </p:nvGraphicFramePr>
        <p:xfrm>
          <a:off x="1691680" y="2492896"/>
          <a:ext cx="5760640" cy="1952898"/>
        </p:xfrm>
        <a:graphic>
          <a:graphicData uri="http://schemas.openxmlformats.org/drawingml/2006/table">
            <a:tbl>
              <a:tblPr/>
              <a:tblGrid>
                <a:gridCol w="412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9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5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en el área que hizo su tesis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5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en Matemáticas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54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de Termodinámica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165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 en conocimientos en Fenómenos de Transporte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de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28429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86585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95911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19672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53388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469869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933620"/>
              </p:ext>
            </p:extLst>
          </p:nvPr>
        </p:nvGraphicFramePr>
        <p:xfrm>
          <a:off x="4932040" y="4700364"/>
          <a:ext cx="2808312" cy="110490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230709" y="1251279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715742" y="3356723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0800000" flipH="1">
            <a:off x="3982893" y="346604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572000" y="329824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49.0%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380385" y="4243314"/>
            <a:ext cx="3646488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No me he incorporado a la actividad laboral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0800000" flipH="1">
            <a:off x="3996748" y="443450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587288" y="4349355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715743" y="2562687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 rot="10800000" flipH="1">
            <a:off x="3970338" y="272223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4572000" y="260621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17.6%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 rot="10800000" flipH="1">
            <a:off x="5994718" y="346604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6537980" y="3286419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10.1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>
            <a:off x="6537980" y="4412834"/>
            <a:ext cx="2422525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6537979" y="5122560"/>
            <a:ext cx="2422525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 - 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  <p:extLst>
      <p:ext uri="{BB962C8B-B14F-4D97-AF65-F5344CB8AC3E}">
        <p14:creationId xmlns:p14="http://schemas.microsoft.com/office/powerpoint/2010/main" val="30509676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82425" y="836712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230760" y="141230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16200000" flipH="1">
            <a:off x="2634779" y="190998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887737" y="2132984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42.6%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743648" y="142024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4219104" y="1917924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303561" y="2132984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57.4%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125441" y="2721869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268538" y="3172465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2259438"/>
              </p:ext>
            </p:extLst>
          </p:nvPr>
        </p:nvGraphicFramePr>
        <p:xfrm>
          <a:off x="2051720" y="3095726"/>
          <a:ext cx="5616624" cy="364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0707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124744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2195736" y="1988840"/>
            <a:ext cx="4967288" cy="3023568"/>
            <a:chOff x="2052315" y="2061616"/>
            <a:chExt cx="4967288" cy="3023568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2052315" y="2061616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4397499" y="23029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5002385" y="2236839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68.5%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536504" y="3498816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1.7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4284340" y="43342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4284340" y="47660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5350347" y="2939678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187624" y="5328816"/>
            <a:ext cx="3646487" cy="5476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Ninguno, no me he incorporado a la actividad laboral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0800000" flipH="1">
            <a:off x="4892849" y="5535191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577681" y="546968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31.5%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Ciencias en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Ingeniería Química”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344583"/>
              </p:ext>
            </p:extLst>
          </p:nvPr>
        </p:nvGraphicFramePr>
        <p:xfrm>
          <a:off x="1079500" y="720725"/>
          <a:ext cx="7956996" cy="5876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036092"/>
            <a:ext cx="8964613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68.5%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849041"/>
              </p:ext>
            </p:extLst>
          </p:nvPr>
        </p:nvGraphicFramePr>
        <p:xfrm>
          <a:off x="14939" y="887828"/>
          <a:ext cx="7740352" cy="5374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08075"/>
            <a:ext cx="8964613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68.5%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89.2% 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</a:t>
            </a:r>
            <a:endParaRPr lang="es-MX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 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092280" y="4750123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52.0%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300192" y="3861048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380435" y="4470648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364087" y="3949462"/>
            <a:ext cx="720081" cy="160848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370959" y="5196136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370959" y="5618411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9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7104866"/>
              </p:ext>
            </p:extLst>
          </p:nvPr>
        </p:nvGraphicFramePr>
        <p:xfrm>
          <a:off x="1043608" y="908720"/>
          <a:ext cx="7884988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57.4%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6101317"/>
              </p:ext>
            </p:extLst>
          </p:nvPr>
        </p:nvGraphicFramePr>
        <p:xfrm>
          <a:off x="1475656" y="908720"/>
          <a:ext cx="7488832" cy="5351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092924"/>
            <a:ext cx="8568952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57.4% 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 y que lo hacen en una empresa/institución)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5521986"/>
              </p:ext>
            </p:extLst>
          </p:nvPr>
        </p:nvGraphicFramePr>
        <p:xfrm>
          <a:off x="1115616" y="720725"/>
          <a:ext cx="802838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52736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57.4% que actualmente trabajan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81962"/>
              </p:ext>
            </p:extLst>
          </p:nvPr>
        </p:nvGraphicFramePr>
        <p:xfrm>
          <a:off x="2267744" y="1225611"/>
          <a:ext cx="4320059" cy="2615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2377" y="836712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57.4% que actualmente trabajan)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731245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451066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9888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6</a:t>
            </a: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0866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604618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509592" y="321446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316240"/>
              </p:ext>
            </p:extLst>
          </p:nvPr>
        </p:nvGraphicFramePr>
        <p:xfrm>
          <a:off x="1330325" y="908720"/>
          <a:ext cx="7813675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68.5% que sí tiene o ha tenido vida laboral)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71883" y="106702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318943" y="486335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318943" y="529515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425305" y="217775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109988" y="2111841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83.3%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83568" y="1988840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11005" y="430219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80.9%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96880" y="3928319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85618" y="2996456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60368" y="2688481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652120" y="6382489"/>
            <a:ext cx="34563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262063" y="5844977"/>
            <a:ext cx="3646487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 he tenido práctica profesional</a:t>
            </a:r>
          </a:p>
        </p:txBody>
      </p:sp>
      <p:sp>
        <p:nvSpPr>
          <p:cNvPr id="16" name="AutoShape 8"/>
          <p:cNvSpPr>
            <a:spLocks noChangeArrowheads="1"/>
          </p:cNvSpPr>
          <p:nvPr/>
        </p:nvSpPr>
        <p:spPr bwMode="auto">
          <a:xfrm rot="10800000" flipH="1">
            <a:off x="4967288" y="596721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5652120" y="590170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16.7%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1897972"/>
              </p:ext>
            </p:extLst>
          </p:nvPr>
        </p:nvGraphicFramePr>
        <p:xfrm>
          <a:off x="1079500" y="1079500"/>
          <a:ext cx="7740972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83.3% que sí tiene o ha tenido práctica profesional)</a:t>
            </a:r>
            <a:endParaRPr lang="es-MX" alt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7382146"/>
              </p:ext>
            </p:extLst>
          </p:nvPr>
        </p:nvGraphicFramePr>
        <p:xfrm>
          <a:off x="1043608" y="1484784"/>
          <a:ext cx="7416428" cy="5215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10061"/>
            <a:ext cx="8569325" cy="14647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83.3% que sí tiene o ha tenido práctica profesional)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Ciencias en Ingeniería Química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</a:t>
            </a:r>
            <a:endParaRPr lang="es-ES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Universidad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investigación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0403423"/>
              </p:ext>
            </p:extLst>
          </p:nvPr>
        </p:nvGraphicFramePr>
        <p:xfrm>
          <a:off x="900298" y="1556792"/>
          <a:ext cx="741642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4647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83.3% que sí tiene o ha tenido práctica profesional)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52736"/>
            <a:ext cx="8569325" cy="14647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83.3% que sí tiene o ha tenido práctica profesional)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817606"/>
              </p:ext>
            </p:extLst>
          </p:nvPr>
        </p:nvGraphicFramePr>
        <p:xfrm>
          <a:off x="1475656" y="2763044"/>
          <a:ext cx="6246068" cy="2698458"/>
        </p:xfrm>
        <a:graphic>
          <a:graphicData uri="http://schemas.openxmlformats.org/drawingml/2006/table">
            <a:tbl>
              <a:tblPr/>
              <a:tblGrid>
                <a:gridCol w="2999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0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59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3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7618897"/>
              </p:ext>
            </p:extLst>
          </p:nvPr>
        </p:nvGraphicFramePr>
        <p:xfrm>
          <a:off x="122484" y="1212056"/>
          <a:ext cx="892899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83.3% que sí tiene o ha tenido práctica profesional)</a:t>
            </a:r>
            <a:endParaRPr lang="es-MX" alt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4632402"/>
              </p:ext>
            </p:extLst>
          </p:nvPr>
        </p:nvGraphicFramePr>
        <p:xfrm>
          <a:off x="3779912" y="3525409"/>
          <a:ext cx="5802603" cy="3085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611447"/>
              </p:ext>
            </p:extLst>
          </p:nvPr>
        </p:nvGraphicFramePr>
        <p:xfrm>
          <a:off x="-377437" y="908720"/>
          <a:ext cx="6719788" cy="45817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7504" y="1196752"/>
            <a:ext cx="590535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716016" y="3469952"/>
            <a:ext cx="4140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3195560" flipH="1">
            <a:off x="4850227" y="2644729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85681632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05285" y="1029562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243191"/>
              </p:ext>
            </p:extLst>
          </p:nvPr>
        </p:nvGraphicFramePr>
        <p:xfrm>
          <a:off x="1809750" y="1628800"/>
          <a:ext cx="5524500" cy="1224136"/>
        </p:xfrm>
        <a:graphic>
          <a:graphicData uri="http://schemas.openxmlformats.org/drawingml/2006/table">
            <a:tbl>
              <a:tblPr/>
              <a:tblGrid>
                <a:gridCol w="2690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20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603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0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0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603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50825" y="3253929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91927" y="3889625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2095946" y="438730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762768" y="597076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18902" y="5258050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 rot="16200000" flipH="1">
            <a:off x="2094359" y="575573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764108" y="4610552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0800000" flipH="1">
            <a:off x="3203079" y="3933056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CuadroTexto 13"/>
          <p:cNvSpPr txBox="1"/>
          <p:nvPr/>
        </p:nvSpPr>
        <p:spPr>
          <a:xfrm>
            <a:off x="5292080" y="4941168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 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17" name="1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7911035"/>
              </p:ext>
            </p:extLst>
          </p:nvPr>
        </p:nvGraphicFramePr>
        <p:xfrm>
          <a:off x="4027512" y="3945573"/>
          <a:ext cx="4432920" cy="891540"/>
        </p:xfrm>
        <a:graphic>
          <a:graphicData uri="http://schemas.openxmlformats.org/drawingml/2006/table">
            <a:tbl>
              <a:tblPr/>
              <a:tblGrid>
                <a:gridCol w="3771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API-CF (Proceso de operaciones en la industria)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están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estableciendo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no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tiene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nombre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79777" y="141277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736857"/>
              </p:ext>
            </p:extLst>
          </p:nvPr>
        </p:nvGraphicFramePr>
        <p:xfrm>
          <a:off x="1187624" y="2348880"/>
          <a:ext cx="6840760" cy="1512168"/>
        </p:xfrm>
        <a:graphic>
          <a:graphicData uri="http://schemas.openxmlformats.org/drawingml/2006/table">
            <a:tbl>
              <a:tblPr/>
              <a:tblGrid>
                <a:gridCol w="4010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35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3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80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0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963858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555776" y="22768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313932" y="28475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23258" y="33055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47664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81380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8747667"/>
              </p:ext>
            </p:extLst>
          </p:nvPr>
        </p:nvGraphicFramePr>
        <p:xfrm>
          <a:off x="4126253" y="3198492"/>
          <a:ext cx="5004668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101799"/>
              </p:ext>
            </p:extLst>
          </p:nvPr>
        </p:nvGraphicFramePr>
        <p:xfrm>
          <a:off x="-1044624" y="981075"/>
          <a:ext cx="6791796" cy="3789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9775227" flipH="1">
            <a:off x="4448558" y="3570381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311227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25417"/>
              </p:ext>
            </p:extLst>
          </p:nvPr>
        </p:nvGraphicFramePr>
        <p:xfrm>
          <a:off x="4329483" y="3379932"/>
          <a:ext cx="496855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795698"/>
              </p:ext>
            </p:extLst>
          </p:nvPr>
        </p:nvGraphicFramePr>
        <p:xfrm>
          <a:off x="-1044624" y="908720"/>
          <a:ext cx="6503764" cy="3933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798538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31.5%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0137370" flipH="1">
            <a:off x="4556799" y="3547209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3379932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3643177"/>
              </p:ext>
            </p:extLst>
          </p:nvPr>
        </p:nvGraphicFramePr>
        <p:xfrm>
          <a:off x="107504" y="836712"/>
          <a:ext cx="8928991" cy="5245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>
            <a:spLocks noChangeArrowheads="1"/>
          </p:cNvSpPr>
          <p:nvPr/>
        </p:nvSpPr>
        <p:spPr bwMode="auto">
          <a:xfrm>
            <a:off x="3347864" y="117896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Generación</a:t>
            </a:r>
            <a:endParaRPr lang="es-MX" alt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9" name="CuadroTexto 13"/>
          <p:cNvSpPr txBox="1"/>
          <p:nvPr/>
        </p:nvSpPr>
        <p:spPr>
          <a:xfrm>
            <a:off x="4788024" y="5661248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*Calendario correspondiente al ingreso del estudiante.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70629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921307"/>
              </p:ext>
            </p:extLst>
          </p:nvPr>
        </p:nvGraphicFramePr>
        <p:xfrm>
          <a:off x="827584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19 de mayo al 02 de junio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Ciencias en Ingeniería Química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54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339602" y="53394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auto">
          <a:xfrm>
            <a:off x="0" y="5805264"/>
            <a:ext cx="2771800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43891" y="876900"/>
            <a:ext cx="8964613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¿Tiene alguna sugerencia para mejorar el programa?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1586135"/>
              </p:ext>
            </p:extLst>
          </p:nvPr>
        </p:nvGraphicFramePr>
        <p:xfrm>
          <a:off x="1115616" y="1340768"/>
          <a:ext cx="7056784" cy="4860179"/>
        </p:xfrm>
        <a:graphic>
          <a:graphicData uri="http://schemas.openxmlformats.org/drawingml/2006/table">
            <a:tbl>
              <a:tblPr/>
              <a:tblGrid>
                <a:gridCol w="58781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Sugerencia*</a:t>
                      </a:r>
                      <a:endParaRPr lang="es-MX" sz="125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  <a:endParaRPr lang="es-MX" sz="125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Mejorar la infraestructura de los laboratorios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10.8%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Mejorar instalaciones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Opción de intercambios con otras instituciones nacionales y extranjeras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Inglés obligatorio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 atención y seguimiento por parte de asesores de tesis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Ejercicios prácticos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Mayor cantidad de equipo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Mejorar área de trámites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Mejorar interacción entre profesores y alumnos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Ampliar el área de investigación en varias líneas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Coordinador en turno deber ser más preparado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Horarios más compactos</a:t>
                      </a:r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y variedad de materias</a:t>
                      </a:r>
                      <a:endParaRPr lang="es-MX" sz="125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 y empredimiento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Maestros que apoyen en la redacción de artículos científicos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Mantenimiento a los equipos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Más atención de la Coordinación hacia los estudiantes en asesoramiento para CONACYT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Más flexibilidad en la disciplina que el posgrado promueve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Mejorar redes de internet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Obligar a los alumnos a publicar artículos 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los profesores impartan clases en otro idioma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sea más actual a las problemáticas que se están viviendo en el país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35.4%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4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8289" marR="8289" marT="828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6" name="CuadroTexto 13"/>
          <p:cNvSpPr txBox="1"/>
          <p:nvPr/>
        </p:nvSpPr>
        <p:spPr>
          <a:xfrm>
            <a:off x="2483768" y="6351711"/>
            <a:ext cx="5883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% es sobre las menciones de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sugerencias,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no sobre el porcentaje de 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40382276"/>
      </p:ext>
    </p:extLst>
  </p:cSld>
  <p:clrMapOvr>
    <a:masterClrMapping/>
  </p:clrMapOvr>
  <p:transition spd="med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833179"/>
              </p:ext>
            </p:extLst>
          </p:nvPr>
        </p:nvGraphicFramePr>
        <p:xfrm>
          <a:off x="180020" y="764704"/>
          <a:ext cx="8856984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168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16970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4177156"/>
              </p:ext>
            </p:extLst>
          </p:nvPr>
        </p:nvGraphicFramePr>
        <p:xfrm>
          <a:off x="-403543" y="3468340"/>
          <a:ext cx="6479356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384841" y="170043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99592" y="9087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245362" y="1052736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691200" y="172742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276922" y="176813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430577" y="36795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435340" y="2102048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692787" y="105273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5692787" y="137341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193153" y="140809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92.6%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681675" y="209254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271720" y="212817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529" y="138020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295624" y="2747045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20.4%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411760" y="2748633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79.6%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492" y="138020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622937" y="2452911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266162" y="248821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873126" y="348322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481212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80" name="7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353104"/>
              </p:ext>
            </p:extLst>
          </p:nvPr>
        </p:nvGraphicFramePr>
        <p:xfrm>
          <a:off x="5796136" y="3284984"/>
          <a:ext cx="2717462" cy="2969513"/>
        </p:xfrm>
        <a:graphic>
          <a:graphicData uri="http://schemas.openxmlformats.org/drawingml/2006/table">
            <a:tbl>
              <a:tblPr/>
              <a:tblGrid>
                <a:gridCol w="1602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8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7.4%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5.6%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11.1%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9.3%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18.5%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ctr" fontAlgn="t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9.3%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261075"/>
              </p:ext>
            </p:extLst>
          </p:nvPr>
        </p:nvGraphicFramePr>
        <p:xfrm>
          <a:off x="899592" y="836712"/>
          <a:ext cx="7812980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7707" y="111748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6155028"/>
              </p:ext>
            </p:extLst>
          </p:nvPr>
        </p:nvGraphicFramePr>
        <p:xfrm>
          <a:off x="899592" y="692150"/>
          <a:ext cx="7992888" cy="5832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2079"/>
              </p:ext>
            </p:extLst>
          </p:nvPr>
        </p:nvGraphicFramePr>
        <p:xfrm>
          <a:off x="331042" y="2924944"/>
          <a:ext cx="5580732" cy="3283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735560" y="585532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022848" y="112464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3426867" y="162232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79825" y="1844373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13.0%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535736" y="1132578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011192" y="1630259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095649" y="1844373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87.0%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5316785" y="2369241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619672" y="280771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807717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490491" y="2387497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546428"/>
              </p:ext>
            </p:extLst>
          </p:nvPr>
        </p:nvGraphicFramePr>
        <p:xfrm>
          <a:off x="6228184" y="3689588"/>
          <a:ext cx="2385467" cy="891540"/>
        </p:xfrm>
        <a:graphic>
          <a:graphicData uri="http://schemas.openxmlformats.org/drawingml/2006/table">
            <a:tbl>
              <a:tblPr/>
              <a:tblGrid>
                <a:gridCol w="1600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6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52736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246236" y="2060848"/>
            <a:ext cx="7429735" cy="3374932"/>
            <a:chOff x="1246236" y="2060848"/>
            <a:chExt cx="7429735" cy="3374932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123728" y="2060848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434296" y="2060848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1259632" y="3140968"/>
              <a:ext cx="4601666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969247" y="3732485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246236" y="2636912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471991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46836" y="458112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9.11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48423" y="359560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9.28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1259632" y="4108580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956547" y="421032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1246236" y="4581581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978772" y="323718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36517" y="409696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9.22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57948" y="311762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9.28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1255761" y="3645024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974009" y="270378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53979" y="260665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1246236" y="5116693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5222113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47978" y="508518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8.00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13260</TotalTime>
  <Words>2142</Words>
  <Application>Microsoft Office PowerPoint</Application>
  <PresentationFormat>Presentación en pantalla (4:3)</PresentationFormat>
  <Paragraphs>488</Paragraphs>
  <Slides>42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Microsoft YaHei</vt:lpstr>
      <vt:lpstr>MS PGothic</vt:lpstr>
      <vt:lpstr>MS PGothic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911</cp:revision>
  <cp:lastPrinted>2013-07-09T20:28:01Z</cp:lastPrinted>
  <dcterms:created xsi:type="dcterms:W3CDTF">1601-01-01T00:00:00Z</dcterms:created>
  <dcterms:modified xsi:type="dcterms:W3CDTF">2017-11-24T22:35:03Z</dcterms:modified>
</cp:coreProperties>
</file>