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DE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>
      <p:cViewPr varScale="1">
        <p:scale>
          <a:sx n="78" d="100"/>
          <a:sy n="78" d="100"/>
        </p:scale>
        <p:origin x="-906" y="19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5-2016\05_MAESTR&#205;A_EN_CIENCIA_DEL_COMPORTAMIENTO_ORIENTACI&#211;N_AN&#193;LISIS_DE_LA_CONDUCTA\05_EMP_MCCOAC_PROCESO\05_EMP_GRAF_MCCOAC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0_ESPECIALIDAD_PEDIATR&#205;A_(HCGJIM)\10_GR&#193;FICAS_EMP_EP_(HCGJIM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TablaDatos!$B$167</c:f>
              <c:strCache>
                <c:ptCount val="1"/>
                <c:pt idx="0">
                  <c:v>Posgrado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Posgrado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TablaDatos!$C$167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4.6153846153846267E-2"/>
                  <c:y val="8.108108108108108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6.4615384615384561E-2"/>
                  <c:y val="-5.67567567567567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TablaDatos!$B$65:$B$66</c:f>
              <c:strCache>
                <c:ptCount val="2"/>
                <c:pt idx="0">
                  <c:v>Bolsa de trabajo</c:v>
                </c:pt>
                <c:pt idx="1">
                  <c:v>Recomendación</c:v>
                </c:pt>
              </c:strCache>
            </c:strRef>
          </c:cat>
          <c:val>
            <c:numRef>
              <c:f>TablaDatos!$C$65:$C$66</c:f>
              <c:numCache>
                <c:formatCode>General</c:formatCode>
                <c:ptCount val="2"/>
                <c:pt idx="0">
                  <c:v>0.73913043478260865</c:v>
                </c:pt>
                <c:pt idx="1">
                  <c:v>0.2608695652173913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27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843951324265E-2"/>
                  <c:y val="4.256224727674693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TablaDatos!$B$71:$B$74</c:f>
              <c:strCache>
                <c:ptCount val="4"/>
                <c:pt idx="0">
                  <c:v>Eventual</c:v>
                </c:pt>
                <c:pt idx="1">
                  <c:v>Eventual y base</c:v>
                </c:pt>
                <c:pt idx="2">
                  <c:v>Por honorarios</c:v>
                </c:pt>
                <c:pt idx="3">
                  <c:v>Por periodos</c:v>
                </c:pt>
              </c:strCache>
            </c:strRef>
          </c:cat>
          <c:val>
            <c:numRef>
              <c:f>TablaDatos!$C$71:$C$74</c:f>
              <c:numCache>
                <c:formatCode>General</c:formatCode>
                <c:ptCount val="4"/>
                <c:pt idx="0">
                  <c:v>0.43478260869565216</c:v>
                </c:pt>
                <c:pt idx="1">
                  <c:v>0.34782608695652173</c:v>
                </c:pt>
                <c:pt idx="2">
                  <c:v>0.17391304347826086</c:v>
                </c:pt>
                <c:pt idx="3">
                  <c:v>4.3478260869565216E-2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445824"/>
        <c:axId val="122447360"/>
        <c:axId val="0"/>
      </c:bar3DChart>
      <c:catAx>
        <c:axId val="1224458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447360"/>
        <c:crosses val="autoZero"/>
        <c:auto val="1"/>
        <c:lblAlgn val="ctr"/>
        <c:lblOffset val="100"/>
        <c:noMultiLvlLbl val="0"/>
      </c:catAx>
      <c:valAx>
        <c:axId val="1224473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445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98654259126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8105368647100932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TablaDatos!$B$79:$B$84</c:f>
              <c:strCache>
                <c:ptCount val="6"/>
                <c:pt idx="0">
                  <c:v>De $5,001 a $10,000</c:v>
                </c:pt>
                <c:pt idx="1">
                  <c:v>De $10,001 a $15,000</c:v>
                </c:pt>
                <c:pt idx="2">
                  <c:v>De $15,001 a $20,000</c:v>
                </c:pt>
                <c:pt idx="3">
                  <c:v>De $20,001 a $25,000</c:v>
                </c:pt>
                <c:pt idx="4">
                  <c:v>De $25,001 a $30,000</c:v>
                </c:pt>
                <c:pt idx="5">
                  <c:v>De $35,001 a $40,000</c:v>
                </c:pt>
              </c:strCache>
            </c:strRef>
          </c:cat>
          <c:val>
            <c:numRef>
              <c:f>TablaDatos!$C$79:$C$84</c:f>
              <c:numCache>
                <c:formatCode>General</c:formatCode>
                <c:ptCount val="6"/>
                <c:pt idx="0">
                  <c:v>8.6956521739130432E-2</c:v>
                </c:pt>
                <c:pt idx="1">
                  <c:v>0.2608695652173913</c:v>
                </c:pt>
                <c:pt idx="2">
                  <c:v>0.13043478260869565</c:v>
                </c:pt>
                <c:pt idx="3">
                  <c:v>0.17391304347826086</c:v>
                </c:pt>
                <c:pt idx="4">
                  <c:v>0.2608695652173913</c:v>
                </c:pt>
                <c:pt idx="5">
                  <c:v>8.6956521739130432E-2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481280"/>
        <c:axId val="122749312"/>
        <c:axId val="0"/>
      </c:bar3DChart>
      <c:catAx>
        <c:axId val="1224812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MX"/>
          </a:p>
        </c:txPr>
        <c:crossAx val="122749312"/>
        <c:crosses val="autoZero"/>
        <c:auto val="1"/>
        <c:lblAlgn val="ctr"/>
        <c:lblOffset val="100"/>
        <c:noMultiLvlLbl val="0"/>
      </c:catAx>
      <c:valAx>
        <c:axId val="1227493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481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89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6621331423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TablaDatos!$B$89:$B$92</c:f>
              <c:strCache>
                <c:ptCount val="4"/>
                <c:pt idx="0">
                  <c:v>Ya se tiene un rango establecido</c:v>
                </c:pt>
                <c:pt idx="1">
                  <c:v>Antigüedad en la empresa</c:v>
                </c:pt>
                <c:pt idx="2">
                  <c:v>Puesto</c:v>
                </c:pt>
                <c:pt idx="3">
                  <c:v>Desempeño laboral</c:v>
                </c:pt>
              </c:strCache>
            </c:strRef>
          </c:cat>
          <c:val>
            <c:numRef>
              <c:f>TablaDatos!$C$89:$C$92</c:f>
              <c:numCache>
                <c:formatCode>General</c:formatCode>
                <c:ptCount val="4"/>
                <c:pt idx="0">
                  <c:v>0.52173913043478259</c:v>
                </c:pt>
                <c:pt idx="1">
                  <c:v>0.21739130434782608</c:v>
                </c:pt>
                <c:pt idx="2">
                  <c:v>0.17391304347826086</c:v>
                </c:pt>
                <c:pt idx="3">
                  <c:v>8.6956521739130432E-2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803712"/>
        <c:axId val="122805248"/>
        <c:axId val="0"/>
      </c:bar3DChart>
      <c:catAx>
        <c:axId val="1228037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805248"/>
        <c:crosses val="autoZero"/>
        <c:auto val="1"/>
        <c:lblAlgn val="ctr"/>
        <c:lblOffset val="100"/>
        <c:noMultiLvlLbl val="0"/>
      </c:catAx>
      <c:valAx>
        <c:axId val="1228052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803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66657122405153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66657122405153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57122405153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TablaDatos!$B$97:$B$100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TablaDatos!$C$97:$C$100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843520"/>
        <c:axId val="122845056"/>
        <c:axId val="0"/>
      </c:bar3DChart>
      <c:catAx>
        <c:axId val="1228435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845056"/>
        <c:crosses val="autoZero"/>
        <c:auto val="1"/>
        <c:lblAlgn val="ctr"/>
        <c:lblOffset val="100"/>
        <c:noMultiLvlLbl val="0"/>
      </c:catAx>
      <c:valAx>
        <c:axId val="1228450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843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84395132426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662133142449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TablaDatos!$B$105:$B$108</c:f>
              <c:strCache>
                <c:ptCount val="4"/>
                <c:pt idx="0">
                  <c:v>Preparación académica</c:v>
                </c:pt>
                <c:pt idx="1">
                  <c:v>Práctica</c:v>
                </c:pt>
                <c:pt idx="2">
                  <c:v>Disposición</c:v>
                </c:pt>
                <c:pt idx="3">
                  <c:v>Saben tomar decisiones</c:v>
                </c:pt>
              </c:strCache>
            </c:strRef>
          </c:cat>
          <c:val>
            <c:numRef>
              <c:f>TablaDatos!$C$105:$C$108</c:f>
              <c:numCache>
                <c:formatCode>General</c:formatCode>
                <c:ptCount val="4"/>
                <c:pt idx="0">
                  <c:v>0.65217391304347827</c:v>
                </c:pt>
                <c:pt idx="1">
                  <c:v>0.17391304347826086</c:v>
                </c:pt>
                <c:pt idx="2">
                  <c:v>8.6956521739130432E-2</c:v>
                </c:pt>
                <c:pt idx="3">
                  <c:v>8.6956521739130432E-2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883072"/>
        <c:axId val="122893056"/>
        <c:axId val="0"/>
      </c:bar3DChart>
      <c:catAx>
        <c:axId val="1228830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893056"/>
        <c:crosses val="autoZero"/>
        <c:auto val="1"/>
        <c:lblAlgn val="ctr"/>
        <c:lblOffset val="100"/>
        <c:noMultiLvlLbl val="0"/>
      </c:catAx>
      <c:valAx>
        <c:axId val="1228930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883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0.02"/>
                  <c:y val="4.256224726683714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TablaDatos!$B$113:$B$124</c:f>
              <c:strCache>
                <c:ptCount val="12"/>
                <c:pt idx="0">
                  <c:v>Ninguna</c:v>
                </c:pt>
                <c:pt idx="1">
                  <c:v>Falta de disposición</c:v>
                </c:pt>
                <c:pt idx="2">
                  <c:v>No saben trabajar bajo presión</c:v>
                </c:pt>
                <c:pt idx="3">
                  <c:v>Investigación</c:v>
                </c:pt>
                <c:pt idx="4">
                  <c:v>Medicina privada</c:v>
                </c:pt>
                <c:pt idx="5">
                  <c:v>Falta de dominio de programas computacionales</c:v>
                </c:pt>
                <c:pt idx="6">
                  <c:v>No saben tomar decisiones</c:v>
                </c:pt>
                <c:pt idx="7">
                  <c:v>Falta participación internacional</c:v>
                </c:pt>
                <c:pt idx="8">
                  <c:v>Falta de trabajo en equipo</c:v>
                </c:pt>
                <c:pt idx="9">
                  <c:v>Falta de apego a lineamientos</c:v>
                </c:pt>
                <c:pt idx="10">
                  <c:v>Comunicación no efectiva</c:v>
                </c:pt>
                <c:pt idx="11">
                  <c:v>Relación médico-paciente</c:v>
                </c:pt>
              </c:strCache>
            </c:strRef>
          </c:cat>
          <c:val>
            <c:numRef>
              <c:f>TablaDatos!$C$113:$C$124</c:f>
              <c:numCache>
                <c:formatCode>General</c:formatCode>
                <c:ptCount val="12"/>
                <c:pt idx="0">
                  <c:v>0.2608695652173913</c:v>
                </c:pt>
                <c:pt idx="1">
                  <c:v>0.17391304347826086</c:v>
                </c:pt>
                <c:pt idx="2">
                  <c:v>8.6956521739130432E-2</c:v>
                </c:pt>
                <c:pt idx="3">
                  <c:v>8.6956521739130432E-2</c:v>
                </c:pt>
                <c:pt idx="4">
                  <c:v>8.6956521739130432E-2</c:v>
                </c:pt>
                <c:pt idx="5">
                  <c:v>4.3478260869565216E-2</c:v>
                </c:pt>
                <c:pt idx="6">
                  <c:v>4.3478260869565216E-2</c:v>
                </c:pt>
                <c:pt idx="7">
                  <c:v>4.3478260869565216E-2</c:v>
                </c:pt>
                <c:pt idx="8">
                  <c:v>4.3478260869565216E-2</c:v>
                </c:pt>
                <c:pt idx="9">
                  <c:v>4.3478260869565216E-2</c:v>
                </c:pt>
                <c:pt idx="10">
                  <c:v>4.3478260869565216E-2</c:v>
                </c:pt>
                <c:pt idx="11">
                  <c:v>4.3478260869565216E-2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939264"/>
        <c:axId val="122940800"/>
        <c:axId val="0"/>
      </c:bar3DChart>
      <c:catAx>
        <c:axId val="1229392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50" b="1"/>
            </a:pPr>
            <a:endParaRPr lang="es-MX"/>
          </a:p>
        </c:txPr>
        <c:crossAx val="122940800"/>
        <c:crosses val="autoZero"/>
        <c:auto val="1"/>
        <c:lblAlgn val="ctr"/>
        <c:lblOffset val="100"/>
        <c:noMultiLvlLbl val="0"/>
      </c:catAx>
      <c:valAx>
        <c:axId val="1229408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939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777E-2"/>
                  <c:y val="2.128112364828326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02576950608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593E-2"/>
                  <c:y val="4.256224727674693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TablaDatos!$B$129:$B$132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TablaDatos!$C$129:$C$132</c:f>
              <c:numCache>
                <c:formatCode>General</c:formatCode>
                <c:ptCount val="4"/>
                <c:pt idx="0">
                  <c:v>0.52173913043478259</c:v>
                </c:pt>
                <c:pt idx="1">
                  <c:v>0.47826086956521741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3007744"/>
        <c:axId val="123009280"/>
        <c:axId val="0"/>
      </c:bar3DChart>
      <c:catAx>
        <c:axId val="1230077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009280"/>
        <c:crosses val="autoZero"/>
        <c:auto val="1"/>
        <c:lblAlgn val="ctr"/>
        <c:lblOffset val="100"/>
        <c:noMultiLvlLbl val="0"/>
      </c:catAx>
      <c:valAx>
        <c:axId val="1230092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3007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57695060844667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-2.70248989146636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TablaDatos!$B$137:$B$140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TablaDatos!$C$137:$C$140</c:f>
              <c:numCache>
                <c:formatCode>General</c:formatCode>
                <c:ptCount val="4"/>
                <c:pt idx="0">
                  <c:v>0.73913043478260865</c:v>
                </c:pt>
                <c:pt idx="1">
                  <c:v>0.2608695652173913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518912"/>
        <c:axId val="122520704"/>
        <c:axId val="0"/>
      </c:bar3DChart>
      <c:catAx>
        <c:axId val="1225189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520704"/>
        <c:crosses val="autoZero"/>
        <c:auto val="1"/>
        <c:lblAlgn val="ctr"/>
        <c:lblOffset val="100"/>
        <c:noMultiLvlLbl val="0"/>
      </c:catAx>
      <c:valAx>
        <c:axId val="1225207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518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TablaDatos!$B$145:$B$148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TablaDatos!$C$145:$C$148</c:f>
              <c:numCache>
                <c:formatCode>General</c:formatCode>
                <c:ptCount val="4"/>
                <c:pt idx="0">
                  <c:v>0.39130434782608697</c:v>
                </c:pt>
                <c:pt idx="1">
                  <c:v>0.34782608695652173</c:v>
                </c:pt>
                <c:pt idx="2">
                  <c:v>0.13043478260869565</c:v>
                </c:pt>
                <c:pt idx="3">
                  <c:v>0.13043478260869565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599680"/>
        <c:axId val="122613760"/>
        <c:axId val="0"/>
      </c:bar3DChart>
      <c:catAx>
        <c:axId val="1225996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613760"/>
        <c:crosses val="autoZero"/>
        <c:auto val="1"/>
        <c:lblAlgn val="ctr"/>
        <c:lblOffset val="100"/>
        <c:noMultiLvlLbl val="0"/>
      </c:catAx>
      <c:valAx>
        <c:axId val="1226137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599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367142879816"/>
          <c:y val="0.16316206032397801"/>
          <c:w val="0.71392191449509901"/>
          <c:h val="0.62691021921854895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6453030169511498E-17"/>
                  <c:y val="2.96896086369771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Sí, actualmente trabajan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46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TablaDatos!$B$153:$B$156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TablaDatos!$C$153:$C$156</c:f>
              <c:numCache>
                <c:formatCode>General</c:formatCode>
                <c:ptCount val="4"/>
                <c:pt idx="0">
                  <c:v>0.2608695652173913</c:v>
                </c:pt>
                <c:pt idx="1">
                  <c:v>0.34782608695652173</c:v>
                </c:pt>
                <c:pt idx="2">
                  <c:v>0.30434782608695654</c:v>
                </c:pt>
                <c:pt idx="3">
                  <c:v>8.6956521739130432E-2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643584"/>
        <c:axId val="122645120"/>
        <c:axId val="0"/>
      </c:bar3DChart>
      <c:catAx>
        <c:axId val="1226435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645120"/>
        <c:crosses val="autoZero"/>
        <c:auto val="1"/>
        <c:lblAlgn val="ctr"/>
        <c:lblOffset val="100"/>
        <c:noMultiLvlLbl val="0"/>
      </c:catAx>
      <c:valAx>
        <c:axId val="1226451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643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1.6923076923076923E-2"/>
                  <c:y val="3.243243243243243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0.08"/>
                  <c:y val="-4.864864864864867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TablaDatos!$B$11:$B$12</c:f>
              <c:strCache>
                <c:ptCount val="2"/>
                <c:pt idx="0">
                  <c:v>Gobierno y/u Organismos Públicos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0.86956521739130432</c:v>
                </c:pt>
                <c:pt idx="1">
                  <c:v>0.13043478260869565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025769506085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593E-2"/>
                  <c:y val="-2.70248989146636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</c:v>
                </c:pt>
                <c:pt idx="1">
                  <c:v>4.3478260869565216E-2</c:v>
                </c:pt>
                <c:pt idx="2">
                  <c:v>0.13043478260869565</c:v>
                </c:pt>
                <c:pt idx="3">
                  <c:v>0.82608695652173902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171392"/>
        <c:axId val="122172928"/>
        <c:axId val="0"/>
      </c:bar3DChart>
      <c:catAx>
        <c:axId val="1221713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172928"/>
        <c:crosses val="autoZero"/>
        <c:auto val="1"/>
        <c:lblAlgn val="ctr"/>
        <c:lblOffset val="100"/>
        <c:noMultiLvlLbl val="0"/>
      </c:catAx>
      <c:valAx>
        <c:axId val="1221729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171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0116115251162628"/>
          <c:y val="0.14262094081754048"/>
          <c:w val="0.59851226495852639"/>
          <c:h val="0.7547452291785741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TablaDatos!$B$25:$B$30</c:f>
              <c:strCache>
                <c:ptCount val="6"/>
                <c:pt idx="0">
                  <c:v>Jefatura</c:v>
                </c:pt>
                <c:pt idx="1">
                  <c:v>Subdirector</c:v>
                </c:pt>
                <c:pt idx="2">
                  <c:v>Coordinador de área</c:v>
                </c:pt>
                <c:pt idx="3">
                  <c:v>Director General</c:v>
                </c:pt>
                <c:pt idx="4">
                  <c:v>Dueño de la empresa</c:v>
                </c:pt>
                <c:pt idx="5">
                  <c:v>Mando medio</c:v>
                </c:pt>
              </c:strCache>
            </c:strRef>
          </c:cat>
          <c:val>
            <c:numRef>
              <c:f>TablaDatos!$C$25:$C$30</c:f>
              <c:numCache>
                <c:formatCode>General</c:formatCode>
                <c:ptCount val="6"/>
                <c:pt idx="0">
                  <c:v>0.52173913043478259</c:v>
                </c:pt>
                <c:pt idx="1">
                  <c:v>0.17391304347826086</c:v>
                </c:pt>
                <c:pt idx="2">
                  <c:v>0.13043478260869565</c:v>
                </c:pt>
                <c:pt idx="3">
                  <c:v>8.6956521739130432E-2</c:v>
                </c:pt>
                <c:pt idx="4">
                  <c:v>4.3478260869565216E-2</c:v>
                </c:pt>
                <c:pt idx="5">
                  <c:v>4.3478260869565216E-2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1917824"/>
        <c:axId val="121919360"/>
        <c:axId val="0"/>
      </c:bar3DChart>
      <c:catAx>
        <c:axId val="1219178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1919360"/>
        <c:crosses val="autoZero"/>
        <c:auto val="1"/>
        <c:lblAlgn val="ctr"/>
        <c:lblOffset val="100"/>
        <c:noMultiLvlLbl val="0"/>
      </c:catAx>
      <c:valAx>
        <c:axId val="1219193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1917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46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6621331424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TablaDatos!$B$35:$B$38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TablaDatos!$C$35:$C$38</c:f>
              <c:numCache>
                <c:formatCode>General</c:formatCode>
                <c:ptCount val="4"/>
                <c:pt idx="0">
                  <c:v>0.60869565217391308</c:v>
                </c:pt>
                <c:pt idx="1">
                  <c:v>0.2608695652173913</c:v>
                </c:pt>
                <c:pt idx="2">
                  <c:v>4.3478260869565216E-2</c:v>
                </c:pt>
                <c:pt idx="3">
                  <c:v>8.6956521739130432E-2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004224"/>
        <c:axId val="122005760"/>
        <c:axId val="0"/>
      </c:bar3DChart>
      <c:catAx>
        <c:axId val="1220042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005760"/>
        <c:crosses val="autoZero"/>
        <c:auto val="1"/>
        <c:lblAlgn val="ctr"/>
        <c:lblOffset val="100"/>
        <c:noMultiLvlLbl val="0"/>
      </c:catAx>
      <c:valAx>
        <c:axId val="1220057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004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1.9999999999999886E-2"/>
                  <c:y val="9.72972972972973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5.3846153846153849E-2"/>
                  <c:y val="-7.027027027027027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TablaDatos!$B$43:$B$44</c:f>
              <c:strCache>
                <c:ptCount val="2"/>
                <c:pt idx="0">
                  <c:v>Ya contamos con suficientes profesionistas en este ramo</c:v>
                </c:pt>
                <c:pt idx="1">
                  <c:v>No hay contrataciones en general</c:v>
                </c:pt>
              </c:strCache>
            </c:strRef>
          </c:cat>
          <c:val>
            <c:numRef>
              <c:f>TablaDatos!$C$43:$C$44</c:f>
              <c:numCache>
                <c:formatCode>General</c:formatCode>
                <c:ptCount val="2"/>
                <c:pt idx="0">
                  <c:v>0.66666666666666652</c:v>
                </c:pt>
                <c:pt idx="1">
                  <c:v>0.33333333333333326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702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3894058697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TablaDatos!$B$49:$B$52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TablaDatos!$C$49:$C$52</c:f>
              <c:numCache>
                <c:formatCode>General</c:formatCode>
                <c:ptCount val="4"/>
                <c:pt idx="0">
                  <c:v>0.78260869565217395</c:v>
                </c:pt>
                <c:pt idx="1">
                  <c:v>0.21739130434782608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264192"/>
        <c:axId val="122270080"/>
        <c:axId val="0"/>
      </c:bar3DChart>
      <c:catAx>
        <c:axId val="1222641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270080"/>
        <c:crosses val="autoZero"/>
        <c:auto val="1"/>
        <c:lblAlgn val="ctr"/>
        <c:lblOffset val="100"/>
        <c:noMultiLvlLbl val="0"/>
      </c:catAx>
      <c:valAx>
        <c:axId val="1222700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264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89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TablaDatos!$B$57:$B$60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TablaDatos!$C$57:$C$60</c:f>
              <c:numCache>
                <c:formatCode>General</c:formatCode>
                <c:ptCount val="4"/>
                <c:pt idx="0">
                  <c:v>0.65217391304347827</c:v>
                </c:pt>
                <c:pt idx="1">
                  <c:v>0.34782608695652173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2334208"/>
        <c:axId val="122348288"/>
        <c:axId val="0"/>
      </c:bar3DChart>
      <c:catAx>
        <c:axId val="1223342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2348288"/>
        <c:crosses val="autoZero"/>
        <c:auto val="1"/>
        <c:lblAlgn val="ctr"/>
        <c:lblOffset val="100"/>
        <c:noMultiLvlLbl val="0"/>
      </c:catAx>
      <c:valAx>
        <c:axId val="1223482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2334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07/06/2017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Especialidad en Pediatría (HCGJIM)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160458"/>
            <a:ext cx="7416800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indicaron que actualmente sí trabajan egresados de ese posgrado en la empresa/institución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12.3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337425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42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5088947"/>
              </p:ext>
            </p:extLst>
          </p:nvPr>
        </p:nvGraphicFramePr>
        <p:xfrm>
          <a:off x="1475656" y="1124744"/>
          <a:ext cx="7272808" cy="5088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13.0%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2114275"/>
              </p:ext>
            </p:extLst>
          </p:nvPr>
        </p:nvGraphicFramePr>
        <p:xfrm>
          <a:off x="467544" y="1323563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142039"/>
              </p:ext>
            </p:extLst>
          </p:nvPr>
        </p:nvGraphicFramePr>
        <p:xfrm>
          <a:off x="1403648" y="943980"/>
          <a:ext cx="7524948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1015281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2295272"/>
              </p:ext>
            </p:extLst>
          </p:nvPr>
        </p:nvGraphicFramePr>
        <p:xfrm>
          <a:off x="1547664" y="1196752"/>
          <a:ext cx="741682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5084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46370"/>
              </p:ext>
            </p:extLst>
          </p:nvPr>
        </p:nvGraphicFramePr>
        <p:xfrm>
          <a:off x="539552" y="2420888"/>
          <a:ext cx="8100763" cy="2692533"/>
        </p:xfrm>
        <a:graphic>
          <a:graphicData uri="http://schemas.openxmlformats.org/drawingml/2006/table">
            <a:tbl>
              <a:tblPr/>
              <a:tblGrid>
                <a:gridCol w="2202149"/>
                <a:gridCol w="1258371"/>
                <a:gridCol w="1284587"/>
                <a:gridCol w="1337019"/>
                <a:gridCol w="1232155"/>
                <a:gridCol w="786482"/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820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52736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cuenten 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0355"/>
              </p:ext>
            </p:extLst>
          </p:nvPr>
        </p:nvGraphicFramePr>
        <p:xfrm>
          <a:off x="313184" y="2204864"/>
          <a:ext cx="8579296" cy="2934940"/>
        </p:xfrm>
        <a:graphic>
          <a:graphicData uri="http://schemas.openxmlformats.org/drawingml/2006/table">
            <a:tbl>
              <a:tblPr/>
              <a:tblGrid>
                <a:gridCol w="2868226"/>
                <a:gridCol w="1218362"/>
                <a:gridCol w="1243744"/>
                <a:gridCol w="1294509"/>
                <a:gridCol w="1192979"/>
                <a:gridCol w="761476"/>
              </a:tblGrid>
              <a:tr h="144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91.3%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9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079975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1020624"/>
              </p:ext>
            </p:extLst>
          </p:nvPr>
        </p:nvGraphicFramePr>
        <p:xfrm>
          <a:off x="408495" y="1335903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980728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23518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8695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7868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966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957748"/>
            <a:ext cx="8722171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857859"/>
              </p:ext>
            </p:extLst>
          </p:nvPr>
        </p:nvGraphicFramePr>
        <p:xfrm>
          <a:off x="1619672" y="130848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Pediatría (HCGJIM)”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94327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4510870"/>
              </p:ext>
            </p:extLst>
          </p:nvPr>
        </p:nvGraphicFramePr>
        <p:xfrm>
          <a:off x="1403648" y="1196752"/>
          <a:ext cx="7272808" cy="5074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036974"/>
              </p:ext>
            </p:extLst>
          </p:nvPr>
        </p:nvGraphicFramePr>
        <p:xfrm>
          <a:off x="1115616" y="980728"/>
          <a:ext cx="7596956" cy="537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6.3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36510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79690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118519"/>
              </p:ext>
            </p:extLst>
          </p:nvPr>
        </p:nvGraphicFramePr>
        <p:xfrm>
          <a:off x="1403648" y="123121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44263"/>
            <a:ext cx="2627784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971600" y="1971130"/>
            <a:ext cx="7867013" cy="4692133"/>
            <a:chOff x="971600" y="1971130"/>
            <a:chExt cx="7867013" cy="4692133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1422061" y="2062435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257441" y="1990427"/>
              <a:ext cx="2159793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971600" y="4892100"/>
              <a:ext cx="41766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3115178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973188" y="2996952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4516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40152" y="444479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5940152" y="297829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971600" y="395599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26078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971600" y="251583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403473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5940152" y="249448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5940152" y="394074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971600" y="3501008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35794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5940152" y="348235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973188" y="5373216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49955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5941294" y="487074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973188" y="6309320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595704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5940152" y="5805264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547489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5940152" y="535456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3.7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971600" y="443711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973188" y="5828204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5260975" y="64357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5941294" y="630932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6" name="Rectangle 3"/>
            <p:cNvSpPr>
              <a:spLocks noChangeArrowheads="1"/>
            </p:cNvSpPr>
            <p:nvPr/>
          </p:nvSpPr>
          <p:spPr bwMode="auto">
            <a:xfrm>
              <a:off x="6948264" y="1971130"/>
              <a:ext cx="1890349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% Que </a:t>
              </a:r>
              <a:endParaRPr lang="es-ES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no </a:t>
              </a: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aplica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7" name="Rectangle 9"/>
            <p:cNvSpPr>
              <a:spLocks noChangeArrowheads="1"/>
            </p:cNvSpPr>
            <p:nvPr/>
          </p:nvSpPr>
          <p:spPr bwMode="auto">
            <a:xfrm>
              <a:off x="7596337" y="5380767"/>
              <a:ext cx="810089" cy="35248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7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4.3%</a:t>
              </a:r>
              <a:endParaRPr lang="es-MX" sz="17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" name="AutoShape 8"/>
            <p:cNvSpPr>
              <a:spLocks noChangeArrowheads="1"/>
            </p:cNvSpPr>
            <p:nvPr/>
          </p:nvSpPr>
          <p:spPr bwMode="auto">
            <a:xfrm rot="10800000" flipH="1">
              <a:off x="7092281" y="54527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9" name="Rectangle 9"/>
            <p:cNvSpPr>
              <a:spLocks noChangeArrowheads="1"/>
            </p:cNvSpPr>
            <p:nvPr/>
          </p:nvSpPr>
          <p:spPr bwMode="auto">
            <a:xfrm>
              <a:off x="7596337" y="5884823"/>
              <a:ext cx="810089" cy="35248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7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4.3%</a:t>
              </a:r>
              <a:endParaRPr lang="es-MX" sz="17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 rot="10800000" flipH="1">
              <a:off x="7092281" y="595683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auto">
          <a:xfrm>
            <a:off x="0" y="5744263"/>
            <a:ext cx="2627784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15862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2907234" y="6320353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714642"/>
              </p:ext>
            </p:extLst>
          </p:nvPr>
        </p:nvGraphicFramePr>
        <p:xfrm>
          <a:off x="683568" y="2276872"/>
          <a:ext cx="7759700" cy="3933825"/>
        </p:xfrm>
        <a:graphic>
          <a:graphicData uri="http://schemas.openxmlformats.org/drawingml/2006/table">
            <a:tbl>
              <a:tblPr/>
              <a:tblGrid>
                <a:gridCol w="6540999"/>
                <a:gridCol w="1218701"/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Aplicación de sus conocimientos, actitudes, habilidades y destrezas para proporcionar atención médica de alta calidad a la población pediátrica a través de la promoción de la salud, protección específica, acciones oportunas de diagnóstico, tratamiento, limitación del daño y rehabilitación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Aplicación de los avances científicos y tecnológicos en su práctica médica pediátrica con sentido ético y crítico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Resolver problemas de la práctica profesional de la Pediatría aplicando principios y métodos para interpretar la realidad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Ejercer la práctica profesional de la Pediatría de acuerdo a la normatividad estatal, nacional e internacional con actitud ética, crítica y propositiva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Capaz de trabajar de manera inter y transdisciplinar con otras especialidades médicas buscando la atención integral y de calidad para el paciente pediátrico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Identifica, diseña e implementa programas de prevención de la salud en equipo para fomentar una cultura de salud y prestando servicios de salud comunitaria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Crear contribuciones originales y aplicadas en la especialidad de Pediatría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 bwMode="auto">
          <a:xfrm>
            <a:off x="0" y="5744263"/>
            <a:ext cx="2627784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1057672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siguientes CONOCIMIENTOS específicos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3131840" y="619657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80733"/>
              </p:ext>
            </p:extLst>
          </p:nvPr>
        </p:nvGraphicFramePr>
        <p:xfrm>
          <a:off x="501650" y="2564904"/>
          <a:ext cx="8140700" cy="3476625"/>
        </p:xfrm>
        <a:graphic>
          <a:graphicData uri="http://schemas.openxmlformats.org/drawingml/2006/table">
            <a:tbl>
              <a:tblPr/>
              <a:tblGrid>
                <a:gridCol w="6654800"/>
                <a:gridCol w="1485900"/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 e identifica al paciente pediátrico enfermo desde una perspectiva bio-psico-social con juicio crítico y respeto a la ideología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 e identifica al paciente pediátrico sano desde una perspectiva bio-psico-social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 y domina los modelos diagnósticos y terapéuticos para el manejo óptimo y oportuno de los problemas de salud de los niños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Identifica, selecciona y utiliza adecuadamente las fuentes para adquirir conocimientos de vanguardia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Sabe utilizar los elementos del método científico para discriminar la información útil para tomar decisiones de diagnóstico y tratamiento en los niños enfermos y para investigar problemas de salud en Pediatría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Posee los conocimientos necesarios para proveer de atención integral, de calidad, con respeto de género y a la interculturalidad de los pacientes y sus familias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 la normatividad que regula la práctica médica pediátrica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117487"/>
            <a:ext cx="8641085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5674068"/>
              </p:ext>
            </p:extLst>
          </p:nvPr>
        </p:nvGraphicFramePr>
        <p:xfrm>
          <a:off x="1259632" y="1133586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117487"/>
            <a:ext cx="871309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154826"/>
              </p:ext>
            </p:extLst>
          </p:nvPr>
        </p:nvGraphicFramePr>
        <p:xfrm>
          <a:off x="755576" y="908720"/>
          <a:ext cx="7920880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5555004"/>
              </p:ext>
            </p:extLst>
          </p:nvPr>
        </p:nvGraphicFramePr>
        <p:xfrm>
          <a:off x="1547664" y="16288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MX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Especialidad en Pediatría (HCGJIM)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147684"/>
            <a:ext cx="8137029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7410440"/>
              </p:ext>
            </p:extLst>
          </p:nvPr>
        </p:nvGraphicFramePr>
        <p:xfrm>
          <a:off x="1547664" y="980728"/>
          <a:ext cx="741694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117487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8417757"/>
              </p:ext>
            </p:extLst>
          </p:nvPr>
        </p:nvGraphicFramePr>
        <p:xfrm>
          <a:off x="1547664" y="126876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80728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7278553"/>
              </p:ext>
            </p:extLst>
          </p:nvPr>
        </p:nvGraphicFramePr>
        <p:xfrm>
          <a:off x="1403648" y="1395499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950902"/>
              </p:ext>
            </p:extLst>
          </p:nvPr>
        </p:nvGraphicFramePr>
        <p:xfrm>
          <a:off x="833259" y="1628800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30 de mayo al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05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junio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s 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Especialidad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en Pediatría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(HCGJIM)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Universidad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23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27584" y="5229200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289960"/>
              </p:ext>
            </p:extLst>
          </p:nvPr>
        </p:nvGraphicFramePr>
        <p:xfrm>
          <a:off x="-145555" y="3573016"/>
          <a:ext cx="5582887" cy="2805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865014" y="98072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9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47.8%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180553" y="1682100"/>
            <a:ext cx="63991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4.3%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8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34.8%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26.1%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94879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73.9%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9257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13.0%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403648" y="391527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14.9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30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031988"/>
              </p:ext>
            </p:extLst>
          </p:nvPr>
        </p:nvGraphicFramePr>
        <p:xfrm>
          <a:off x="899592" y="1628800"/>
          <a:ext cx="7056784" cy="402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Especialidad en Pediatría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7430470"/>
              </p:ext>
            </p:extLst>
          </p:nvPr>
        </p:nvGraphicFramePr>
        <p:xfrm>
          <a:off x="467544" y="136696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8521422"/>
              </p:ext>
            </p:extLst>
          </p:nvPr>
        </p:nvGraphicFramePr>
        <p:xfrm>
          <a:off x="1619672" y="908720"/>
          <a:ext cx="7417048" cy="5091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1085455"/>
              </p:ext>
            </p:extLst>
          </p:nvPr>
        </p:nvGraphicFramePr>
        <p:xfrm>
          <a:off x="1331640" y="1044898"/>
          <a:ext cx="7452940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14292</TotalTime>
  <Words>1941</Words>
  <Application>Microsoft Office PowerPoint</Application>
  <PresentationFormat>Presentación en pantalla (4:3)</PresentationFormat>
  <Paragraphs>441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Neuromarketing ACSI</cp:lastModifiedBy>
  <cp:revision>1012</cp:revision>
  <cp:lastPrinted>2013-07-09T20:28:01Z</cp:lastPrinted>
  <dcterms:created xsi:type="dcterms:W3CDTF">1601-01-01T00:00:00Z</dcterms:created>
  <dcterms:modified xsi:type="dcterms:W3CDTF">2017-06-07T23:54:26Z</dcterms:modified>
</cp:coreProperties>
</file>