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omments/comment1.xml" ContentType="application/vnd.openxmlformats-officedocument.presentationml.comments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charts/chart23.xml" ContentType="application/vnd.openxmlformats-officedocument.drawingml.chart+xml"/>
  <Override PartName="/ppt/charts/chart24.xml" ContentType="application/vnd.openxmlformats-officedocument.drawingml.chart+xml"/>
  <Override PartName="/ppt/charts/chart25.xml" ContentType="application/vnd.openxmlformats-officedocument.drawingml.chart+xml"/>
  <Override PartName="/ppt/charts/chart26.xml" ContentType="application/vnd.openxmlformats-officedocument.drawingml.chart+xml"/>
  <Override PartName="/ppt/charts/chart27.xml" ContentType="application/vnd.openxmlformats-officedocument.drawingml.chart+xml"/>
  <Override PartName="/ppt/charts/chart28.xml" ContentType="application/vnd.openxmlformats-officedocument.drawingml.chart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378" r:id="rId1"/>
    <p:sldMasterId id="2147483648" r:id="rId2"/>
  </p:sldMasterIdLst>
  <p:notesMasterIdLst>
    <p:notesMasterId r:id="rId47"/>
  </p:notesMasterIdLst>
  <p:handoutMasterIdLst>
    <p:handoutMasterId r:id="rId48"/>
  </p:handoutMasterIdLst>
  <p:sldIdLst>
    <p:sldId id="362" r:id="rId3"/>
    <p:sldId id="318" r:id="rId4"/>
    <p:sldId id="456" r:id="rId5"/>
    <p:sldId id="259" r:id="rId6"/>
    <p:sldId id="377" r:id="rId7"/>
    <p:sldId id="406" r:id="rId8"/>
    <p:sldId id="407" r:id="rId9"/>
    <p:sldId id="517" r:id="rId10"/>
    <p:sldId id="408" r:id="rId11"/>
    <p:sldId id="459" r:id="rId12"/>
    <p:sldId id="460" r:id="rId13"/>
    <p:sldId id="508" r:id="rId14"/>
    <p:sldId id="461" r:id="rId15"/>
    <p:sldId id="462" r:id="rId16"/>
    <p:sldId id="463" r:id="rId17"/>
    <p:sldId id="464" r:id="rId18"/>
    <p:sldId id="467" r:id="rId19"/>
    <p:sldId id="471" r:id="rId20"/>
    <p:sldId id="469" r:id="rId21"/>
    <p:sldId id="518" r:id="rId22"/>
    <p:sldId id="519" r:id="rId23"/>
    <p:sldId id="492" r:id="rId24"/>
    <p:sldId id="468" r:id="rId25"/>
    <p:sldId id="473" r:id="rId26"/>
    <p:sldId id="474" r:id="rId27"/>
    <p:sldId id="475" r:id="rId28"/>
    <p:sldId id="477" r:id="rId29"/>
    <p:sldId id="516" r:id="rId30"/>
    <p:sldId id="478" r:id="rId31"/>
    <p:sldId id="479" r:id="rId32"/>
    <p:sldId id="480" r:id="rId33"/>
    <p:sldId id="493" r:id="rId34"/>
    <p:sldId id="509" r:id="rId35"/>
    <p:sldId id="481" r:id="rId36"/>
    <p:sldId id="520" r:id="rId37"/>
    <p:sldId id="521" r:id="rId38"/>
    <p:sldId id="522" r:id="rId39"/>
    <p:sldId id="524" r:id="rId40"/>
    <p:sldId id="523" r:id="rId41"/>
    <p:sldId id="510" r:id="rId42"/>
    <p:sldId id="505" r:id="rId43"/>
    <p:sldId id="506" r:id="rId44"/>
    <p:sldId id="507" r:id="rId45"/>
    <p:sldId id="369" r:id="rId46"/>
  </p:sldIdLst>
  <p:sldSz cx="9144000" cy="6858000" type="screen4x3"/>
  <p:notesSz cx="6797675" cy="99282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43">
          <p15:clr>
            <a:srgbClr val="A4A3A4"/>
          </p15:clr>
        </p15:guide>
        <p15:guide id="2" pos="1889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LIANA RAMOS" initials="LR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AC0000"/>
    <a:srgbClr val="E4E4E4"/>
    <a:srgbClr val="DE0000"/>
    <a:srgbClr val="FFC9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2958" y="96"/>
      </p:cViewPr>
      <p:guideLst>
        <p:guide orient="horz" pos="2843"/>
        <p:guide pos="188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notesMaster" Target="notesMasters/notesMaster1.xml"/><Relationship Id="rId50" Type="http://schemas.openxmlformats.org/officeDocument/2006/relationships/presProps" Target="pres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6.xml"/><Relationship Id="rId51" Type="http://schemas.openxmlformats.org/officeDocument/2006/relationships/viewProps" Target="view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11_ESPECIALIDAD_EN_GERIATR&#205;A_(HCGFAA)\11_EG_EG_HCGFAA_PROCESO\11_GRAFICAS_EG_EG_HCGFAA.xlsm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11_ESPECIALIDAD_EN_GERIATR&#205;A_(HCGFAA)\11_EG_EG_HCGFAA_PROCESO\11_GRAFICAS_EG_EG_HCGFAA.xlsm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11_ESPECIALIDAD_EN_GERIATR&#205;A_(HCGFAA)\11_EG_EG_HCGFAA_PROCESO\11_GRAFICAS_EG_EG_HCGFAA.xlsm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11_ESPECIALIDAD_EN_GERIATR&#205;A_(HCGFAA)\11_EG_EG_HCGFAA_PROCESO\11_GRAFICAS_EG_EG_HCGFAA.xlsm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11_ESPECIALIDAD_EN_GERIATR&#205;A_(HCGFAA)\11_EG_EG_HCGFAA_PROCESO\11_GRAFICAS_EG_EG_HCGFAA.xlsm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11_ESPECIALIDAD_EN_GERIATR&#205;A_(HCGFAA)\11_EG_EG_HCGFAA_PROCESO\11_GRAFICAS_EG_EG_HCGFAA.xlsm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11_ESPECIALIDAD_EN_GERIATR&#205;A_(HCGFAA)\11_EG_EG_HCGFAA_PROCESO\11_GRAFICAS_EG_EG_HCGFAA.xlsm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11_ESPECIALIDAD_EN_GERIATR&#205;A_(HCGFAA)\11_EG_EG_HCGFAA_PROCESO\11_GRAFICAS_EG_EG_HCGFAA.xlsm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11_ESPECIALIDAD_EN_GERIATR&#205;A_(HCGFAA)\11_EG_EG_HCGFAA_PROCESO\11_GRAFICAS_EG_EG_HCGFAA.xlsm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11_ESPECIALIDAD_EN_GERIATR&#205;A_(HCGFAA)\11_EG_EG_HCGFAA_PROCESO\11_GRAFICAS_EG_EG_HCGFAA.xlsm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11_ESPECIALIDAD_EN_GERIATR&#205;A_(HCGFAA)\11_EG_EG_HCGFAA_PROCESO\11_GRAFICAS_EG_EG_HCGFAA.xlsm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11_ESPECIALIDAD_EN_GERIATR&#205;A_(HCGFAA)\11_EG_EG_HCGFAA_PROCESO\11_GRAFICAS_EG_EG_HCGFAA.xlsm" TargetMode="Externa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11_ESPECIALIDAD_EN_GERIATR&#205;A_(HCGFAA)\11_EG_EG_HCGFAA_PROCESO\11_GRAFICAS_EG_EG_HCGFAA.xlsm" TargetMode="External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11_ESPECIALIDAD_EN_GERIATR&#205;A_(HCGFAA)\11_EG_EG_HCGFAA_PROCESO\11_GRAFICAS_EG_EG_HCGFAA.xlsm" TargetMode="External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11_ESPECIALIDAD_EN_GERIATR&#205;A_(HCGFAA)\11_EG_EG_HCGFAA_PROCESO\11_GRAFICAS_EG_EG_HCGFAA.xlsm" TargetMode="External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11_ESPECIALIDAD_EN_GERIATR&#205;A_(HCGFAA)\11_EG_EG_HCGFAA_PROCESO\11_GRAFICAS_EG_EG_HCGFAA.xlsm" TargetMode="External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11_ESPECIALIDAD_EN_GERIATR&#205;A_(HCGFAA)\11_EG_EG_HCGFAA_PROCESO\11_GRAFICAS_EG_EG_HCGFAA.xlsm" TargetMode="External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11_ESPECIALIDAD_EN_GERIATR&#205;A_(HCGFAA)\11_EG_EG_HCGFAA_PROCESO\11_GRAFICAS_EG_EG_HCGFAA.xlsm" TargetMode="External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11_ESPECIALIDAD_EN_GERIATR&#205;A_(HCGFAA)\11_EG_EG_HCGFAA_PROCESO\11_GRAFICAS_EG_EG_HCGFAA.xlsm" TargetMode="External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11_ESPECIALIDAD_EN_GERIATR&#205;A_(HCGFAA)\11_EG_EG_HCGFAA_PROCESO\11_GRAFICAS_EG_EG_HCGFAA.xlsm" TargetMode="External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11_ESPECIALIDAD_EN_GERIATR&#205;A_(HCGFAA)\11_EG_EG_HCGFAA_PROCESO\11_GRAFICAS_EG_EG_HCGFAA.xlsm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11_ESPECIALIDAD_EN_GERIATR&#205;A_(HCGFAA)\11_EG_EG_HCGFAA_PROCESO\11_GRAFICAS_EG_EG_HCGFAA.xlsm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11_ESPECIALIDAD_EN_GERIATR&#205;A_(HCGFAA)\11_EG_EG_HCGFAA_PROCESO\11_GRAFICAS_EG_EG_HCGFAA.xlsm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11_ESPECIALIDAD_EN_GERIATR&#205;A_(HCGFAA)\11_EG_EG_HCGFAA_PROCESO\11_GRAFICAS_EG_EG_HCGFAA.xlsm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11_ESPECIALIDAD_EN_GERIATR&#205;A_(HCGFAA)\11_EG_EG_HCGFAA_PROCESO\11_GRAFICAS_EG_EG_HCGFAA.xlsm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11_ESPECIALIDAD_EN_GERIATR&#205;A_(HCGFAA)\11_EG_EG_HCGFAA_PROCESO\11_GRAFICAS_EG_EG_HCGFAA.xlsm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11_ESPECIALIDAD_EN_GERIATR&#205;A_(HCGFAA)\11_EG_EG_HCGFAA_PROCESO\11_GRAFICAS_EG_EG_HCGFAA.xlsm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11_ESPECIALIDAD_EN_GERIATR&#205;A_(HCGFAA)\11_EG_EG_HCGFAA_PROCESO\11_GRAFICAS_EG_EG_HCGFAA.xlsm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90769230769231"/>
          <c:y val="0.18918918918918901"/>
          <c:w val="0.71846153846153904"/>
          <c:h val="0.63243243243243197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chemeClr val="bg1">
                  <a:lumMod val="8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61A6-4DD7-BB1D-1876ABC01D67}"/>
              </c:ext>
            </c:extLst>
          </c:dPt>
          <c:dPt>
            <c:idx val="1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3-61A6-4DD7-BB1D-1876ABC01D67}"/>
              </c:ext>
            </c:extLst>
          </c:dPt>
          <c:dLbls>
            <c:dLbl>
              <c:idx val="0"/>
              <c:layout>
                <c:manualLayout>
                  <c:x val="0"/>
                  <c:y val="-5.6756756756756802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1A6-4DD7-BB1D-1876ABC01D67}"/>
                </c:ext>
              </c:extLst>
            </c:dLbl>
            <c:dLbl>
              <c:idx val="1"/>
              <c:layout>
                <c:manualLayout>
                  <c:x val="0.23635394678369101"/>
                  <c:y val="0.13791584497258699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1A6-4DD7-BB1D-1876ABC01D67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TablaDatos!$B$379:$B$380</c:f>
              <c:strCache>
                <c:ptCount val="2"/>
                <c:pt idx="0">
                  <c:v>Soltero(a)</c:v>
                </c:pt>
                <c:pt idx="1">
                  <c:v>Casado(a)</c:v>
                </c:pt>
              </c:strCache>
            </c:strRef>
          </c:cat>
          <c:val>
            <c:numRef>
              <c:f>TablaDatos!$C$379:$C$380</c:f>
              <c:numCache>
                <c:formatCode>General</c:formatCode>
                <c:ptCount val="2"/>
                <c:pt idx="0">
                  <c:v>0.2</c:v>
                </c:pt>
                <c:pt idx="1">
                  <c:v>0.8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1A6-4DD7-BB1D-1876ABC01D67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6161675017895503"/>
          <c:y val="0.121355820387316"/>
          <c:w val="0.68227215461703705"/>
          <c:h val="0.8277182379229619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4.0303078024337899E-2"/>
                  <c:y val="5.405618216641839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250-4A7B-8F62-55F7D975D095}"/>
                </c:ext>
              </c:extLst>
            </c:dLbl>
            <c:dLbl>
              <c:idx val="1"/>
              <c:layout>
                <c:manualLayout>
                  <c:x val="3.8484896206156E-2"/>
                  <c:y val="1.621642902745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250-4A7B-8F62-55F7D975D095}"/>
                </c:ext>
              </c:extLst>
            </c:dLbl>
            <c:dLbl>
              <c:idx val="2"/>
              <c:layout>
                <c:manualLayout>
                  <c:x val="3.30303507516106E-2"/>
                  <c:y val="1.62164290274527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E250-4A7B-8F62-55F7D975D095}"/>
                </c:ext>
              </c:extLst>
            </c:dLbl>
            <c:dLbl>
              <c:idx val="3"/>
              <c:layout>
                <c:manualLayout>
                  <c:x val="3.8484896206156E-2"/>
                  <c:y val="1.621642902745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250-4A7B-8F62-55F7D975D095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TablaDatos!$B$190:$B$193</c:f>
              <c:strCache>
                <c:ptCount val="4"/>
                <c:pt idx="0">
                  <c:v>Definitivamente sí</c:v>
                </c:pt>
                <c:pt idx="1">
                  <c:v>Probablemente sí</c:v>
                </c:pt>
                <c:pt idx="2">
                  <c:v>Probablemente no</c:v>
                </c:pt>
                <c:pt idx="3">
                  <c:v>Definitivamente no</c:v>
                </c:pt>
              </c:strCache>
            </c:strRef>
          </c:cat>
          <c:val>
            <c:numRef>
              <c:f>TablaDatos!$C$190:$C$193</c:f>
              <c:numCache>
                <c:formatCode>General</c:formatCode>
                <c:ptCount val="4"/>
                <c:pt idx="0">
                  <c:v>0.95</c:v>
                </c:pt>
                <c:pt idx="1">
                  <c:v>0.05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250-4A7B-8F62-55F7D975D09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311382952"/>
        <c:axId val="314035552"/>
        <c:axId val="0"/>
      </c:bar3DChart>
      <c:catAx>
        <c:axId val="311382952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314035552"/>
        <c:crosses val="autoZero"/>
        <c:auto val="1"/>
        <c:lblAlgn val="ctr"/>
        <c:lblOffset val="100"/>
        <c:noMultiLvlLbl val="0"/>
      </c:catAx>
      <c:valAx>
        <c:axId val="314035552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31138295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4C45-494A-935D-D70D9E8D4A5A}"/>
              </c:ext>
            </c:extLst>
          </c:dPt>
          <c:dPt>
            <c:idx val="1"/>
            <c:bubble3D val="0"/>
            <c:spPr>
              <a:solidFill>
                <a:srgbClr val="CFCFCF"/>
              </a:solidFill>
            </c:spPr>
            <c:extLst>
              <c:ext xmlns:c16="http://schemas.microsoft.com/office/drawing/2014/chart" uri="{C3380CC4-5D6E-409C-BE32-E72D297353CC}">
                <c16:uniqueId val="{00000003-4C45-494A-935D-D70D9E8D4A5A}"/>
              </c:ext>
            </c:extLst>
          </c:dPt>
          <c:dPt>
            <c:idx val="2"/>
            <c:bubble3D val="0"/>
            <c:spPr>
              <a:solidFill>
                <a:srgbClr val="EDEDED"/>
              </a:solidFill>
            </c:spPr>
            <c:extLst>
              <c:ext xmlns:c16="http://schemas.microsoft.com/office/drawing/2014/chart" uri="{C3380CC4-5D6E-409C-BE32-E72D297353CC}">
                <c16:uniqueId val="{00000005-4C45-494A-935D-D70D9E8D4A5A}"/>
              </c:ext>
            </c:extLst>
          </c:dPt>
          <c:dLbls>
            <c:dLbl>
              <c:idx val="2"/>
              <c:layout>
                <c:manualLayout>
                  <c:x val="4.3076923076922999E-2"/>
                  <c:y val="-5.9459459459459497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4C45-494A-935D-D70D9E8D4A5A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TablaDatos!$B$198:$B$200</c:f>
              <c:strCache>
                <c:ptCount val="3"/>
                <c:pt idx="0">
                  <c:v>En calidad de trabajo / Incorporé conocimientos</c:v>
                </c:pt>
                <c:pt idx="1">
                  <c:v>Incremento en nivel jerárquico</c:v>
                </c:pt>
                <c:pt idx="2">
                  <c:v>Incremento en responsabilidades</c:v>
                </c:pt>
              </c:strCache>
            </c:strRef>
          </c:cat>
          <c:val>
            <c:numRef>
              <c:f>TablaDatos!$C$198:$C$200</c:f>
              <c:numCache>
                <c:formatCode>General</c:formatCode>
                <c:ptCount val="3"/>
                <c:pt idx="0">
                  <c:v>0.65</c:v>
                </c:pt>
                <c:pt idx="1">
                  <c:v>0.2</c:v>
                </c:pt>
                <c:pt idx="2">
                  <c:v>0.15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4C45-494A-935D-D70D9E8D4A5A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90769230769231"/>
          <c:y val="0.23513513513513501"/>
          <c:w val="0.66615384615384599"/>
          <c:h val="0.58648648648648705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6F4D-4F9A-8EC6-86955A98F75B}"/>
              </c:ext>
            </c:extLst>
          </c:dPt>
          <c:dPt>
            <c:idx val="1"/>
            <c:bubble3D val="0"/>
            <c:spPr>
              <a:solidFill>
                <a:srgbClr val="CFCFCF"/>
              </a:solidFill>
            </c:spPr>
            <c:extLst>
              <c:ext xmlns:c16="http://schemas.microsoft.com/office/drawing/2014/chart" uri="{C3380CC4-5D6E-409C-BE32-E72D297353CC}">
                <c16:uniqueId val="{00000003-6F4D-4F9A-8EC6-86955A98F75B}"/>
              </c:ext>
            </c:extLst>
          </c:dPt>
          <c:dPt>
            <c:idx val="2"/>
            <c:bubble3D val="0"/>
            <c:spPr>
              <a:solidFill>
                <a:srgbClr val="EDEDED"/>
              </a:solidFill>
            </c:spPr>
            <c:extLst>
              <c:ext xmlns:c16="http://schemas.microsoft.com/office/drawing/2014/chart" uri="{C3380CC4-5D6E-409C-BE32-E72D297353CC}">
                <c16:uniqueId val="{00000005-6F4D-4F9A-8EC6-86955A98F75B}"/>
              </c:ext>
            </c:extLst>
          </c:dPt>
          <c:dLbls>
            <c:dLbl>
              <c:idx val="0"/>
              <c:layout>
                <c:manualLayout>
                  <c:x val="5.0474954319974001E-2"/>
                  <c:y val="-2.0022757023280501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F4D-4F9A-8EC6-86955A98F75B}"/>
                </c:ext>
              </c:extLst>
            </c:dLbl>
            <c:dLbl>
              <c:idx val="1"/>
              <c:layout>
                <c:manualLayout>
                  <c:x val="5.6988180071207498E-3"/>
                  <c:y val="2.58494208452772E-2"/>
                </c:manualLayout>
              </c:layout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noAutofit/>
                </a:bodyPr>
                <a:lstStyle/>
                <a:p>
                  <a:pPr>
                    <a:defRPr sz="1400" b="1"/>
                  </a:pPr>
                  <a:endParaRPr lang="es-E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layout>
                    <c:manualLayout>
                      <c:w val="0.19282246820456991"/>
                      <c:h val="0.2672581230154709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6F4D-4F9A-8EC6-86955A98F75B}"/>
                </c:ext>
              </c:extLst>
            </c:dLbl>
            <c:dLbl>
              <c:idx val="2"/>
              <c:layout>
                <c:manualLayout>
                  <c:x val="4.6153877712403799E-2"/>
                  <c:y val="-9.15544506377102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6F4D-4F9A-8EC6-86955A98F75B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TablaDatos!$B$205:$B$207</c:f>
              <c:strCache>
                <c:ptCount val="3"/>
                <c:pt idx="0">
                  <c:v>Gobierno y/u Organismos Públicos</c:v>
                </c:pt>
                <c:pt idx="1">
                  <c:v>Empresa y/u Organismos Privados</c:v>
                </c:pt>
                <c:pt idx="2">
                  <c:v>Trabajador independiente</c:v>
                </c:pt>
              </c:strCache>
            </c:strRef>
          </c:cat>
          <c:val>
            <c:numRef>
              <c:f>TablaDatos!$C$205:$C$207</c:f>
              <c:numCache>
                <c:formatCode>General</c:formatCode>
                <c:ptCount val="3"/>
                <c:pt idx="0">
                  <c:v>0.75</c:v>
                </c:pt>
                <c:pt idx="1">
                  <c:v>0.05</c:v>
                </c:pt>
                <c:pt idx="2">
                  <c:v>0.2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6F4D-4F9A-8EC6-86955A98F75B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50670866141732"/>
          <c:y val="0.113247712279208"/>
          <c:w val="0.80230894774516803"/>
          <c:h val="0.83582634603106998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30303507516106E-2"/>
                  <c:y val="2.702915513939140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1BE2-4015-8F17-F55C40B94913}"/>
                </c:ext>
              </c:extLst>
            </c:dLbl>
            <c:dLbl>
              <c:idx val="1"/>
              <c:layout>
                <c:manualLayout>
                  <c:x val="3.4848532569792402E-2"/>
                  <c:y val="8.10832091934454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BE2-4015-8F17-F55C40B94913}"/>
                </c:ext>
              </c:extLst>
            </c:dLbl>
            <c:dLbl>
              <c:idx val="2"/>
              <c:layout>
                <c:manualLayout>
                  <c:x val="3.8484896206156E-2"/>
                  <c:y val="8.108320919344640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1BE2-4015-8F17-F55C40B94913}"/>
                </c:ext>
              </c:extLst>
            </c:dLbl>
            <c:dLbl>
              <c:idx val="3"/>
              <c:layout>
                <c:manualLayout>
                  <c:x val="3.30303507516106E-2"/>
                  <c:y val="5.405618216641839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BE2-4015-8F17-F55C40B94913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TablaDatos!$B$212:$B$215</c:f>
              <c:strCache>
                <c:ptCount val="4"/>
                <c:pt idx="0">
                  <c:v>Micro </c:v>
                </c:pt>
                <c:pt idx="1">
                  <c:v>Pequeña</c:v>
                </c:pt>
                <c:pt idx="2">
                  <c:v>Mediana</c:v>
                </c:pt>
                <c:pt idx="3">
                  <c:v>Grande</c:v>
                </c:pt>
              </c:strCache>
            </c:strRef>
          </c:cat>
          <c:val>
            <c:numRef>
              <c:f>TablaDatos!$C$212:$C$215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0.1875</c:v>
                </c:pt>
                <c:pt idx="3">
                  <c:v>0.8125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BE2-4015-8F17-F55C40B9491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314038296"/>
        <c:axId val="314035944"/>
        <c:axId val="0"/>
      </c:bar3DChart>
      <c:catAx>
        <c:axId val="314038296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314035944"/>
        <c:crosses val="autoZero"/>
        <c:auto val="1"/>
        <c:lblAlgn val="ctr"/>
        <c:lblOffset val="100"/>
        <c:noMultiLvlLbl val="0"/>
      </c:catAx>
      <c:valAx>
        <c:axId val="31403594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31403829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29502648532569797"/>
          <c:y val="0.14027473930623499"/>
          <c:w val="0.62704423765211204"/>
          <c:h val="0.808799319004044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E4C-43D9-9E99-8BA08B5D014C}"/>
                </c:ext>
              </c:extLst>
            </c:dLbl>
            <c:dLbl>
              <c:idx val="1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E4C-43D9-9E99-8BA08B5D014C}"/>
                </c:ext>
              </c:extLst>
            </c:dLbl>
            <c:dLbl>
              <c:idx val="2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E4C-43D9-9E99-8BA08B5D014C}"/>
                </c:ext>
              </c:extLst>
            </c:dLbl>
            <c:dLbl>
              <c:idx val="3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E4C-43D9-9E99-8BA08B5D014C}"/>
                </c:ext>
              </c:extLst>
            </c:dLbl>
            <c:dLbl>
              <c:idx val="4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6E4C-43D9-9E99-8BA08B5D014C}"/>
                </c:ext>
              </c:extLst>
            </c:dLbl>
            <c:dLbl>
              <c:idx val="5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6E4C-43D9-9E99-8BA08B5D014C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TablaDatos!$B$220:$B$225</c:f>
              <c:strCache>
                <c:ptCount val="6"/>
                <c:pt idx="0">
                  <c:v>De $15,001 a $20,000</c:v>
                </c:pt>
                <c:pt idx="1">
                  <c:v>De $20,001 a $25,000</c:v>
                </c:pt>
                <c:pt idx="2">
                  <c:v>De $25,001 a $30,000</c:v>
                </c:pt>
                <c:pt idx="3">
                  <c:v>De $ 30,001 a $ 40,000</c:v>
                </c:pt>
                <c:pt idx="4">
                  <c:v>Más de $40,000</c:v>
                </c:pt>
                <c:pt idx="5">
                  <c:v>No proporcionó dato</c:v>
                </c:pt>
              </c:strCache>
            </c:strRef>
          </c:cat>
          <c:val>
            <c:numRef>
              <c:f>TablaDatos!$C$220:$C$225</c:f>
              <c:numCache>
                <c:formatCode>General</c:formatCode>
                <c:ptCount val="6"/>
                <c:pt idx="0">
                  <c:v>0.3</c:v>
                </c:pt>
                <c:pt idx="1">
                  <c:v>0.2</c:v>
                </c:pt>
                <c:pt idx="2">
                  <c:v>0.1</c:v>
                </c:pt>
                <c:pt idx="3">
                  <c:v>0.05</c:v>
                </c:pt>
                <c:pt idx="4">
                  <c:v>0.15</c:v>
                </c:pt>
                <c:pt idx="5">
                  <c:v>0.2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6E4C-43D9-9E99-8BA08B5D014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314034768"/>
        <c:axId val="314038688"/>
        <c:axId val="0"/>
      </c:bar3DChart>
      <c:catAx>
        <c:axId val="314034768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314038688"/>
        <c:crosses val="autoZero"/>
        <c:auto val="1"/>
        <c:lblAlgn val="ctr"/>
        <c:lblOffset val="100"/>
        <c:noMultiLvlLbl val="0"/>
      </c:catAx>
      <c:valAx>
        <c:axId val="31403868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31403476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1084583392254097E-3"/>
          <c:y val="0.20530150836872099"/>
          <c:w val="0.88615384615384596"/>
          <c:h val="0.78108108108108099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C6AA-421B-B638-40A1E8FA9563}"/>
              </c:ext>
            </c:extLst>
          </c:dPt>
          <c:dPt>
            <c:idx val="1"/>
            <c:bubble3D val="0"/>
            <c:spPr>
              <a:solidFill>
                <a:srgbClr val="CFCFCF"/>
              </a:solidFill>
            </c:spPr>
            <c:extLst>
              <c:ext xmlns:c16="http://schemas.microsoft.com/office/drawing/2014/chart" uri="{C3380CC4-5D6E-409C-BE32-E72D297353CC}">
                <c16:uniqueId val="{00000003-C6AA-421B-B638-40A1E8FA9563}"/>
              </c:ext>
            </c:extLst>
          </c:dPt>
          <c:dLbls>
            <c:dLbl>
              <c:idx val="0"/>
              <c:layout>
                <c:manualLayout>
                  <c:x val="0.30769230769230799"/>
                  <c:y val="-0.375675675675676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6AA-421B-B638-40A1E8FA9563}"/>
                </c:ext>
              </c:extLst>
            </c:dLbl>
            <c:dLbl>
              <c:idx val="1"/>
              <c:layout>
                <c:manualLayout>
                  <c:x val="3.1974714666334898E-2"/>
                  <c:y val="-4.6651891376223997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6AA-421B-B638-40A1E8FA9563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TablaDatos!$B$230:$B$231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TablaDatos!$C$230:$C$231</c:f>
              <c:numCache>
                <c:formatCode>General</c:formatCode>
                <c:ptCount val="2"/>
                <c:pt idx="0">
                  <c:v>0.95</c:v>
                </c:pt>
                <c:pt idx="1">
                  <c:v>0.05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6AA-421B-B638-40A1E8FA956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6161675017895503"/>
          <c:y val="0.113247712279208"/>
          <c:w val="0.69136306370794498"/>
          <c:h val="0.83582634603106998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75758052970651E-2"/>
                  <c:y val="1.8919131730155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B631-4AEA-89F7-B74CD53BD5D5}"/>
                </c:ext>
              </c:extLst>
            </c:dLbl>
            <c:dLbl>
              <c:idx val="1"/>
              <c:layout>
                <c:manualLayout>
                  <c:x val="3.8484896206156E-2"/>
                  <c:y val="8.108320919344640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631-4AEA-89F7-B74CD53BD5D5}"/>
                </c:ext>
              </c:extLst>
            </c:dLbl>
            <c:dLbl>
              <c:idx val="2"/>
              <c:layout>
                <c:manualLayout>
                  <c:x val="2.75758052970651E-2"/>
                  <c:y val="2.70272398382635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B631-4AEA-89F7-B74CD53BD5D5}"/>
                </c:ext>
              </c:extLst>
            </c:dLbl>
            <c:dLbl>
              <c:idx val="3"/>
              <c:layout>
                <c:manualLayout>
                  <c:x val="3.6666714387974197E-2"/>
                  <c:y val="2.432453713556069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631-4AEA-89F7-B74CD53BD5D5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TablaDatos!$B$294:$B$297</c:f>
              <c:strCache>
                <c:ptCount val="4"/>
                <c:pt idx="0">
                  <c:v>Definitivamente sí</c:v>
                </c:pt>
                <c:pt idx="1">
                  <c:v>Probablemente sí</c:v>
                </c:pt>
                <c:pt idx="2">
                  <c:v>Probablemente no</c:v>
                </c:pt>
                <c:pt idx="3">
                  <c:v>Definitivamente no</c:v>
                </c:pt>
              </c:strCache>
            </c:strRef>
          </c:cat>
          <c:val>
            <c:numRef>
              <c:f>TablaDatos!$C$294:$C$297</c:f>
              <c:numCache>
                <c:formatCode>General</c:formatCode>
                <c:ptCount val="4"/>
                <c:pt idx="0">
                  <c:v>0.95</c:v>
                </c:pt>
                <c:pt idx="1">
                  <c:v>0</c:v>
                </c:pt>
                <c:pt idx="2">
                  <c:v>0</c:v>
                </c:pt>
                <c:pt idx="3">
                  <c:v>0.05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631-4AEA-89F7-B74CD53BD5D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314032808"/>
        <c:axId val="314039080"/>
        <c:axId val="0"/>
      </c:bar3DChart>
      <c:catAx>
        <c:axId val="314032808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314039080"/>
        <c:crosses val="autoZero"/>
        <c:auto val="1"/>
        <c:lblAlgn val="ctr"/>
        <c:lblOffset val="100"/>
        <c:noMultiLvlLbl val="0"/>
      </c:catAx>
      <c:valAx>
        <c:axId val="31403908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31403280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6161675017895503"/>
          <c:y val="0.13757203660353301"/>
          <c:w val="0.66409033643521798"/>
          <c:h val="0.81150202170674601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1212168933428801E-2"/>
                  <c:y val="1.35137263247499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57DC-40D0-8DC8-DC8E8B9585C5}"/>
                </c:ext>
              </c:extLst>
            </c:dLbl>
            <c:dLbl>
              <c:idx val="1"/>
              <c:layout>
                <c:manualLayout>
                  <c:x val="3.30303507516106E-2"/>
                  <c:y val="1.35137263247499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7DC-40D0-8DC8-DC8E8B9585C5}"/>
                </c:ext>
              </c:extLst>
            </c:dLbl>
            <c:dLbl>
              <c:idx val="2"/>
              <c:layout>
                <c:manualLayout>
                  <c:x val="3.09148926801125E-2"/>
                  <c:y val="1.0590065588321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57DC-40D0-8DC8-DC8E8B9585C5}"/>
                </c:ext>
              </c:extLst>
            </c:dLbl>
            <c:dLbl>
              <c:idx val="3"/>
              <c:layout>
                <c:manualLayout>
                  <c:x val="3.8484896206156E-2"/>
                  <c:y val="1.081102362204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7DC-40D0-8DC8-DC8E8B9585C5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TablaDatos!$B$261:$B$264</c:f>
              <c:strCache>
                <c:ptCount val="4"/>
                <c:pt idx="0">
                  <c:v>Definitivamente sí</c:v>
                </c:pt>
                <c:pt idx="1">
                  <c:v>Probablemente sí</c:v>
                </c:pt>
                <c:pt idx="2">
                  <c:v>Probablemente no</c:v>
                </c:pt>
                <c:pt idx="3">
                  <c:v>Definitivamente no</c:v>
                </c:pt>
              </c:strCache>
            </c:strRef>
          </c:cat>
          <c:val>
            <c:numRef>
              <c:f>TablaDatos!$C$261:$C$264</c:f>
              <c:numCache>
                <c:formatCode>General</c:formatCode>
                <c:ptCount val="4"/>
                <c:pt idx="0">
                  <c:v>0.9</c:v>
                </c:pt>
                <c:pt idx="1">
                  <c:v>0.05</c:v>
                </c:pt>
                <c:pt idx="2">
                  <c:v>0</c:v>
                </c:pt>
                <c:pt idx="3">
                  <c:v>0.05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7DC-40D0-8DC8-DC8E8B9585C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314034376"/>
        <c:axId val="314039472"/>
        <c:axId val="0"/>
      </c:bar3DChart>
      <c:catAx>
        <c:axId val="314034376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314039472"/>
        <c:crosses val="autoZero"/>
        <c:auto val="1"/>
        <c:lblAlgn val="ctr"/>
        <c:lblOffset val="100"/>
        <c:noMultiLvlLbl val="0"/>
      </c:catAx>
      <c:valAx>
        <c:axId val="314039472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31403437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33125354330708701"/>
          <c:y val="0.13216663119812699"/>
          <c:w val="0.60172627057981398"/>
          <c:h val="0.81690742711215203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8484896206156E-2"/>
                  <c:y val="1.35137263247499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40EC-4673-B479-B6803ADDD9E9}"/>
                </c:ext>
              </c:extLst>
            </c:dLbl>
            <c:dLbl>
              <c:idx val="1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0EC-4673-B479-B6803ADDD9E9}"/>
                </c:ext>
              </c:extLst>
            </c:dLbl>
            <c:dLbl>
              <c:idx val="2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40EC-4673-B479-B6803ADDD9E9}"/>
                </c:ext>
              </c:extLst>
            </c:dLbl>
            <c:dLbl>
              <c:idx val="3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0EC-4673-B479-B6803ADDD9E9}"/>
                </c:ext>
              </c:extLst>
            </c:dLbl>
            <c:dLbl>
              <c:idx val="4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40EC-4673-B479-B6803ADDD9E9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TablaDatos!$B$269:$B$273</c:f>
              <c:strCache>
                <c:ptCount val="5"/>
                <c:pt idx="0">
                  <c:v>Investigación</c:v>
                </c:pt>
                <c:pt idx="1">
                  <c:v>Trabajo en equipo</c:v>
                </c:pt>
                <c:pt idx="2">
                  <c:v>Diseño de proyectos</c:v>
                </c:pt>
                <c:pt idx="3">
                  <c:v>Académico</c:v>
                </c:pt>
                <c:pt idx="4">
                  <c:v>Actitudes emprendedoras</c:v>
                </c:pt>
              </c:strCache>
            </c:strRef>
          </c:cat>
          <c:val>
            <c:numRef>
              <c:f>TablaDatos!$C$269:$C$273</c:f>
              <c:numCache>
                <c:formatCode>General</c:formatCode>
                <c:ptCount val="5"/>
                <c:pt idx="0">
                  <c:v>0.65</c:v>
                </c:pt>
                <c:pt idx="1">
                  <c:v>0.15</c:v>
                </c:pt>
                <c:pt idx="2">
                  <c:v>0.1</c:v>
                </c:pt>
                <c:pt idx="3">
                  <c:v>0.05</c:v>
                </c:pt>
                <c:pt idx="4">
                  <c:v>0.05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40EC-4673-B479-B6803ADDD9E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314033200"/>
        <c:axId val="314033984"/>
        <c:axId val="0"/>
      </c:bar3DChart>
      <c:catAx>
        <c:axId val="314033200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314033984"/>
        <c:crosses val="autoZero"/>
        <c:auto val="1"/>
        <c:lblAlgn val="ctr"/>
        <c:lblOffset val="100"/>
        <c:noMultiLvlLbl val="0"/>
      </c:catAx>
      <c:valAx>
        <c:axId val="31403398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31403320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35211682828891999"/>
          <c:y val="0.15437902447003601"/>
          <c:w val="0.55712420842128696"/>
          <c:h val="0.79469501319601499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6666666666665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80D-4599-9BBD-9A983FB936D2}"/>
                </c:ext>
              </c:extLst>
            </c:dLbl>
            <c:dLbl>
              <c:idx val="1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80D-4599-9BBD-9A983FB936D2}"/>
                </c:ext>
              </c:extLst>
            </c:dLbl>
            <c:dLbl>
              <c:idx val="2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80D-4599-9BBD-9A983FB936D2}"/>
                </c:ext>
              </c:extLst>
            </c:dLbl>
            <c:dLbl>
              <c:idx val="3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80D-4599-9BBD-9A983FB936D2}"/>
                </c:ext>
              </c:extLst>
            </c:dLbl>
            <c:dLbl>
              <c:idx val="4"/>
              <c:layout>
                <c:manualLayout>
                  <c:x val="1.66666666666665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680D-4599-9BBD-9A983FB936D2}"/>
                </c:ext>
              </c:extLst>
            </c:dLbl>
            <c:dLbl>
              <c:idx val="5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680D-4599-9BBD-9A983FB936D2}"/>
                </c:ext>
              </c:extLst>
            </c:dLbl>
            <c:dLbl>
              <c:idx val="6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680D-4599-9BBD-9A983FB936D2}"/>
                </c:ext>
              </c:extLst>
            </c:dLbl>
            <c:dLbl>
              <c:idx val="7"/>
              <c:layout>
                <c:manualLayout>
                  <c:x val="1.0078245274334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680D-4599-9BBD-9A983FB936D2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TablaDatos!$B$278:$B$285</c:f>
              <c:strCache>
                <c:ptCount val="8"/>
                <c:pt idx="0">
                  <c:v>Diseño de proyectos</c:v>
                </c:pt>
                <c:pt idx="1">
                  <c:v>Investigación</c:v>
                </c:pt>
                <c:pt idx="2">
                  <c:v>Actitudes emprendedoras</c:v>
                </c:pt>
                <c:pt idx="3">
                  <c:v>Actualización médica continua</c:v>
                </c:pt>
                <c:pt idx="4">
                  <c:v>Liderazgo</c:v>
                </c:pt>
                <c:pt idx="5">
                  <c:v>Comunicación</c:v>
                </c:pt>
                <c:pt idx="6">
                  <c:v>Formación de programas</c:v>
                </c:pt>
                <c:pt idx="7">
                  <c:v>Solución de problemas</c:v>
                </c:pt>
              </c:strCache>
            </c:strRef>
          </c:cat>
          <c:val>
            <c:numRef>
              <c:f>TablaDatos!$C$278:$C$285</c:f>
              <c:numCache>
                <c:formatCode>General</c:formatCode>
                <c:ptCount val="8"/>
                <c:pt idx="0">
                  <c:v>0.3</c:v>
                </c:pt>
                <c:pt idx="1">
                  <c:v>0.25</c:v>
                </c:pt>
                <c:pt idx="2">
                  <c:v>0.1</c:v>
                </c:pt>
                <c:pt idx="3">
                  <c:v>0.1</c:v>
                </c:pt>
                <c:pt idx="4">
                  <c:v>0.1</c:v>
                </c:pt>
                <c:pt idx="5">
                  <c:v>0.05</c:v>
                </c:pt>
                <c:pt idx="6">
                  <c:v>0.05</c:v>
                </c:pt>
                <c:pt idx="7">
                  <c:v>0.05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680D-4599-9BBD-9A983FB936D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320238360"/>
        <c:axId val="320237576"/>
        <c:axId val="0"/>
      </c:bar3DChart>
      <c:catAx>
        <c:axId val="320238360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320237576"/>
        <c:crosses val="autoZero"/>
        <c:auto val="1"/>
        <c:lblAlgn val="ctr"/>
        <c:lblOffset val="100"/>
        <c:noMultiLvlLbl val="0"/>
      </c:catAx>
      <c:valAx>
        <c:axId val="32023757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32023836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39838127270975399"/>
          <c:y val="7.5101958076412095E-2"/>
          <c:w val="0.53556319136243502"/>
          <c:h val="0.87397212777402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3383897445239799E-2"/>
                  <c:y val="2.485012265493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03F7-4312-AE32-9B199FB49B78}"/>
                </c:ext>
              </c:extLst>
            </c:dLbl>
            <c:dLbl>
              <c:idx val="1"/>
              <c:layout>
                <c:manualLayout>
                  <c:x val="3.0040453044614199E-2"/>
                  <c:y val="1.4910151860447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3F7-4312-AE32-9B199FB49B78}"/>
                </c:ext>
              </c:extLst>
            </c:dLbl>
            <c:dLbl>
              <c:idx val="2"/>
              <c:layout>
                <c:manualLayout>
                  <c:x val="4.0070786246491401E-2"/>
                  <c:y val="1.739514455906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03F7-4312-AE32-9B199FB49B78}"/>
                </c:ext>
              </c:extLst>
            </c:dLbl>
            <c:dLbl>
              <c:idx val="3"/>
              <c:layout>
                <c:manualLayout>
                  <c:x val="3.0040453044614199E-2"/>
                  <c:y val="1.98801372576912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3F7-4312-AE32-9B199FB49B78}"/>
                </c:ext>
              </c:extLst>
            </c:dLbl>
            <c:dLbl>
              <c:idx val="4"/>
              <c:layout>
                <c:manualLayout>
                  <c:x val="3.1712175244926998E-2"/>
                  <c:y val="7.455173764582059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03F7-4312-AE32-9B199FB49B78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TablaDatos!$B$11:$B$15</c:f>
              <c:strCache>
                <c:ptCount val="5"/>
                <c:pt idx="0">
                  <c:v>Especialización de conocimientos</c:v>
                </c:pt>
                <c:pt idx="1">
                  <c:v>Gusto por el posgrado</c:v>
                </c:pt>
                <c:pt idx="2">
                  <c:v>Actualizar mis conocimientos</c:v>
                </c:pt>
                <c:pt idx="3">
                  <c:v>Mejorar mi trayectoria profesional (currículum)</c:v>
                </c:pt>
                <c:pt idx="4">
                  <c:v>Mejorar en el ámbito laboral  (sueldo- puesto)</c:v>
                </c:pt>
              </c:strCache>
            </c:strRef>
          </c:cat>
          <c:val>
            <c:numRef>
              <c:f>TablaDatos!$C$11:$C$15</c:f>
              <c:numCache>
                <c:formatCode>General</c:formatCode>
                <c:ptCount val="5"/>
                <c:pt idx="0">
                  <c:v>0.45</c:v>
                </c:pt>
                <c:pt idx="1">
                  <c:v>0.2</c:v>
                </c:pt>
                <c:pt idx="2">
                  <c:v>0.15</c:v>
                </c:pt>
                <c:pt idx="3">
                  <c:v>0.15</c:v>
                </c:pt>
                <c:pt idx="4">
                  <c:v>0.05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03F7-4312-AE32-9B199FB49B7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311382168"/>
        <c:axId val="311380208"/>
        <c:axId val="0"/>
      </c:bar3DChart>
      <c:catAx>
        <c:axId val="311382168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311380208"/>
        <c:crosses val="autoZero"/>
        <c:auto val="1"/>
        <c:lblAlgn val="ctr"/>
        <c:lblOffset val="100"/>
        <c:noMultiLvlLbl val="0"/>
      </c:catAx>
      <c:valAx>
        <c:axId val="31138020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31138216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4615384615384602E-2"/>
          <c:y val="0.12972972972972999"/>
          <c:w val="0.88307692307692298"/>
          <c:h val="0.77567567567567597"/>
        </c:manualLayout>
      </c:layout>
      <c:pie3DChart>
        <c:varyColors val="1"/>
        <c:ser>
          <c:idx val="0"/>
          <c:order val="0"/>
          <c:tx>
            <c:strRef>
              <c:f>TablaDatos!$B$290</c:f>
              <c:strCache>
                <c:ptCount val="1"/>
                <c:pt idx="0">
                  <c:v>Sí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BBB6-416A-A02B-C34B7CCD2B06}"/>
              </c:ext>
            </c:extLst>
          </c:dPt>
          <c:dLbls>
            <c:dLbl>
              <c:idx val="0"/>
              <c:layout>
                <c:manualLayout>
                  <c:x val="3.0769230769230201E-3"/>
                  <c:y val="3.5135135135135102E-2"/>
                </c:manualLayout>
              </c:layout>
              <c:dLblPos val="bestFit"/>
              <c:showLegendKey val="0"/>
              <c:showVal val="1"/>
              <c:showCatName val="0"/>
              <c:showSerName val="1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BB6-416A-A02B-C34B7CCD2B06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0"/>
            <c:showSerName val="1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val>
            <c:numRef>
              <c:f>TablaDatos!$C$290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BB6-416A-A02B-C34B7CCD2B06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7065338453030899E-2"/>
          <c:y val="0.13888935945634301"/>
          <c:w val="0.891048041301292"/>
          <c:h val="0.78639967929588095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1F03-4A4B-9572-E8303C6E40B9}"/>
              </c:ext>
            </c:extLst>
          </c:dPt>
          <c:dPt>
            <c:idx val="1"/>
            <c:bubble3D val="0"/>
            <c:spPr>
              <a:solidFill>
                <a:srgbClr val="CFCFCF"/>
              </a:solidFill>
            </c:spPr>
            <c:extLst>
              <c:ext xmlns:c16="http://schemas.microsoft.com/office/drawing/2014/chart" uri="{C3380CC4-5D6E-409C-BE32-E72D297353CC}">
                <c16:uniqueId val="{00000003-1F03-4A4B-9572-E8303C6E40B9}"/>
              </c:ext>
            </c:extLst>
          </c:dPt>
          <c:dLbls>
            <c:dLbl>
              <c:idx val="0"/>
              <c:layout>
                <c:manualLayout>
                  <c:x val="0.18964281170943501"/>
                  <c:y val="-0.31527375080629899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F03-4A4B-9572-E8303C6E40B9}"/>
                </c:ext>
              </c:extLst>
            </c:dLbl>
            <c:dLbl>
              <c:idx val="1"/>
              <c:layout>
                <c:manualLayout>
                  <c:x val="0"/>
                  <c:y val="-4.86486486486487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F03-4A4B-9572-E8303C6E40B9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TablaDatos!$B$308:$B$309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TablaDatos!$C$308:$C$309</c:f>
              <c:numCache>
                <c:formatCode>General</c:formatCode>
                <c:ptCount val="2"/>
                <c:pt idx="0">
                  <c:v>0.85</c:v>
                </c:pt>
                <c:pt idx="1">
                  <c:v>0.15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F03-4A4B-9572-E8303C6E40B9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1781698159427"/>
          <c:y val="0.20237906668031"/>
          <c:w val="0.81657265783151201"/>
          <c:h val="0.71861109436786896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chemeClr val="bg1">
                  <a:lumMod val="8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0A6F-43DC-9F19-AD1D66A0FBF0}"/>
              </c:ext>
            </c:extLst>
          </c:dPt>
          <c:dPt>
            <c:idx val="1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3-0A6F-43DC-9F19-AD1D66A0FBF0}"/>
              </c:ext>
            </c:extLst>
          </c:dPt>
          <c:dLbls>
            <c:dLbl>
              <c:idx val="0"/>
              <c:layout>
                <c:manualLayout>
                  <c:x val="-3.4197311409843403E-2"/>
                  <c:y val="-0.12953501867810299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A6F-43DC-9F19-AD1D66A0FBF0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TablaDatos!$B$314:$B$315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TablaDatos!$C$314:$C$315</c:f>
              <c:numCache>
                <c:formatCode>General</c:formatCode>
                <c:ptCount val="2"/>
                <c:pt idx="0">
                  <c:v>0.4</c:v>
                </c:pt>
                <c:pt idx="1">
                  <c:v>0.6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A6F-43DC-9F19-AD1D66A0FBF0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1538461538461601E-2"/>
          <c:y val="0.178378378378378"/>
          <c:w val="0.81692307692307697"/>
          <c:h val="0.7189189189189190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B719-419E-9D4C-BCBE9077FBEA}"/>
              </c:ext>
            </c:extLst>
          </c:dPt>
          <c:dPt>
            <c:idx val="1"/>
            <c:bubble3D val="0"/>
            <c:spPr>
              <a:solidFill>
                <a:srgbClr val="CFCFCF"/>
              </a:solidFill>
            </c:spPr>
            <c:extLst>
              <c:ext xmlns:c16="http://schemas.microsoft.com/office/drawing/2014/chart" uri="{C3380CC4-5D6E-409C-BE32-E72D297353CC}">
                <c16:uniqueId val="{00000003-B719-419E-9D4C-BCBE9077FBEA}"/>
              </c:ext>
            </c:extLst>
          </c:dPt>
          <c:dLbls>
            <c:dLbl>
              <c:idx val="0"/>
              <c:layout>
                <c:manualLayout>
                  <c:x val="-1.9527153814314299E-3"/>
                  <c:y val="6.8608911109052095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719-419E-9D4C-BCBE9077FBEA}"/>
                </c:ext>
              </c:extLst>
            </c:dLbl>
            <c:dLbl>
              <c:idx val="1"/>
              <c:layout>
                <c:manualLayout>
                  <c:x val="-3.9054307628628598E-3"/>
                  <c:y val="-9.5427702279463594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719-419E-9D4C-BCBE9077FBEA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TablaDatos!$B$325:$B$326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TablaDatos!$C$325:$C$326</c:f>
              <c:numCache>
                <c:formatCode>General</c:formatCode>
                <c:ptCount val="2"/>
                <c:pt idx="0">
                  <c:v>0.65</c:v>
                </c:pt>
                <c:pt idx="1">
                  <c:v>0.35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719-419E-9D4C-BCBE9077FBEA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4071697513061699"/>
          <c:y val="0.136197283633468"/>
          <c:w val="0.59562217592261402"/>
          <c:h val="0.81690742711215203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30303507516106E-2"/>
                  <c:y val="2.702723983826349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C730-4390-A2AA-8E4CA0C97B52}"/>
                </c:ext>
              </c:extLst>
            </c:dLbl>
            <c:dLbl>
              <c:idx val="1"/>
              <c:layout>
                <c:manualLayout>
                  <c:x val="3.30303507516106E-2"/>
                  <c:y val="1.621642902745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730-4390-A2AA-8E4CA0C97B52}"/>
                </c:ext>
              </c:extLst>
            </c:dLbl>
            <c:dLbl>
              <c:idx val="2"/>
              <c:layout>
                <c:manualLayout>
                  <c:x val="4.0303078024337802E-2"/>
                  <c:y val="1.35137263247499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730-4390-A2AA-8E4CA0C97B52}"/>
                </c:ext>
              </c:extLst>
            </c:dLbl>
            <c:dLbl>
              <c:idx val="3"/>
              <c:layout>
                <c:manualLayout>
                  <c:x val="3.8484896206156E-2"/>
                  <c:y val="2.162183443285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730-4390-A2AA-8E4CA0C97B52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 algn="r">
                  <a:defRPr sz="13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TablaDatos!$B$342:$B$345</c:f>
              <c:strCache>
                <c:ptCount val="4"/>
                <c:pt idx="0">
                  <c:v>Curso</c:v>
                </c:pt>
                <c:pt idx="1">
                  <c:v>Diplomado</c:v>
                </c:pt>
                <c:pt idx="2">
                  <c:v>Congreso</c:v>
                </c:pt>
                <c:pt idx="3">
                  <c:v>Maestría</c:v>
                </c:pt>
              </c:strCache>
            </c:strRef>
          </c:cat>
          <c:val>
            <c:numRef>
              <c:f>TablaDatos!$C$342:$C$345</c:f>
              <c:numCache>
                <c:formatCode>General</c:formatCode>
                <c:ptCount val="4"/>
                <c:pt idx="0">
                  <c:v>0.35294117647058798</c:v>
                </c:pt>
                <c:pt idx="1">
                  <c:v>0.35294117647058798</c:v>
                </c:pt>
                <c:pt idx="2">
                  <c:v>0.17647058823529399</c:v>
                </c:pt>
                <c:pt idx="3">
                  <c:v>0.11764705882352899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730-4390-A2AA-8E4CA0C97B5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320239144"/>
        <c:axId val="320241104"/>
        <c:axId val="0"/>
      </c:bar3DChart>
      <c:catAx>
        <c:axId val="320239144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300" b="1"/>
            </a:pPr>
            <a:endParaRPr lang="es-ES"/>
          </a:p>
        </c:txPr>
        <c:crossAx val="320241104"/>
        <c:crosses val="autoZero"/>
        <c:auto val="1"/>
        <c:lblAlgn val="ctr"/>
        <c:lblOffset val="100"/>
        <c:noMultiLvlLbl val="0"/>
      </c:catAx>
      <c:valAx>
        <c:axId val="32024110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32023914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8461538461538498E-2"/>
          <c:y val="0.193332109129802"/>
          <c:w val="0.83275014996001395"/>
          <c:h val="0.7336950808044420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483A-4943-A7BD-176328828519}"/>
              </c:ext>
            </c:extLst>
          </c:dPt>
          <c:dPt>
            <c:idx val="1"/>
            <c:bubble3D val="0"/>
            <c:spPr>
              <a:solidFill>
                <a:srgbClr val="CFCFCF"/>
              </a:solidFill>
            </c:spPr>
            <c:extLst>
              <c:ext xmlns:c16="http://schemas.microsoft.com/office/drawing/2014/chart" uri="{C3380CC4-5D6E-409C-BE32-E72D297353CC}">
                <c16:uniqueId val="{00000003-483A-4943-A7BD-176328828519}"/>
              </c:ext>
            </c:extLst>
          </c:dPt>
          <c:dLbls>
            <c:dLbl>
              <c:idx val="0"/>
              <c:layout>
                <c:manualLayout>
                  <c:x val="0.19382602728612799"/>
                  <c:y val="-0.31243317454963199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83A-4943-A7BD-176328828519}"/>
                </c:ext>
              </c:extLst>
            </c:dLbl>
            <c:dLbl>
              <c:idx val="1"/>
              <c:layout>
                <c:manualLayout>
                  <c:x val="-1.2667058048838199E-2"/>
                  <c:y val="-7.5352297273997795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83A-4943-A7BD-176328828519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TablaDatos!$B$336:$B$337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TablaDatos!$C$336:$C$337</c:f>
              <c:numCache>
                <c:formatCode>General</c:formatCode>
                <c:ptCount val="2"/>
                <c:pt idx="0">
                  <c:v>0.85</c:v>
                </c:pt>
                <c:pt idx="1">
                  <c:v>0.15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83A-4943-A7BD-176328828519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8745572709605599E-2"/>
          <c:y val="5.6634086165879803E-2"/>
          <c:w val="0.89427807458553299"/>
          <c:h val="0.79760065706416206"/>
        </c:manualLayout>
      </c:layout>
      <c:pie3DChart>
        <c:varyColors val="1"/>
        <c:ser>
          <c:idx val="0"/>
          <c:order val="0"/>
          <c:tx>
            <c:strRef>
              <c:f>TablaDatos!$B$350</c:f>
              <c:strCache>
                <c:ptCount val="1"/>
                <c:pt idx="0">
                  <c:v>Sí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F2EF-4969-99E6-0996E6837E9F}"/>
              </c:ext>
            </c:extLst>
          </c:dPt>
          <c:dLbls>
            <c:dLbl>
              <c:idx val="0"/>
              <c:layout>
                <c:manualLayout>
                  <c:x val="0.44085779229362099"/>
                  <c:y val="-0.42447170982660598"/>
                </c:manualLayout>
              </c:layout>
              <c:dLblPos val="bestFit"/>
              <c:showLegendKey val="0"/>
              <c:showVal val="1"/>
              <c:showCatName val="0"/>
              <c:showSerName val="1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2EF-4969-99E6-0996E6837E9F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0"/>
            <c:showSerName val="1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val>
            <c:numRef>
              <c:f>TablaDatos!$C$350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2EF-4969-99E6-0996E6837E9F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90769230769231"/>
          <c:y val="0.162162162162162"/>
          <c:w val="0.74923076923076903"/>
          <c:h val="0.65945945945946005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chemeClr val="bg1">
                  <a:lumMod val="8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B1F0-424C-B070-65810F8656B0}"/>
              </c:ext>
            </c:extLst>
          </c:dPt>
          <c:dPt>
            <c:idx val="1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3-B1F0-424C-B070-65810F8656B0}"/>
              </c:ext>
            </c:extLst>
          </c:dPt>
          <c:dLbls>
            <c:dLbl>
              <c:idx val="0"/>
              <c:layout>
                <c:manualLayout>
                  <c:x val="-0.14088001844926901"/>
                  <c:y val="-0.145235259204963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1F0-424C-B070-65810F8656B0}"/>
                </c:ext>
              </c:extLst>
            </c:dLbl>
            <c:dLbl>
              <c:idx val="1"/>
              <c:layout>
                <c:manualLayout>
                  <c:x val="-7.6923076923076797E-3"/>
                  <c:y val="4.0540540540540501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1F0-424C-B070-65810F8656B0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TablaDatos!$B$354:$B$355</c:f>
              <c:strCache>
                <c:ptCount val="2"/>
                <c:pt idx="0">
                  <c:v>Maestría</c:v>
                </c:pt>
                <c:pt idx="1">
                  <c:v>Diplomado</c:v>
                </c:pt>
              </c:strCache>
            </c:strRef>
          </c:cat>
          <c:val>
            <c:numRef>
              <c:f>TablaDatos!$C$354:$C$355</c:f>
              <c:numCache>
                <c:formatCode>General</c:formatCode>
                <c:ptCount val="2"/>
                <c:pt idx="0">
                  <c:v>0.33333333333333298</c:v>
                </c:pt>
                <c:pt idx="1">
                  <c:v>0.66666666666666696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1F0-424C-B070-65810F8656B0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3336689980183102E-2"/>
          <c:y val="0.16397749944752901"/>
          <c:w val="0.80153846153846098"/>
          <c:h val="0.70540540540540497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3116-483F-AFFD-06BBA407FA68}"/>
              </c:ext>
            </c:extLst>
          </c:dPt>
          <c:dPt>
            <c:idx val="1"/>
            <c:bubble3D val="0"/>
            <c:spPr>
              <a:solidFill>
                <a:srgbClr val="CFCFCF"/>
              </a:solidFill>
            </c:spPr>
            <c:extLst>
              <c:ext xmlns:c16="http://schemas.microsoft.com/office/drawing/2014/chart" uri="{C3380CC4-5D6E-409C-BE32-E72D297353CC}">
                <c16:uniqueId val="{00000003-3116-483F-AFFD-06BBA407FA68}"/>
              </c:ext>
            </c:extLst>
          </c:dPt>
          <c:dLbls>
            <c:dLbl>
              <c:idx val="1"/>
              <c:layout>
                <c:manualLayout>
                  <c:x val="3.7798811510124999E-3"/>
                  <c:y val="-4.27775933241136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116-483F-AFFD-06BBA407FA68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TablaDatos!$B$360:$B$361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TablaDatos!$C$360:$C$361</c:f>
              <c:numCache>
                <c:formatCode>General</c:formatCode>
                <c:ptCount val="2"/>
                <c:pt idx="0">
                  <c:v>0.9</c:v>
                </c:pt>
                <c:pt idx="1">
                  <c:v>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116-483F-AFFD-06BBA407FA68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45119957050823201"/>
          <c:y val="0.13216663119812699"/>
          <c:w val="0.48178024337866798"/>
          <c:h val="0.81690742711215203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A5FC-405D-B758-937A0D1979A9}"/>
                </c:ext>
              </c:extLst>
            </c:dLbl>
            <c:dLbl>
              <c:idx val="1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5FC-405D-B758-937A0D1979A9}"/>
                </c:ext>
              </c:extLst>
            </c:dLbl>
            <c:dLbl>
              <c:idx val="2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A5FC-405D-B758-937A0D1979A9}"/>
                </c:ext>
              </c:extLst>
            </c:dLbl>
            <c:dLbl>
              <c:idx val="3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5FC-405D-B758-937A0D1979A9}"/>
                </c:ext>
              </c:extLst>
            </c:dLbl>
            <c:dLbl>
              <c:idx val="4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A5FC-405D-B758-937A0D1979A9}"/>
                </c:ext>
              </c:extLst>
            </c:dLbl>
            <c:dLbl>
              <c:idx val="5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A5FC-405D-B758-937A0D1979A9}"/>
                </c:ext>
              </c:extLst>
            </c:dLbl>
            <c:dLbl>
              <c:idx val="6"/>
              <c:layout>
                <c:manualLayout>
                  <c:x val="8.0345581802274708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A5FC-405D-B758-937A0D1979A9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TablaDatos!$B$20:$B$26</c:f>
              <c:strCache>
                <c:ptCount val="7"/>
                <c:pt idx="0">
                  <c:v>Por la calidad académica</c:v>
                </c:pt>
                <c:pt idx="1">
                  <c:v>Porque es mi alma máter</c:v>
                </c:pt>
                <c:pt idx="2">
                  <c:v>Por su prestigio</c:v>
                </c:pt>
                <c:pt idx="3">
                  <c:v>Es la única que oferta dicho posgrado</c:v>
                </c:pt>
                <c:pt idx="4">
                  <c:v>Por el costo</c:v>
                </c:pt>
                <c:pt idx="5">
                  <c:v>Por el programa de estudios</c:v>
                </c:pt>
                <c:pt idx="6">
                  <c:v>Ubicación</c:v>
                </c:pt>
              </c:strCache>
            </c:strRef>
          </c:cat>
          <c:val>
            <c:numRef>
              <c:f>TablaDatos!$C$20:$C$26</c:f>
              <c:numCache>
                <c:formatCode>General</c:formatCode>
                <c:ptCount val="7"/>
                <c:pt idx="0">
                  <c:v>0.4</c:v>
                </c:pt>
                <c:pt idx="1">
                  <c:v>0.2</c:v>
                </c:pt>
                <c:pt idx="2">
                  <c:v>0.15</c:v>
                </c:pt>
                <c:pt idx="3">
                  <c:v>0.1</c:v>
                </c:pt>
                <c:pt idx="4">
                  <c:v>0.05</c:v>
                </c:pt>
                <c:pt idx="5">
                  <c:v>0.05</c:v>
                </c:pt>
                <c:pt idx="6">
                  <c:v>0.05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A5FC-405D-B758-937A0D1979A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311384128"/>
        <c:axId val="311384520"/>
        <c:axId val="0"/>
      </c:bar3DChart>
      <c:catAx>
        <c:axId val="311384128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311384520"/>
        <c:crosses val="autoZero"/>
        <c:auto val="1"/>
        <c:lblAlgn val="ctr"/>
        <c:lblOffset val="100"/>
        <c:noMultiLvlLbl val="0"/>
      </c:catAx>
      <c:valAx>
        <c:axId val="31138452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31138412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9076929576274801"/>
          <c:y val="0.19539573422463999"/>
          <c:w val="0.70805646341322903"/>
          <c:h val="0.62622582175177099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chemeClr val="bg1">
                  <a:lumMod val="8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9569-4661-B9A6-10B51292647F}"/>
              </c:ext>
            </c:extLst>
          </c:dPt>
          <c:dPt>
            <c:idx val="1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3-9569-4661-B9A6-10B51292647F}"/>
              </c:ext>
            </c:extLst>
          </c:dPt>
          <c:dPt>
            <c:idx val="2"/>
            <c:bubble3D val="0"/>
            <c:spPr>
              <a:solidFill>
                <a:srgbClr val="EDEDED"/>
              </a:solidFill>
            </c:spPr>
            <c:extLst>
              <c:ext xmlns:c16="http://schemas.microsoft.com/office/drawing/2014/chart" uri="{C3380CC4-5D6E-409C-BE32-E72D297353CC}">
                <c16:uniqueId val="{00000005-9569-4661-B9A6-10B51292647F}"/>
              </c:ext>
            </c:extLst>
          </c:dPt>
          <c:dLbls>
            <c:dLbl>
              <c:idx val="0"/>
              <c:layout>
                <c:manualLayout>
                  <c:x val="-5.84571532418343E-2"/>
                  <c:y val="-0.102962839384397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layout>
                    <c:manualLayout>
                      <c:w val="0.27928338075157511"/>
                      <c:h val="0.23250678068758346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9569-4661-B9A6-10B51292647F}"/>
                </c:ext>
              </c:extLst>
            </c:dLbl>
            <c:dLbl>
              <c:idx val="1"/>
              <c:layout>
                <c:manualLayout>
                  <c:x val="0.30874447927686"/>
                  <c:y val="-8.9808090011749293E-3"/>
                </c:manualLayout>
              </c:layout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noAutofit/>
                </a:bodyPr>
                <a:lstStyle/>
                <a:p>
                  <a:pPr>
                    <a:defRPr sz="1350" b="1"/>
                  </a:pPr>
                  <a:endParaRPr lang="es-E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layout>
                    <c:manualLayout>
                      <c:w val="0.55534850853172846"/>
                      <c:h val="0.1818669126125293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9569-4661-B9A6-10B51292647F}"/>
                </c:ext>
              </c:extLst>
            </c:dLbl>
            <c:dLbl>
              <c:idx val="2"/>
              <c:layout>
                <c:manualLayout>
                  <c:x val="0.13368611765067301"/>
                  <c:y val="-8.2922898805736694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layout>
                    <c:manualLayout>
                      <c:w val="0.34161785998210309"/>
                      <c:h val="0.23250688686647741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9569-4661-B9A6-10B51292647F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35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TablaDatos!$B$37:$B$39</c:f>
              <c:strCache>
                <c:ptCount val="3"/>
                <c:pt idx="0">
                  <c:v>Falta de tiempo</c:v>
                </c:pt>
                <c:pt idx="1">
                  <c:v>No he realizado/terminado la tesis</c:v>
                </c:pt>
                <c:pt idx="2">
                  <c:v>Trámite en proceso</c:v>
                </c:pt>
              </c:strCache>
            </c:strRef>
          </c:cat>
          <c:val>
            <c:numRef>
              <c:f>TablaDatos!$C$37:$C$39</c:f>
              <c:numCache>
                <c:formatCode>General</c:formatCode>
                <c:ptCount val="3"/>
                <c:pt idx="0">
                  <c:v>0.2</c:v>
                </c:pt>
                <c:pt idx="1">
                  <c:v>0.6</c:v>
                </c:pt>
                <c:pt idx="2">
                  <c:v>0.2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569-4661-B9A6-10B51292647F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7924423765211198"/>
          <c:y val="0.16490908688698899"/>
          <c:w val="0.60547204053050696"/>
          <c:h val="0.78416512574806596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5.3030350751610597E-2"/>
                  <c:y val="2.97301553522026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1346-4FEB-974E-EAA3BCCD3A9D}"/>
                </c:ext>
              </c:extLst>
            </c:dLbl>
            <c:dLbl>
              <c:idx val="1"/>
              <c:layout>
                <c:manualLayout>
                  <c:x val="3.8484896206156E-2"/>
                  <c:y val="1.621642902745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346-4FEB-974E-EAA3BCCD3A9D}"/>
                </c:ext>
              </c:extLst>
            </c:dLbl>
            <c:dLbl>
              <c:idx val="2"/>
              <c:layout>
                <c:manualLayout>
                  <c:x val="4.0303078024337899E-2"/>
                  <c:y val="1.621642902745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1346-4FEB-974E-EAA3BCCD3A9D}"/>
                </c:ext>
              </c:extLst>
            </c:dLbl>
            <c:dLbl>
              <c:idx val="3"/>
              <c:layout>
                <c:manualLayout>
                  <c:x val="2.9393987115246999E-2"/>
                  <c:y val="1.621642902745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346-4FEB-974E-EAA3BCCD3A9D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 algn="r">
                  <a:defRPr sz="135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TablaDatos!$B$44:$B$46</c:f>
              <c:strCache>
                <c:ptCount val="3"/>
                <c:pt idx="0">
                  <c:v>Menos de seis meses</c:v>
                </c:pt>
                <c:pt idx="1">
                  <c:v>De 6 a 12 meses</c:v>
                </c:pt>
                <c:pt idx="2">
                  <c:v>De 13 a 18 meses</c:v>
                </c:pt>
              </c:strCache>
            </c:strRef>
          </c:cat>
          <c:val>
            <c:numRef>
              <c:f>TablaDatos!$C$44:$C$46</c:f>
              <c:numCache>
                <c:formatCode>General</c:formatCode>
                <c:ptCount val="3"/>
                <c:pt idx="0">
                  <c:v>0.6</c:v>
                </c:pt>
                <c:pt idx="1">
                  <c:v>0.2</c:v>
                </c:pt>
                <c:pt idx="2">
                  <c:v>0.2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346-4FEB-974E-EAA3BCCD3A9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311383344"/>
        <c:axId val="311380600"/>
        <c:axId val="0"/>
      </c:bar3DChart>
      <c:catAx>
        <c:axId val="311383344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350" b="1"/>
            </a:pPr>
            <a:endParaRPr lang="es-ES"/>
          </a:p>
        </c:txPr>
        <c:crossAx val="311380600"/>
        <c:crosses val="autoZero"/>
        <c:auto val="1"/>
        <c:lblAlgn val="ctr"/>
        <c:lblOffset val="100"/>
        <c:noMultiLvlLbl val="0"/>
      </c:catAx>
      <c:valAx>
        <c:axId val="31138060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31138334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90769230769231"/>
          <c:y val="0.20810810810810801"/>
          <c:w val="0.69692307692307698"/>
          <c:h val="0.61351351351351402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483B-4471-8633-99CB91DBE820}"/>
              </c:ext>
            </c:extLst>
          </c:dPt>
          <c:dPt>
            <c:idx val="1"/>
            <c:bubble3D val="0"/>
            <c:spPr>
              <a:solidFill>
                <a:srgbClr val="CFCFCF"/>
              </a:solidFill>
            </c:spPr>
            <c:extLst>
              <c:ext xmlns:c16="http://schemas.microsoft.com/office/drawing/2014/chart" uri="{C3380CC4-5D6E-409C-BE32-E72D297353CC}">
                <c16:uniqueId val="{00000003-483B-4471-8633-99CB91DBE820}"/>
              </c:ext>
            </c:extLst>
          </c:dPt>
          <c:dPt>
            <c:idx val="2"/>
            <c:bubble3D val="0"/>
            <c:spPr>
              <a:solidFill>
                <a:srgbClr val="EDEDED"/>
              </a:solidFill>
            </c:spPr>
            <c:extLst>
              <c:ext xmlns:c16="http://schemas.microsoft.com/office/drawing/2014/chart" uri="{C3380CC4-5D6E-409C-BE32-E72D297353CC}">
                <c16:uniqueId val="{00000005-483B-4471-8633-99CB91DBE820}"/>
              </c:ext>
            </c:extLst>
          </c:dPt>
          <c:dLbls>
            <c:dLbl>
              <c:idx val="0"/>
              <c:layout>
                <c:manualLayout>
                  <c:x val="1.02421171988535E-2"/>
                  <c:y val="5.3978723032480302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83B-4471-8633-99CB91DBE820}"/>
                </c:ext>
              </c:extLst>
            </c:dLbl>
            <c:dLbl>
              <c:idx val="1"/>
              <c:layout>
                <c:manualLayout>
                  <c:x val="-3.24333711297028E-2"/>
                  <c:y val="-4.7981087139982503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83B-4471-8633-99CB91DBE820}"/>
                </c:ext>
              </c:extLst>
            </c:dLbl>
            <c:dLbl>
              <c:idx val="2"/>
              <c:layout>
                <c:manualLayout>
                  <c:x val="6.9966295100934604E-3"/>
                  <c:y val="-8.8855448002149701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483B-4471-8633-99CB91DBE820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TablaDatos!$B$61:$B$63</c:f>
              <c:strCache>
                <c:ptCount val="3"/>
                <c:pt idx="0">
                  <c:v>Sí, en todo</c:v>
                </c:pt>
                <c:pt idx="1">
                  <c:v>Sí, en algunos aspectos</c:v>
                </c:pt>
                <c:pt idx="2">
                  <c:v>No</c:v>
                </c:pt>
              </c:strCache>
            </c:strRef>
          </c:cat>
          <c:val>
            <c:numRef>
              <c:f>TablaDatos!$C$61:$C$63</c:f>
              <c:numCache>
                <c:formatCode>General</c:formatCode>
                <c:ptCount val="3"/>
                <c:pt idx="0">
                  <c:v>0.65</c:v>
                </c:pt>
                <c:pt idx="1">
                  <c:v>0.2</c:v>
                </c:pt>
                <c:pt idx="2">
                  <c:v>0.15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483B-4471-8633-99CB91DBE820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2891667859699399"/>
          <c:y val="0.14399653436012999"/>
          <c:w val="0.69022182918644404"/>
          <c:h val="0.8050775902660799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30303507516106E-2"/>
                  <c:y val="2.43245371355607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C84E-4450-8EEA-B02701C4AFC4}"/>
                </c:ext>
              </c:extLst>
            </c:dLbl>
            <c:dLbl>
              <c:idx val="1"/>
              <c:layout>
                <c:manualLayout>
                  <c:x val="3.8484896206156E-2"/>
                  <c:y val="1.621642902745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84E-4450-8EEA-B02701C4AFC4}"/>
                </c:ext>
              </c:extLst>
            </c:dLbl>
            <c:dLbl>
              <c:idx val="2"/>
              <c:layout>
                <c:manualLayout>
                  <c:x val="4.0303078024337899E-2"/>
                  <c:y val="1.621642902745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84E-4450-8EEA-B02701C4AFC4}"/>
                </c:ext>
              </c:extLst>
            </c:dLbl>
            <c:dLbl>
              <c:idx val="3"/>
              <c:layout>
                <c:manualLayout>
                  <c:x val="2.9393987115246999E-2"/>
                  <c:y val="1.621642902745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84E-4450-8EEA-B02701C4AFC4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TablaDatos!$B$68:$B$71</c:f>
              <c:strCache>
                <c:ptCount val="4"/>
                <c:pt idx="0">
                  <c:v>Muy preparado</c:v>
                </c:pt>
                <c:pt idx="1">
                  <c:v>Preparado</c:v>
                </c:pt>
                <c:pt idx="2">
                  <c:v>Poco preparado</c:v>
                </c:pt>
                <c:pt idx="3">
                  <c:v>Nada preparado</c:v>
                </c:pt>
              </c:strCache>
            </c:strRef>
          </c:cat>
          <c:val>
            <c:numRef>
              <c:f>TablaDatos!$C$68:$C$71</c:f>
              <c:numCache>
                <c:formatCode>General</c:formatCode>
                <c:ptCount val="4"/>
                <c:pt idx="0">
                  <c:v>0.7</c:v>
                </c:pt>
                <c:pt idx="1">
                  <c:v>0.3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84E-4450-8EEA-B02701C4AFC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311385696"/>
        <c:axId val="311383736"/>
        <c:axId val="0"/>
      </c:bar3DChart>
      <c:catAx>
        <c:axId val="311385696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311383736"/>
        <c:crosses val="autoZero"/>
        <c:auto val="1"/>
        <c:lblAlgn val="ctr"/>
        <c:lblOffset val="100"/>
        <c:noMultiLvlLbl val="0"/>
      </c:catAx>
      <c:valAx>
        <c:axId val="31138373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31138569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7907509850950702E-2"/>
          <c:y val="0.101775864159822"/>
          <c:w val="0.92461538461538495"/>
          <c:h val="0.81081081081081097"/>
        </c:manualLayout>
      </c:layout>
      <c:pie3DChart>
        <c:varyColors val="1"/>
        <c:ser>
          <c:idx val="0"/>
          <c:order val="0"/>
          <c:tx>
            <c:strRef>
              <c:f>TablaDatos!$B$148</c:f>
              <c:strCache>
                <c:ptCount val="1"/>
                <c:pt idx="0">
                  <c:v>Sí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252E-4927-81B6-F2709C0A581E}"/>
              </c:ext>
            </c:extLst>
          </c:dPt>
          <c:dLbls>
            <c:dLbl>
              <c:idx val="0"/>
              <c:layout>
                <c:manualLayout>
                  <c:x val="0"/>
                  <c:y val="2.4324324324324399E-2"/>
                </c:manualLayout>
              </c:layout>
              <c:dLblPos val="bestFit"/>
              <c:showLegendKey val="0"/>
              <c:showVal val="1"/>
              <c:showCatName val="0"/>
              <c:showSerName val="1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52E-4927-81B6-F2709C0A581E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0"/>
            <c:showSerName val="1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val>
            <c:numRef>
              <c:f>TablaDatos!$C$148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52E-4927-81B6-F2709C0A581E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90769230769231"/>
          <c:y val="0.20248149191569201"/>
          <c:w val="0.70122929462863903"/>
          <c:h val="0.61914036519521698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8DE5-4DAD-8CF8-681C12A8DF79}"/>
              </c:ext>
            </c:extLst>
          </c:dPt>
          <c:dPt>
            <c:idx val="1"/>
            <c:bubble3D val="0"/>
            <c:spPr>
              <a:solidFill>
                <a:srgbClr val="CFCFCF"/>
              </a:solidFill>
            </c:spPr>
            <c:extLst>
              <c:ext xmlns:c16="http://schemas.microsoft.com/office/drawing/2014/chart" uri="{C3380CC4-5D6E-409C-BE32-E72D297353CC}">
                <c16:uniqueId val="{00000003-8DE5-4DAD-8CF8-681C12A8DF79}"/>
              </c:ext>
            </c:extLst>
          </c:dPt>
          <c:dPt>
            <c:idx val="2"/>
            <c:bubble3D val="0"/>
            <c:spPr>
              <a:solidFill>
                <a:srgbClr val="EDEDED"/>
              </a:solidFill>
            </c:spPr>
            <c:extLst>
              <c:ext xmlns:c16="http://schemas.microsoft.com/office/drawing/2014/chart" uri="{C3380CC4-5D6E-409C-BE32-E72D297353CC}">
                <c16:uniqueId val="{00000005-8DE5-4DAD-8CF8-681C12A8DF79}"/>
              </c:ext>
            </c:extLst>
          </c:dPt>
          <c:dLbls>
            <c:dLbl>
              <c:idx val="0"/>
              <c:layout>
                <c:manualLayout>
                  <c:x val="-1.5384615384615399E-2"/>
                  <c:y val="5.6756756756756697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DE5-4DAD-8CF8-681C12A8DF79}"/>
                </c:ext>
              </c:extLst>
            </c:dLbl>
            <c:dLbl>
              <c:idx val="1"/>
              <c:layout>
                <c:manualLayout>
                  <c:x val="-4.3076923076923103E-2"/>
                  <c:y val="-5.9459459459459497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DE5-4DAD-8CF8-681C12A8DF79}"/>
                </c:ext>
              </c:extLst>
            </c:dLbl>
            <c:dLbl>
              <c:idx val="2"/>
              <c:layout>
                <c:manualLayout>
                  <c:x val="3.07692307692308E-3"/>
                  <c:y val="-5.9459459459459497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8DE5-4DAD-8CF8-681C12A8DF79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TablaDatos!$B$183:$B$185</c:f>
              <c:strCache>
                <c:ptCount val="3"/>
                <c:pt idx="0">
                  <c:v>Dirección</c:v>
                </c:pt>
                <c:pt idx="1">
                  <c:v>Coordinación</c:v>
                </c:pt>
                <c:pt idx="2">
                  <c:v>Jefatura</c:v>
                </c:pt>
              </c:strCache>
            </c:strRef>
          </c:cat>
          <c:val>
            <c:numRef>
              <c:f>TablaDatos!$C$183:$C$185</c:f>
              <c:numCache>
                <c:formatCode>General</c:formatCode>
                <c:ptCount val="3"/>
                <c:pt idx="0">
                  <c:v>0.66666666666666696</c:v>
                </c:pt>
                <c:pt idx="1">
                  <c:v>0.16666666666666699</c:v>
                </c:pt>
                <c:pt idx="2">
                  <c:v>0.16666666666666699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DE5-4DAD-8CF8-681C12A8DF79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05-29T15:15:37.461" idx="1">
    <p:pos x="10" y="10"/>
    <p:text/>
    <p:extLst>
      <p:ext uri="{C676402C-5697-4E1C-873F-D02D1690AC5C}">
        <p15:threadingInfo xmlns:p15="http://schemas.microsoft.com/office/powerpoint/2012/main" timeZoneBias="30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04732CCF-11D2-4B80-8E56-4BB18E699FDA}" type="datetimeFigureOut">
              <a:rPr lang="es-MX"/>
              <a:pPr>
                <a:defRPr/>
              </a:pPr>
              <a:t>24/11/2017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6CB0A49-835B-4534-972E-90F92F2CCE80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314015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AutoShape 1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1" name="AutoShape 2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2" name="AutoShape 3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3" name="AutoShape 4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4" name="Rectangle 5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54063"/>
            <a:ext cx="4953000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5126" name="Rectangle 6"/>
          <p:cNvSpPr>
            <a:spLocks noGrp="1" noChangeArrowheads="1"/>
          </p:cNvSpPr>
          <p:nvPr>
            <p:ph type="body"/>
          </p:nvPr>
        </p:nvSpPr>
        <p:spPr bwMode="auto">
          <a:xfrm>
            <a:off x="681038" y="4714875"/>
            <a:ext cx="5430837" cy="44592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s-MX" noProof="0" smtClean="0"/>
          </a:p>
        </p:txBody>
      </p:sp>
      <p:sp>
        <p:nvSpPr>
          <p:cNvPr id="68616" name="Text Box 7"/>
          <p:cNvSpPr txBox="1">
            <a:spLocks noChangeArrowheads="1"/>
          </p:cNvSpPr>
          <p:nvPr/>
        </p:nvSpPr>
        <p:spPr bwMode="auto">
          <a:xfrm>
            <a:off x="0" y="0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7" name="Text Box 8"/>
          <p:cNvSpPr txBox="1">
            <a:spLocks noChangeArrowheads="1"/>
          </p:cNvSpPr>
          <p:nvPr/>
        </p:nvSpPr>
        <p:spPr bwMode="auto">
          <a:xfrm>
            <a:off x="3846513" y="0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8" name="Text Box 9"/>
          <p:cNvSpPr txBox="1">
            <a:spLocks noChangeArrowheads="1"/>
          </p:cNvSpPr>
          <p:nvPr/>
        </p:nvSpPr>
        <p:spPr bwMode="auto">
          <a:xfrm>
            <a:off x="0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3846513" y="9431338"/>
            <a:ext cx="2943225" cy="4889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SzPct val="45000"/>
              <a:tabLst>
                <a:tab pos="660400" algn="l"/>
                <a:tab pos="1322388" algn="l"/>
                <a:tab pos="1984375" algn="l"/>
                <a:tab pos="2646363" algn="l"/>
              </a:tabLst>
              <a:defRPr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2CA0AA5C-AA7B-4398-9F76-27325938FEF9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8688976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0F868123-4C02-4972-94C0-A555207206ED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1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69635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11A8135F-0A3B-4A0C-B9AD-E5CBA809A422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1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696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39500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C95AA65F-E2F9-4D5D-8997-A54BF233DAB5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3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0659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EB7FE326-D682-4999-914A-2BCF9E9F115B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3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066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6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030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2DDD65E2-B52B-41DE-90F6-0E98F8AC2DE8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4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1683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C7895B2B-F12F-4C6A-A7A9-4D665781741B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4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16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65850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8A84CE6B-5EF9-4907-937C-D33165DFD9FA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6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2707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82ACC026-AF74-4CCD-A293-92CFED4BE5A9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6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27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02270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3DF374FD-B660-45B3-AFC2-7415647B5298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7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1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FC6F1452-EF30-4CD8-81DD-BD3BE2EA680D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7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88922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2CA0AA5C-AA7B-4398-9F76-27325938FEF9}" type="slidenum">
              <a:rPr lang="es-MX" altLang="es-MX" smtClean="0"/>
              <a:pPr>
                <a:defRPr/>
              </a:pPr>
              <a:t>8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5240462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8A18EE08-80C0-47C1-A3D5-B54EA38636F0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44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083FFD1D-CDF8-4FFB-8095-AE7E42D07DEE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44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20845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65BB8-0183-4E62-BDE7-B50FE32BEFA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606302138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8CDE5E-E2E3-4642-8536-DF2B7BD11C9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109839937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4638" y="1604963"/>
            <a:ext cx="2054225" cy="45180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5038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E1A3BE-B7D9-4662-A1A1-8CC300B9BD14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494401977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5736833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18747642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787661062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3838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3438" y="1604963"/>
            <a:ext cx="4035425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01961493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36130355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986699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071994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55501830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9F292-826B-4845-B08A-0D41E7ED760E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336880854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6448844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55219538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4638" y="273050"/>
            <a:ext cx="2054225" cy="5849938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5038" cy="58499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73070907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F849A5-59A4-4377-8FCC-6784BC8C8131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519859004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3838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3438" y="1604963"/>
            <a:ext cx="4035425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E52ED-FD15-4FEC-A506-65C8784DCF39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524501314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C6D63A-6478-40ED-A3D2-514616221E30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731284921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E583B6-17A2-460F-BA2F-135493D1FD72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15371598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6C58CF-0153-4D29-A38B-4E0479C267B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4045020939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5F1B85-F37D-413B-B8B0-642186F4E411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504561703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5250E-ED3F-4D07-BA70-8EF9F11F599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06936006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3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102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130425"/>
            <a:ext cx="7764463" cy="146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s-MX" smtClean="0"/>
              <a:t>Pulse para editar el formato del texto de título</a:t>
            </a:r>
          </a:p>
        </p:txBody>
      </p:sp>
      <p:sp>
        <p:nvSpPr>
          <p:cNvPr id="11" name="Rectangle 2"/>
          <p:cNvSpPr>
            <a:spLocks noGrp="1" noChangeArrowheads="1"/>
          </p:cNvSpPr>
          <p:nvPr>
            <p:ph type="dt" idx="2"/>
          </p:nvPr>
        </p:nvSpPr>
        <p:spPr bwMode="auto">
          <a:xfrm>
            <a:off x="457200" y="6356350"/>
            <a:ext cx="2125663" cy="4540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Pct val="45000"/>
              <a:buFontTx/>
              <a:buNone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+mn-lt"/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1029" name="Text Box 3"/>
          <p:cNvSpPr txBox="1">
            <a:spLocks noChangeArrowheads="1"/>
          </p:cNvSpPr>
          <p:nvPr userDrawn="1"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13" name="Rectangle 4"/>
          <p:cNvSpPr>
            <a:spLocks noGrp="1" noChangeArrowheads="1"/>
          </p:cNvSpPr>
          <p:nvPr>
            <p:ph type="sldNum" idx="4"/>
          </p:nvPr>
        </p:nvSpPr>
        <p:spPr bwMode="auto">
          <a:xfrm>
            <a:off x="6553200" y="6356350"/>
            <a:ext cx="2125663" cy="4603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Pct val="45000"/>
              <a:buFontTx/>
              <a:buNone/>
              <a:defRPr sz="2400">
                <a:solidFill>
                  <a:srgbClr val="000000"/>
                </a:solidFill>
                <a:latin typeface="Calibri" pitchFamily="34" charset="0"/>
                <a:ea typeface="MS PGothic" pitchFamily="34" charset="-128"/>
              </a:defRPr>
            </a:lvl1pPr>
          </a:lstStyle>
          <a:p>
            <a:pPr>
              <a:defRPr/>
            </a:pPr>
            <a:fld id="{63AF0EAE-0285-499E-A942-C1A224E28019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  <p:pic>
        <p:nvPicPr>
          <p:cNvPr id="1031" name="Picture 2" descr="C:\Users\Mireya\Google Drive\CAMBIO DE IMAGEN\ACSI Diseño de Papelería\ACSI LOGOS-01.pn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0"/>
            <a:ext cx="1682750" cy="105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2" descr="C:\Users\Mireya\Google Drive\CAMBIO DE IMAGEN\elementos png\elemento1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1963" y="84138"/>
            <a:ext cx="3600450" cy="566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3" descr="C:\Users\Mireya\Google Drive\CAMBIO DE IMAGEN\elementos png\elemento3.png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48213"/>
            <a:ext cx="91440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348" r:id="rId1"/>
    <p:sldLayoutId id="2147486349" r:id="rId2"/>
    <p:sldLayoutId id="2147486350" r:id="rId3"/>
    <p:sldLayoutId id="2147486351" r:id="rId4"/>
    <p:sldLayoutId id="2147486352" r:id="rId5"/>
    <p:sldLayoutId id="2147486353" r:id="rId6"/>
    <p:sldLayoutId id="2147486354" r:id="rId7"/>
    <p:sldLayoutId id="2147486355" r:id="rId8"/>
    <p:sldLayoutId id="2147486356" r:id="rId9"/>
    <p:sldLayoutId id="2147486357" r:id="rId10"/>
    <p:sldLayoutId id="2147486358" r:id="rId11"/>
  </p:sldLayoutIdLst>
  <p:transition spd="med"/>
  <p:hf sldNum="0" hdr="0" ftr="0"/>
  <p:txStyles>
    <p:titleStyle>
      <a:lvl1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j-lt"/>
          <a:ea typeface="ＭＳ Ｐゴシック" pitchFamily="34" charset="-128"/>
          <a:cs typeface="Microsoft YaHei" charset="0"/>
        </a:defRPr>
      </a:lvl1pPr>
      <a:lvl2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2pPr>
      <a:lvl3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3pPr>
      <a:lvl4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4pPr>
      <a:lvl5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1pPr>
      <a:lvl2pPr marL="742950" indent="-285750" algn="l" defTabSz="449263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Microsoft YaHei" charset="0"/>
        </a:defRPr>
      </a:lvl2pPr>
      <a:lvl3pPr marL="1143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3pPr>
      <a:lvl4pPr marL="1600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4pPr>
      <a:lvl5pPr marL="20574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8" descr="http://www.cucs.udg.mx/serviciosacademicos/files/Image/escudoUdeG(1).jp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805488"/>
            <a:ext cx="6080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7 Rectángulo"/>
          <p:cNvSpPr/>
          <p:nvPr userDrawn="1"/>
        </p:nvSpPr>
        <p:spPr>
          <a:xfrm>
            <a:off x="0" y="6623050"/>
            <a:ext cx="6985000" cy="23495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000" b="1" cap="small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Especialidad en Geriatría (HCGFAA)</a:t>
            </a:r>
            <a:endParaRPr lang="es-MX" sz="1000" b="1" cap="small" dirty="0">
              <a:solidFill>
                <a:schemeClr val="tx1"/>
              </a:solidFill>
              <a:latin typeface="Century Gothic" pitchFamily="34" charset="0"/>
            </a:endParaRPr>
          </a:p>
        </p:txBody>
      </p:sp>
      <p:pic>
        <p:nvPicPr>
          <p:cNvPr id="2052" name="Picture 2" descr="C:\Users\Mireya\Google Drive\CAMBIO DE IMAGEN\ACSI Diseño de Papelería\ACSI LOGOS-01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" y="-100013"/>
            <a:ext cx="1711325" cy="1069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5" descr="elemento1.png"/>
          <p:cNvPicPr>
            <a:picLocks noChangeAspect="1"/>
          </p:cNvPicPr>
          <p:nvPr userDrawn="1"/>
        </p:nvPicPr>
        <p:blipFill>
          <a:blip r:embed="rId15">
            <a:alphaModFix amt="1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0"/>
            <a:ext cx="4745947" cy="750927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359" r:id="rId1"/>
    <p:sldLayoutId id="2147486360" r:id="rId2"/>
    <p:sldLayoutId id="2147486361" r:id="rId3"/>
    <p:sldLayoutId id="2147486362" r:id="rId4"/>
    <p:sldLayoutId id="2147486363" r:id="rId5"/>
    <p:sldLayoutId id="2147486364" r:id="rId6"/>
    <p:sldLayoutId id="2147486365" r:id="rId7"/>
    <p:sldLayoutId id="2147486366" r:id="rId8"/>
    <p:sldLayoutId id="2147486367" r:id="rId9"/>
    <p:sldLayoutId id="2147486368" r:id="rId10"/>
    <p:sldLayoutId id="2147486369" r:id="rId11"/>
  </p:sldLayoutIdLst>
  <p:transition spd="med"/>
  <p:txStyles>
    <p:titleStyle>
      <a:lvl1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j-lt"/>
          <a:ea typeface="ＭＳ Ｐゴシック" pitchFamily="34" charset="-128"/>
          <a:cs typeface="Microsoft YaHei" charset="0"/>
        </a:defRPr>
      </a:lvl1pPr>
      <a:lvl2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2pPr>
      <a:lvl3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3pPr>
      <a:lvl4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4pPr>
      <a:lvl5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1pPr>
      <a:lvl2pPr marL="742950" indent="-285750" algn="l" defTabSz="449263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2pPr>
      <a:lvl3pPr marL="1143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3pPr>
      <a:lvl4pPr marL="1600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4pPr>
      <a:lvl5pPr marL="20574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1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2.xml"/><Relationship Id="rId1" Type="http://schemas.openxmlformats.org/officeDocument/2006/relationships/slideLayout" Target="../slideLayouts/slideLayout18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5.xml"/><Relationship Id="rId2" Type="http://schemas.openxmlformats.org/officeDocument/2006/relationships/chart" Target="../charts/chart24.xml"/><Relationship Id="rId1" Type="http://schemas.openxmlformats.org/officeDocument/2006/relationships/slideLayout" Target="../slideLayouts/slideLayout18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7.xml"/><Relationship Id="rId2" Type="http://schemas.openxmlformats.org/officeDocument/2006/relationships/chart" Target="../charts/chart26.xml"/><Relationship Id="rId1" Type="http://schemas.openxmlformats.org/officeDocument/2006/relationships/slideLayout" Target="../slideLayouts/slideLayout18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8.xml"/><Relationship Id="rId1" Type="http://schemas.openxmlformats.org/officeDocument/2006/relationships/slideLayout" Target="../slideLayouts/slideLayout18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Relationship Id="rId4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4" Type="http://schemas.openxmlformats.org/officeDocument/2006/relationships/chart" Target="../charts/char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2 Grupo"/>
          <p:cNvGrpSpPr>
            <a:grpSpLocks/>
          </p:cNvGrpSpPr>
          <p:nvPr/>
        </p:nvGrpSpPr>
        <p:grpSpPr bwMode="auto">
          <a:xfrm>
            <a:off x="0" y="0"/>
            <a:ext cx="9150350" cy="7065963"/>
            <a:chOff x="0" y="0"/>
            <a:chExt cx="9149861" cy="7065818"/>
          </a:xfrm>
        </p:grpSpPr>
        <p:pic>
          <p:nvPicPr>
            <p:cNvPr id="25603" name="Imagen 9" descr="elemento9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70658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04" name="Imagen 6" descr="elemento1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15530" y="0"/>
              <a:ext cx="4334331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05" name="Imagen 10" descr="elemento2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7664" y="692697"/>
              <a:ext cx="2172873" cy="30963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3"/>
          <p:cNvSpPr>
            <a:spLocks noChangeArrowheads="1"/>
          </p:cNvSpPr>
          <p:nvPr/>
        </p:nvSpPr>
        <p:spPr bwMode="auto">
          <a:xfrm>
            <a:off x="395288" y="1079401"/>
            <a:ext cx="849788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¿El plan de estudios de su posgrado cubrió sus expectativas en el tiempo que duró cursándolo?</a:t>
            </a:r>
          </a:p>
        </p:txBody>
      </p:sp>
      <p:sp>
        <p:nvSpPr>
          <p:cNvPr id="36867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graphicFrame>
        <p:nvGraphicFramePr>
          <p:cNvPr id="7" name="Grá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16017572"/>
              </p:ext>
            </p:extLst>
          </p:nvPr>
        </p:nvGraphicFramePr>
        <p:xfrm>
          <a:off x="539552" y="1988840"/>
          <a:ext cx="7439868" cy="42350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Grá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01388187"/>
              </p:ext>
            </p:extLst>
          </p:nvPr>
        </p:nvGraphicFramePr>
        <p:xfrm>
          <a:off x="1115616" y="1484784"/>
          <a:ext cx="6984776" cy="46988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7890" name="Rectangle 3"/>
          <p:cNvSpPr>
            <a:spLocks noChangeArrowheads="1"/>
          </p:cNvSpPr>
          <p:nvPr/>
        </p:nvSpPr>
        <p:spPr bwMode="auto">
          <a:xfrm>
            <a:off x="638912" y="1225175"/>
            <a:ext cx="8497887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preparado considera que egresó de sus estudios de posgrado?</a:t>
            </a:r>
          </a:p>
        </p:txBody>
      </p:sp>
      <p:sp>
        <p:nvSpPr>
          <p:cNvPr id="37891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160039" y="1031540"/>
            <a:ext cx="8964612" cy="77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qué porcentaje considera que egresó preparado de sus estudios de posgrado? </a:t>
            </a:r>
            <a:endParaRPr lang="es-MX" alt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</a:t>
            </a:r>
            <a:r>
              <a:rPr lang="es-MX" alt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Siendo 1% Nada preparado y 100% Muy Preparado)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3544477" y="3604071"/>
            <a:ext cx="2195736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90.6%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275856" y="4468167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80.0%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275856" y="5054129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100.0%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0" name="AutoShape 8"/>
          <p:cNvSpPr>
            <a:spLocks noChangeArrowheads="1"/>
          </p:cNvSpPr>
          <p:nvPr/>
        </p:nvSpPr>
        <p:spPr bwMode="auto">
          <a:xfrm rot="16200000" flipH="1">
            <a:off x="4341863" y="3014985"/>
            <a:ext cx="531812" cy="215900"/>
          </a:xfrm>
          <a:prstGeom prst="rightArrow">
            <a:avLst>
              <a:gd name="adj1" fmla="val 50000"/>
              <a:gd name="adj2" fmla="val 4753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3347864" y="2132856"/>
            <a:ext cx="2519859" cy="583321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Porcentaje</a:t>
            </a: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PROMEDIO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1877292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3"/>
          <p:cNvSpPr>
            <a:spLocks noChangeArrowheads="1"/>
          </p:cNvSpPr>
          <p:nvPr/>
        </p:nvSpPr>
        <p:spPr bwMode="auto">
          <a:xfrm>
            <a:off x="403850" y="850900"/>
            <a:ext cx="8497887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5,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donde 1 significa nada desarrollada y 5 muy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desarrollada,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qué grado considera que se desarrollaron las siguientes habilidades durante sus estudios de posgrado? </a:t>
            </a:r>
          </a:p>
        </p:txBody>
      </p:sp>
      <p:sp>
        <p:nvSpPr>
          <p:cNvPr id="38915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38916" name="AutoShape 4"/>
          <p:cNvSpPr>
            <a:spLocks noChangeArrowheads="1"/>
          </p:cNvSpPr>
          <p:nvPr/>
        </p:nvSpPr>
        <p:spPr bwMode="auto">
          <a:xfrm>
            <a:off x="6062514" y="2834333"/>
            <a:ext cx="420687" cy="125412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6676876" y="2276475"/>
            <a:ext cx="885825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b="1" dirty="0" smtClean="0">
                <a:solidFill>
                  <a:srgbClr val="A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4.50</a:t>
            </a:r>
            <a:endParaRPr lang="es-MX" b="1" dirty="0">
              <a:solidFill>
                <a:srgbClr val="A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18" name="Rectangle 6"/>
          <p:cNvSpPr>
            <a:spLocks noChangeArrowheads="1"/>
          </p:cNvSpPr>
          <p:nvPr/>
        </p:nvSpPr>
        <p:spPr bwMode="auto">
          <a:xfrm>
            <a:off x="1584176" y="3156843"/>
            <a:ext cx="4305300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Liderazgo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19" name="Rectangle 7"/>
          <p:cNvSpPr>
            <a:spLocks noChangeArrowheads="1"/>
          </p:cNvSpPr>
          <p:nvPr/>
        </p:nvSpPr>
        <p:spPr bwMode="auto">
          <a:xfrm>
            <a:off x="1584176" y="2708920"/>
            <a:ext cx="4305300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Actitudes emprendedoras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20" name="AutoShape 8"/>
          <p:cNvSpPr>
            <a:spLocks noChangeArrowheads="1"/>
          </p:cNvSpPr>
          <p:nvPr/>
        </p:nvSpPr>
        <p:spPr bwMode="auto">
          <a:xfrm>
            <a:off x="6076801" y="2405063"/>
            <a:ext cx="420688" cy="125412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8921" name="Rectangle 9"/>
          <p:cNvSpPr>
            <a:spLocks noChangeArrowheads="1"/>
          </p:cNvSpPr>
          <p:nvPr/>
        </p:nvSpPr>
        <p:spPr bwMode="auto">
          <a:xfrm>
            <a:off x="6676876" y="2748608"/>
            <a:ext cx="885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  <a:defRPr/>
            </a:pPr>
            <a:r>
              <a:rPr lang="es-MX" altLang="es-MX" b="1" dirty="0">
                <a:solidFill>
                  <a:srgbClr val="A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4.50</a:t>
            </a:r>
          </a:p>
        </p:txBody>
      </p:sp>
      <p:sp>
        <p:nvSpPr>
          <p:cNvPr id="38922" name="AutoShape 16"/>
          <p:cNvSpPr>
            <a:spLocks noChangeArrowheads="1"/>
          </p:cNvSpPr>
          <p:nvPr/>
        </p:nvSpPr>
        <p:spPr bwMode="auto">
          <a:xfrm>
            <a:off x="6062514" y="3266380"/>
            <a:ext cx="420687" cy="125413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8923" name="Rectangle 18"/>
          <p:cNvSpPr>
            <a:spLocks noChangeArrowheads="1"/>
          </p:cNvSpPr>
          <p:nvPr/>
        </p:nvSpPr>
        <p:spPr bwMode="auto">
          <a:xfrm>
            <a:off x="1584175" y="3588891"/>
            <a:ext cx="427831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Trabajo en equipo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24" name="Rectangle 21"/>
          <p:cNvSpPr>
            <a:spLocks noChangeArrowheads="1"/>
          </p:cNvSpPr>
          <p:nvPr/>
        </p:nvSpPr>
        <p:spPr bwMode="auto">
          <a:xfrm>
            <a:off x="6676876" y="3140968"/>
            <a:ext cx="631428" cy="36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  <a:defRPr/>
            </a:pPr>
            <a:r>
              <a:rPr lang="es-MX" altLang="es-MX" b="1" dirty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4.45</a:t>
            </a:r>
          </a:p>
        </p:txBody>
      </p:sp>
      <p:sp>
        <p:nvSpPr>
          <p:cNvPr id="38925" name="Rectangle 5"/>
          <p:cNvSpPr>
            <a:spLocks noChangeArrowheads="1"/>
          </p:cNvSpPr>
          <p:nvPr/>
        </p:nvSpPr>
        <p:spPr bwMode="auto">
          <a:xfrm>
            <a:off x="6654651" y="3573016"/>
            <a:ext cx="885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4.45</a:t>
            </a:r>
            <a:endParaRPr lang="es-MX" altLang="es-MX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26" name="Rectangle 7"/>
          <p:cNvSpPr>
            <a:spLocks noChangeArrowheads="1"/>
          </p:cNvSpPr>
          <p:nvPr/>
        </p:nvSpPr>
        <p:spPr bwMode="auto">
          <a:xfrm>
            <a:off x="1584175" y="6188794"/>
            <a:ext cx="4278313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Investigación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27" name="AutoShape 8"/>
          <p:cNvSpPr>
            <a:spLocks noChangeArrowheads="1"/>
          </p:cNvSpPr>
          <p:nvPr/>
        </p:nvSpPr>
        <p:spPr bwMode="auto">
          <a:xfrm>
            <a:off x="6056164" y="3701603"/>
            <a:ext cx="420687" cy="125413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8928" name="Rectangle 3"/>
          <p:cNvSpPr>
            <a:spLocks noChangeArrowheads="1"/>
          </p:cNvSpPr>
          <p:nvPr/>
        </p:nvSpPr>
        <p:spPr bwMode="auto">
          <a:xfrm>
            <a:off x="2133451" y="1712913"/>
            <a:ext cx="3240088" cy="34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altLang="es-MX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Habilidades</a:t>
            </a:r>
            <a:endParaRPr lang="es-MX" altLang="es-MX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8929" name="Rectangle 3"/>
          <p:cNvSpPr>
            <a:spLocks noChangeArrowheads="1"/>
          </p:cNvSpPr>
          <p:nvPr/>
        </p:nvSpPr>
        <p:spPr bwMode="auto">
          <a:xfrm>
            <a:off x="5300514" y="1628775"/>
            <a:ext cx="324167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altLang="es-MX" sz="16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Nivel de desarrollo promedio</a:t>
            </a:r>
            <a:endParaRPr lang="es-MX" altLang="es-MX" sz="160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8930" name="AutoShape 4"/>
          <p:cNvSpPr>
            <a:spLocks noChangeArrowheads="1"/>
          </p:cNvSpPr>
          <p:nvPr/>
        </p:nvSpPr>
        <p:spPr bwMode="auto">
          <a:xfrm>
            <a:off x="6062514" y="4541887"/>
            <a:ext cx="420687" cy="125412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8931" name="Rectangle 5"/>
          <p:cNvSpPr>
            <a:spLocks noChangeArrowheads="1"/>
          </p:cNvSpPr>
          <p:nvPr/>
        </p:nvSpPr>
        <p:spPr bwMode="auto">
          <a:xfrm>
            <a:off x="6676876" y="4005064"/>
            <a:ext cx="885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4.40</a:t>
            </a:r>
            <a:endParaRPr lang="es-MX" altLang="es-MX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32" name="Rectangle 6"/>
          <p:cNvSpPr>
            <a:spLocks noChangeArrowheads="1"/>
          </p:cNvSpPr>
          <p:nvPr/>
        </p:nvSpPr>
        <p:spPr bwMode="auto">
          <a:xfrm>
            <a:off x="1584176" y="2292350"/>
            <a:ext cx="4305300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Solución de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problemas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33" name="Rectangle 7"/>
          <p:cNvSpPr>
            <a:spLocks noChangeArrowheads="1"/>
          </p:cNvSpPr>
          <p:nvPr/>
        </p:nvSpPr>
        <p:spPr bwMode="auto">
          <a:xfrm>
            <a:off x="1584175" y="4019352"/>
            <a:ext cx="427831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Comunicación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34" name="AutoShape 8"/>
          <p:cNvSpPr>
            <a:spLocks noChangeArrowheads="1"/>
          </p:cNvSpPr>
          <p:nvPr/>
        </p:nvSpPr>
        <p:spPr bwMode="auto">
          <a:xfrm>
            <a:off x="6076801" y="4133652"/>
            <a:ext cx="420688" cy="125412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8935" name="Rectangle 9"/>
          <p:cNvSpPr>
            <a:spLocks noChangeArrowheads="1"/>
          </p:cNvSpPr>
          <p:nvPr/>
        </p:nvSpPr>
        <p:spPr bwMode="auto">
          <a:xfrm>
            <a:off x="6676876" y="4456162"/>
            <a:ext cx="885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4.25</a:t>
            </a:r>
            <a:endParaRPr lang="es-MX" altLang="es-MX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36" name="AutoShape 16"/>
          <p:cNvSpPr>
            <a:spLocks noChangeArrowheads="1"/>
          </p:cNvSpPr>
          <p:nvPr/>
        </p:nvSpPr>
        <p:spPr bwMode="auto">
          <a:xfrm>
            <a:off x="6062514" y="4994572"/>
            <a:ext cx="420687" cy="125413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8937" name="Rectangle 18"/>
          <p:cNvSpPr>
            <a:spLocks noChangeArrowheads="1"/>
          </p:cNvSpPr>
          <p:nvPr/>
        </p:nvSpPr>
        <p:spPr bwMode="auto">
          <a:xfrm>
            <a:off x="1584175" y="5323135"/>
            <a:ext cx="427831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Diseño de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proyectos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38" name="Rectangle 21"/>
          <p:cNvSpPr>
            <a:spLocks noChangeArrowheads="1"/>
          </p:cNvSpPr>
          <p:nvPr/>
        </p:nvSpPr>
        <p:spPr bwMode="auto">
          <a:xfrm>
            <a:off x="6676876" y="4869160"/>
            <a:ext cx="631428" cy="36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4.25</a:t>
            </a:r>
            <a:endParaRPr lang="es-MX" altLang="es-MX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39" name="Rectangle 5"/>
          <p:cNvSpPr>
            <a:spLocks noChangeArrowheads="1"/>
          </p:cNvSpPr>
          <p:nvPr/>
        </p:nvSpPr>
        <p:spPr bwMode="auto">
          <a:xfrm>
            <a:off x="6654651" y="5364956"/>
            <a:ext cx="885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3.75</a:t>
            </a:r>
            <a:endParaRPr lang="es-MX" altLang="es-MX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40" name="Rectangle 7"/>
          <p:cNvSpPr>
            <a:spLocks noChangeArrowheads="1"/>
          </p:cNvSpPr>
          <p:nvPr/>
        </p:nvSpPr>
        <p:spPr bwMode="auto">
          <a:xfrm>
            <a:off x="1584174" y="4885034"/>
            <a:ext cx="4305302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Manejo de instrumentos y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herramientas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41" name="AutoShape 8"/>
          <p:cNvSpPr>
            <a:spLocks noChangeArrowheads="1"/>
          </p:cNvSpPr>
          <p:nvPr/>
        </p:nvSpPr>
        <p:spPr bwMode="auto">
          <a:xfrm>
            <a:off x="6056164" y="5445224"/>
            <a:ext cx="420687" cy="125413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1" name="AutoShape 16"/>
          <p:cNvSpPr>
            <a:spLocks noChangeArrowheads="1"/>
          </p:cNvSpPr>
          <p:nvPr/>
        </p:nvSpPr>
        <p:spPr bwMode="auto">
          <a:xfrm>
            <a:off x="6062514" y="5858668"/>
            <a:ext cx="420687" cy="125413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3" name="Rectangle 21"/>
          <p:cNvSpPr>
            <a:spLocks noChangeArrowheads="1"/>
          </p:cNvSpPr>
          <p:nvPr/>
        </p:nvSpPr>
        <p:spPr bwMode="auto">
          <a:xfrm>
            <a:off x="6676876" y="5733256"/>
            <a:ext cx="631428" cy="36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3.45</a:t>
            </a:r>
            <a:endParaRPr lang="es-MX" altLang="es-MX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5" name="Rectangle 7"/>
          <p:cNvSpPr>
            <a:spLocks noChangeArrowheads="1"/>
          </p:cNvSpPr>
          <p:nvPr/>
        </p:nvSpPr>
        <p:spPr bwMode="auto">
          <a:xfrm>
            <a:off x="1584176" y="5749130"/>
            <a:ext cx="4268788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Dominio de otro idioma (Inglés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)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4" name="Rectangle 7"/>
          <p:cNvSpPr>
            <a:spLocks noChangeArrowheads="1"/>
          </p:cNvSpPr>
          <p:nvPr/>
        </p:nvSpPr>
        <p:spPr bwMode="auto">
          <a:xfrm>
            <a:off x="1589831" y="4437112"/>
            <a:ext cx="4278313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Directivas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6" name="AutoShape 4"/>
          <p:cNvSpPr>
            <a:spLocks noChangeArrowheads="1"/>
          </p:cNvSpPr>
          <p:nvPr/>
        </p:nvSpPr>
        <p:spPr bwMode="auto">
          <a:xfrm>
            <a:off x="6084168" y="6296496"/>
            <a:ext cx="420687" cy="125412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7" name="Rectangle 9"/>
          <p:cNvSpPr>
            <a:spLocks noChangeArrowheads="1"/>
          </p:cNvSpPr>
          <p:nvPr/>
        </p:nvSpPr>
        <p:spPr bwMode="auto">
          <a:xfrm>
            <a:off x="6660232" y="6144220"/>
            <a:ext cx="648071" cy="36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2.90</a:t>
            </a:r>
            <a:endParaRPr lang="es-MX" altLang="es-MX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3"/>
          <p:cNvSpPr>
            <a:spLocks noChangeArrowheads="1"/>
          </p:cNvSpPr>
          <p:nvPr/>
        </p:nvSpPr>
        <p:spPr bwMode="auto">
          <a:xfrm>
            <a:off x="144463" y="908720"/>
            <a:ext cx="882015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Ahora que es egresado, ¿En qué medida considera usted que cuenta con las siguientes HABILIDADES Y COMPETENCIAS específicas de su posgrado que le voy a mencionar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?: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5, donde 1 significa nada desarrollada y 5 muy desarrollada)</a:t>
            </a:r>
            <a:endParaRPr lang="es-MX" altLang="es-MX" sz="1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9939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8" name="CuadroTexto 13"/>
          <p:cNvSpPr txBox="1"/>
          <p:nvPr/>
        </p:nvSpPr>
        <p:spPr>
          <a:xfrm>
            <a:off x="764158" y="5584081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9pPr>
          </a:lstStyle>
          <a:p>
            <a:pPr algn="ctr"/>
            <a:r>
              <a:rPr lang="es-MX" sz="1200" dirty="0" smtClean="0">
                <a:solidFill>
                  <a:schemeClr val="tx1"/>
                </a:solidFill>
                <a:latin typeface="+mn-lt"/>
              </a:rPr>
              <a:t>*Los aspectos evaluados fueron determinados por el/la coordinador(a) del posgrado.</a:t>
            </a:r>
            <a:endParaRPr lang="es-MX" sz="1200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5975549"/>
              </p:ext>
            </p:extLst>
          </p:nvPr>
        </p:nvGraphicFramePr>
        <p:xfrm>
          <a:off x="844748" y="2132856"/>
          <a:ext cx="7759700" cy="3438525"/>
        </p:xfrm>
        <a:graphic>
          <a:graphicData uri="http://schemas.openxmlformats.org/drawingml/2006/table">
            <a:tbl>
              <a:tblPr/>
              <a:tblGrid>
                <a:gridCol w="60459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137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715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Habilidades y competencias*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Nivel de Desarrollo Promedio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Diagnóstico y  manejo de las principales enfermedades crónico-degenerativas y síndromes geriátricos.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4.90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Identificar al anciano que requiere atención hospitalaria, ambulatoria o de cuidados prolongados.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4.90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Realizar una adecuada evaluación física, neuro-cognitiva, funcional, nutricional,  y socio-económica en el anciano.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4.85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Diferenciar entre envejecimiento saludable y patológico.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4.85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0010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Trabajar de forma interdiciplinaria con cuidadores, familiares y demás profesionales de salud que intervienen en el manejo del paciente geriátrico.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4.75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3"/>
          <p:cNvSpPr>
            <a:spLocks noChangeArrowheads="1"/>
          </p:cNvSpPr>
          <p:nvPr/>
        </p:nvSpPr>
        <p:spPr bwMode="auto">
          <a:xfrm>
            <a:off x="28244" y="1052736"/>
            <a:ext cx="8964613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Por otro lado, ¿En qué medida considera usted que, como egresado, cuenta con los siguientes CONOCIMIENTOS específicos de su posgrado que le voy a mencionar?: </a:t>
            </a:r>
            <a:endParaRPr lang="es-MX" alt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(</a:t>
            </a:r>
            <a:r>
              <a:rPr lang="es-MX" altLang="es-MX" sz="1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5, donde 1 significa nada desarrollada y 5 muy desarrollada)</a:t>
            </a:r>
          </a:p>
        </p:txBody>
      </p:sp>
      <p:sp>
        <p:nvSpPr>
          <p:cNvPr id="40963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6" name="CuadroTexto 13"/>
          <p:cNvSpPr txBox="1"/>
          <p:nvPr/>
        </p:nvSpPr>
        <p:spPr>
          <a:xfrm>
            <a:off x="772740" y="5733256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9pPr>
          </a:lstStyle>
          <a:p>
            <a:pPr algn="ctr"/>
            <a:r>
              <a:rPr lang="es-MX" sz="1200" dirty="0" smtClean="0">
                <a:solidFill>
                  <a:schemeClr val="tx1"/>
                </a:solidFill>
                <a:latin typeface="+mn-lt"/>
              </a:rPr>
              <a:t>*Los aspectos evaluados fueron determinados por el/la coordinador(a) del posgrado.</a:t>
            </a:r>
            <a:endParaRPr lang="es-MX" sz="1200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0110652"/>
              </p:ext>
            </p:extLst>
          </p:nvPr>
        </p:nvGraphicFramePr>
        <p:xfrm>
          <a:off x="844748" y="2276872"/>
          <a:ext cx="7759700" cy="3408045"/>
        </p:xfrm>
        <a:graphic>
          <a:graphicData uri="http://schemas.openxmlformats.org/drawingml/2006/table">
            <a:tbl>
              <a:tblPr/>
              <a:tblGrid>
                <a:gridCol w="60459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137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97029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Conocimientos*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Nivel de Desarrollo Promedio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Sabe cómo prevenir y diagnosticar en forma temprana las enfermedades y síndromes geriátricos en el anciano.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4.80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Conoce cuál es el proceso normal de envejecimiento y enfermedades más prevalentes en el anciano.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4.75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Sabe cómo prevenir enfermedades  y favorecer un envejecimiento saludable en el anciano.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4.70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Conoce los criterios de beers, las interacciones y efectos colaterales de la polifarmacia.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4.70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Puede realizar programas de educación e investigación en el área de la geriatría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-13142" y="908720"/>
            <a:ext cx="8964613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evaluaría en general el posgrado que cursó en la Universidad de Guadalajara?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10, donde 1 es la mínima calificación y 10 la máxima)</a:t>
            </a:r>
          </a:p>
        </p:txBody>
      </p:sp>
      <p:sp>
        <p:nvSpPr>
          <p:cNvPr id="41987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41988" name="Rectangle 7"/>
          <p:cNvSpPr>
            <a:spLocks noChangeArrowheads="1"/>
          </p:cNvSpPr>
          <p:nvPr/>
        </p:nvSpPr>
        <p:spPr bwMode="auto">
          <a:xfrm>
            <a:off x="2484438" y="2067147"/>
            <a:ext cx="3887787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Evaluación general promedio</a:t>
            </a:r>
          </a:p>
        </p:txBody>
      </p:sp>
      <p:sp>
        <p:nvSpPr>
          <p:cNvPr id="41989" name="AutoShape 8"/>
          <p:cNvSpPr>
            <a:spLocks noChangeArrowheads="1"/>
          </p:cNvSpPr>
          <p:nvPr/>
        </p:nvSpPr>
        <p:spPr bwMode="auto">
          <a:xfrm rot="16200000" flipH="1">
            <a:off x="4242594" y="2637853"/>
            <a:ext cx="447675" cy="220663"/>
          </a:xfrm>
          <a:prstGeom prst="rightArrow">
            <a:avLst>
              <a:gd name="adj1" fmla="val 50000"/>
              <a:gd name="adj2" fmla="val 47723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3851920" y="3095847"/>
            <a:ext cx="1296144" cy="523220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b="1" dirty="0" smtClean="0">
                <a:latin typeface="Century Gothic" pitchFamily="34" charset="0"/>
                <a:ea typeface="ＭＳ Ｐゴシック" pitchFamily="34" charset="-128"/>
              </a:rPr>
              <a:t>8.8</a:t>
            </a:r>
            <a:endParaRPr lang="es-MX" sz="28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1763688" y="3802048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5</a:t>
            </a: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5097404" y="3802048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10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6061376"/>
              </p:ext>
            </p:extLst>
          </p:nvPr>
        </p:nvGraphicFramePr>
        <p:xfrm>
          <a:off x="5148064" y="4437112"/>
          <a:ext cx="2641600" cy="1647825"/>
        </p:xfrm>
        <a:graphic>
          <a:graphicData uri="http://schemas.openxmlformats.org/drawingml/2006/table">
            <a:tbl>
              <a:tblPr/>
              <a:tblGrid>
                <a:gridCol w="1168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73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Edad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Evaluación General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 a 34 años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 a 44 años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9.2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 a 54 años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 años o más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6305907"/>
              </p:ext>
            </p:extLst>
          </p:nvPr>
        </p:nvGraphicFramePr>
        <p:xfrm>
          <a:off x="1835696" y="4509120"/>
          <a:ext cx="2540000" cy="1171575"/>
        </p:xfrm>
        <a:graphic>
          <a:graphicData uri="http://schemas.openxmlformats.org/drawingml/2006/table">
            <a:tbl>
              <a:tblPr/>
              <a:tblGrid>
                <a:gridCol w="106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73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Género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Evaluación General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Femenino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9.0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Masculino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3023" name="Rectangle 3"/>
          <p:cNvSpPr>
            <a:spLocks noChangeArrowheads="1"/>
          </p:cNvSpPr>
          <p:nvPr/>
        </p:nvSpPr>
        <p:spPr bwMode="auto">
          <a:xfrm>
            <a:off x="2122298" y="1219681"/>
            <a:ext cx="4967287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Al término de su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posgrado, </a:t>
            </a:r>
            <a:endParaRPr lang="es-MX" alt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¿Cuánto tiempo pasó para que se incorporara en una actividad laboral?</a:t>
            </a:r>
          </a:p>
        </p:txBody>
      </p:sp>
      <p:sp>
        <p:nvSpPr>
          <p:cNvPr id="17" name="Rectangle 7"/>
          <p:cNvSpPr>
            <a:spLocks noChangeArrowheads="1"/>
          </p:cNvSpPr>
          <p:nvPr/>
        </p:nvSpPr>
        <p:spPr bwMode="auto">
          <a:xfrm>
            <a:off x="1763713" y="3373677"/>
            <a:ext cx="2206625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Más de un mes</a:t>
            </a:r>
          </a:p>
        </p:txBody>
      </p:sp>
      <p:sp>
        <p:nvSpPr>
          <p:cNvPr id="18" name="AutoShape 8"/>
          <p:cNvSpPr>
            <a:spLocks noChangeArrowheads="1"/>
          </p:cNvSpPr>
          <p:nvPr/>
        </p:nvSpPr>
        <p:spPr bwMode="auto">
          <a:xfrm rot="10800000" flipH="1">
            <a:off x="4029075" y="3470515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4647148" y="3325994"/>
            <a:ext cx="1224136" cy="33560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45.5%</a:t>
            </a:r>
            <a:endParaRPr lang="es-MX" sz="1700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20" name="Rectangle 7"/>
          <p:cNvSpPr>
            <a:spLocks noChangeArrowheads="1"/>
          </p:cNvSpPr>
          <p:nvPr/>
        </p:nvSpPr>
        <p:spPr bwMode="auto">
          <a:xfrm>
            <a:off x="382586" y="4167640"/>
            <a:ext cx="3646488" cy="5476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No me he incorporado a la actividad laboral</a:t>
            </a:r>
          </a:p>
        </p:txBody>
      </p:sp>
      <p:sp>
        <p:nvSpPr>
          <p:cNvPr id="21" name="AutoShape 8"/>
          <p:cNvSpPr>
            <a:spLocks noChangeArrowheads="1"/>
          </p:cNvSpPr>
          <p:nvPr/>
        </p:nvSpPr>
        <p:spPr bwMode="auto">
          <a:xfrm rot="10800000" flipH="1">
            <a:off x="4002078" y="4371851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4677414" y="4204048"/>
            <a:ext cx="1224136" cy="33560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0.0%</a:t>
            </a:r>
            <a:endParaRPr lang="es-MX" sz="1700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23" name="Rectangle 7"/>
          <p:cNvSpPr>
            <a:spLocks noChangeArrowheads="1"/>
          </p:cNvSpPr>
          <p:nvPr/>
        </p:nvSpPr>
        <p:spPr bwMode="auto">
          <a:xfrm>
            <a:off x="1795453" y="2571197"/>
            <a:ext cx="2206625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Menos de un mes</a:t>
            </a:r>
          </a:p>
        </p:txBody>
      </p:sp>
      <p:sp>
        <p:nvSpPr>
          <p:cNvPr id="24" name="AutoShape 8"/>
          <p:cNvSpPr>
            <a:spLocks noChangeArrowheads="1"/>
          </p:cNvSpPr>
          <p:nvPr/>
        </p:nvSpPr>
        <p:spPr bwMode="auto">
          <a:xfrm rot="10800000" flipH="1">
            <a:off x="4029075" y="2709172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4619617" y="2615982"/>
            <a:ext cx="1224136" cy="33560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54.5%</a:t>
            </a:r>
            <a:endParaRPr lang="es-MX" sz="1700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26" name="AutoShape 8"/>
          <p:cNvSpPr>
            <a:spLocks noChangeArrowheads="1"/>
          </p:cNvSpPr>
          <p:nvPr/>
        </p:nvSpPr>
        <p:spPr bwMode="auto">
          <a:xfrm rot="10800000" flipH="1">
            <a:off x="6053138" y="3470515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27" name="Text Box 6"/>
          <p:cNvSpPr txBox="1">
            <a:spLocks noChangeArrowheads="1"/>
          </p:cNvSpPr>
          <p:nvPr/>
        </p:nvSpPr>
        <p:spPr bwMode="auto">
          <a:xfrm>
            <a:off x="6670452" y="3377324"/>
            <a:ext cx="2195736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4.4 Meses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28" name="Rectangle 7"/>
          <p:cNvSpPr>
            <a:spLocks noChangeArrowheads="1"/>
          </p:cNvSpPr>
          <p:nvPr/>
        </p:nvSpPr>
        <p:spPr bwMode="auto">
          <a:xfrm>
            <a:off x="6443663" y="5229225"/>
            <a:ext cx="2422525" cy="3190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Mínimo    -     1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 mes</a:t>
            </a:r>
            <a:endParaRPr lang="es-MX" altLang="es-MX" sz="1600" b="1" dirty="0">
              <a:solidFill>
                <a:srgbClr val="000000"/>
              </a:solidFill>
              <a:latin typeface="Century Gothic" panose="020B0502020202020204" pitchFamily="34" charset="0"/>
              <a:ea typeface="ＭＳ Ｐゴシック" pitchFamily="34" charset="-128"/>
            </a:endParaRPr>
          </a:p>
        </p:txBody>
      </p:sp>
      <p:sp>
        <p:nvSpPr>
          <p:cNvPr id="29" name="Rectangle 7"/>
          <p:cNvSpPr>
            <a:spLocks noChangeArrowheads="1"/>
          </p:cNvSpPr>
          <p:nvPr/>
        </p:nvSpPr>
        <p:spPr bwMode="auto">
          <a:xfrm>
            <a:off x="6443663" y="5661025"/>
            <a:ext cx="2520950" cy="3190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Máximo    -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12 </a:t>
            </a:r>
            <a:r>
              <a:rPr lang="es-MX" altLang="es-MX" sz="1600" b="1" dirty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meses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3"/>
          <p:cNvSpPr>
            <a:spLocks noChangeArrowheads="1"/>
          </p:cNvSpPr>
          <p:nvPr/>
        </p:nvSpPr>
        <p:spPr bwMode="auto">
          <a:xfrm>
            <a:off x="2843808" y="1196752"/>
            <a:ext cx="3509655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¿Actualmente Trabaja?</a:t>
            </a:r>
          </a:p>
        </p:txBody>
      </p:sp>
      <p:sp>
        <p:nvSpPr>
          <p:cNvPr id="44035" name="Rectangle 1"/>
          <p:cNvSpPr>
            <a:spLocks noChangeArrowheads="1"/>
          </p:cNvSpPr>
          <p:nvPr/>
        </p:nvSpPr>
        <p:spPr bwMode="auto">
          <a:xfrm>
            <a:off x="4275509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graphicFrame>
        <p:nvGraphicFramePr>
          <p:cNvPr id="5" name="Grá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6370355"/>
              </p:ext>
            </p:extLst>
          </p:nvPr>
        </p:nvGraphicFramePr>
        <p:xfrm>
          <a:off x="1619672" y="1988840"/>
          <a:ext cx="5820661" cy="3313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179388" y="836613"/>
            <a:ext cx="8964612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Desde que egresó del posgrado hasta hoy, 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¿Cuántos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trabajos diferentes ha tenido?</a:t>
            </a:r>
          </a:p>
        </p:txBody>
      </p:sp>
      <p:sp>
        <p:nvSpPr>
          <p:cNvPr id="45060" name="Rectangle 7"/>
          <p:cNvSpPr>
            <a:spLocks noChangeArrowheads="1"/>
          </p:cNvSpPr>
          <p:nvPr/>
        </p:nvSpPr>
        <p:spPr bwMode="auto">
          <a:xfrm>
            <a:off x="1262063" y="5184775"/>
            <a:ext cx="3646487" cy="5476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Ninguno, no me he incorporado a la actividad laboral</a:t>
            </a:r>
          </a:p>
        </p:txBody>
      </p:sp>
      <p:sp>
        <p:nvSpPr>
          <p:cNvPr id="45061" name="AutoShape 8"/>
          <p:cNvSpPr>
            <a:spLocks noChangeArrowheads="1"/>
          </p:cNvSpPr>
          <p:nvPr/>
        </p:nvSpPr>
        <p:spPr bwMode="auto">
          <a:xfrm rot="10800000" flipH="1">
            <a:off x="4967288" y="5391150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5652120" y="5325643"/>
            <a:ext cx="1224136" cy="33560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0.0%</a:t>
            </a:r>
            <a:endParaRPr lang="es-MX" sz="1700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grpSp>
        <p:nvGrpSpPr>
          <p:cNvPr id="45065" name="Grupo 1"/>
          <p:cNvGrpSpPr>
            <a:grpSpLocks/>
          </p:cNvGrpSpPr>
          <p:nvPr/>
        </p:nvGrpSpPr>
        <p:grpSpPr bwMode="auto">
          <a:xfrm>
            <a:off x="1692275" y="1628775"/>
            <a:ext cx="4967288" cy="2879725"/>
            <a:chOff x="1692275" y="1628775"/>
            <a:chExt cx="4967288" cy="2879725"/>
          </a:xfrm>
        </p:grpSpPr>
        <p:sp>
          <p:nvSpPr>
            <p:cNvPr id="45066" name="Rectangle 7"/>
            <p:cNvSpPr>
              <a:spLocks noChangeArrowheads="1"/>
            </p:cNvSpPr>
            <p:nvPr/>
          </p:nvSpPr>
          <p:spPr bwMode="auto">
            <a:xfrm>
              <a:off x="1692275" y="1628775"/>
              <a:ext cx="2206625" cy="549275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MX" altLang="es-MX" sz="1600" b="1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Sí tiene o ha tenido vida laboral</a:t>
              </a:r>
            </a:p>
          </p:txBody>
        </p:sp>
        <p:sp>
          <p:nvSpPr>
            <p:cNvPr id="45067" name="AutoShape 8"/>
            <p:cNvSpPr>
              <a:spLocks noChangeArrowheads="1"/>
            </p:cNvSpPr>
            <p:nvPr/>
          </p:nvSpPr>
          <p:spPr bwMode="auto">
            <a:xfrm rot="10800000" flipH="1">
              <a:off x="3957638" y="1870075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7" name="Text Box 6"/>
            <p:cNvSpPr txBox="1">
              <a:spLocks noChangeArrowheads="1"/>
            </p:cNvSpPr>
            <p:nvPr/>
          </p:nvSpPr>
          <p:spPr bwMode="auto">
            <a:xfrm>
              <a:off x="4642345" y="1803998"/>
              <a:ext cx="1224136" cy="33560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solidFill>
                    <a:schemeClr val="tx1"/>
                  </a:solidFill>
                  <a:latin typeface="Century Gothic" pitchFamily="34" charset="0"/>
                  <a:ea typeface="ＭＳ Ｐゴシック" pitchFamily="34" charset="-128"/>
                </a:rPr>
                <a:t>100.0%</a:t>
              </a:r>
              <a:endParaRPr lang="es-MX" sz="1700" b="1" dirty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15" name="Text Box 6"/>
            <p:cNvSpPr txBox="1">
              <a:spLocks noChangeArrowheads="1"/>
            </p:cNvSpPr>
            <p:nvPr/>
          </p:nvSpPr>
          <p:spPr bwMode="auto">
            <a:xfrm>
              <a:off x="4176464" y="2922132"/>
              <a:ext cx="2195736" cy="578876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2.1 </a:t>
              </a:r>
              <a:r>
                <a:rPr lang="es-MX" sz="1700" b="1" dirty="0">
                  <a:latin typeface="Century Gothic" pitchFamily="34" charset="0"/>
                  <a:ea typeface="ＭＳ Ｐゴシック" pitchFamily="34" charset="-128"/>
                </a:rPr>
                <a:t>trabajos en promedio </a:t>
              </a:r>
            </a:p>
          </p:txBody>
        </p:sp>
        <p:sp>
          <p:nvSpPr>
            <p:cNvPr id="45074" name="Rectangle 7"/>
            <p:cNvSpPr>
              <a:spLocks noChangeArrowheads="1"/>
            </p:cNvSpPr>
            <p:nvPr/>
          </p:nvSpPr>
          <p:spPr bwMode="auto">
            <a:xfrm>
              <a:off x="3924300" y="3757613"/>
              <a:ext cx="2735263" cy="319087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MX" altLang="es-MX" sz="1600" b="1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Mínimo    -     1 Trabajo</a:t>
              </a:r>
            </a:p>
          </p:txBody>
        </p:sp>
        <p:sp>
          <p:nvSpPr>
            <p:cNvPr id="45075" name="Rectangle 7"/>
            <p:cNvSpPr>
              <a:spLocks noChangeArrowheads="1"/>
            </p:cNvSpPr>
            <p:nvPr/>
          </p:nvSpPr>
          <p:spPr bwMode="auto">
            <a:xfrm>
              <a:off x="3924300" y="4189413"/>
              <a:ext cx="2735263" cy="319087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Máximo    -     4</a:t>
              </a:r>
              <a:r>
                <a:rPr lang="es-MX" altLang="es-MX" sz="16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 </a:t>
              </a: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Trabajos</a:t>
              </a:r>
            </a:p>
          </p:txBody>
        </p:sp>
        <p:sp>
          <p:nvSpPr>
            <p:cNvPr id="45076" name="AutoShape 8"/>
            <p:cNvSpPr>
              <a:spLocks noChangeArrowheads="1"/>
            </p:cNvSpPr>
            <p:nvPr/>
          </p:nvSpPr>
          <p:spPr bwMode="auto">
            <a:xfrm rot="16200000" flipH="1">
              <a:off x="4990307" y="2362994"/>
              <a:ext cx="531812" cy="215900"/>
            </a:xfrm>
            <a:prstGeom prst="rightArrow">
              <a:avLst>
                <a:gd name="adj1" fmla="val 50000"/>
                <a:gd name="adj2" fmla="val 47531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5 Rectángulo"/>
          <p:cNvSpPr>
            <a:spLocks noChangeArrowheads="1"/>
          </p:cNvSpPr>
          <p:nvPr/>
        </p:nvSpPr>
        <p:spPr bwMode="auto">
          <a:xfrm>
            <a:off x="0" y="5589588"/>
            <a:ext cx="1187450" cy="12684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/>
          </a:p>
        </p:txBody>
      </p:sp>
      <p:sp>
        <p:nvSpPr>
          <p:cNvPr id="26627" name="Rectangle 1"/>
          <p:cNvSpPr>
            <a:spLocks noChangeArrowheads="1"/>
          </p:cNvSpPr>
          <p:nvPr/>
        </p:nvSpPr>
        <p:spPr bwMode="auto">
          <a:xfrm>
            <a:off x="900113" y="2205038"/>
            <a:ext cx="7488237" cy="212220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Estudio de seguimiento a egresados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“Especialidad en Geriatría (HCGFAA)”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0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Orientación </a:t>
            </a:r>
            <a:r>
              <a:rPr lang="es-MX" sz="2000" u="sng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Profesional</a:t>
            </a:r>
            <a:endParaRPr lang="es-MX" sz="2000" u="sng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</p:txBody>
      </p:sp>
      <p:pic>
        <p:nvPicPr>
          <p:cNvPr id="26628" name="Picture 8" descr="http://www.cucs.udg.mx/serviciosacademicos/files/Image/escudoUdeG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797425"/>
            <a:ext cx="1295400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9" name="5 Rectángulo"/>
          <p:cNvSpPr>
            <a:spLocks noChangeArrowheads="1"/>
          </p:cNvSpPr>
          <p:nvPr/>
        </p:nvSpPr>
        <p:spPr bwMode="auto">
          <a:xfrm>
            <a:off x="152400" y="6559550"/>
            <a:ext cx="5067300" cy="254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107504" y="1124744"/>
            <a:ext cx="8771959" cy="54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Actualmente</a:t>
            </a:r>
            <a:r>
              <a:rPr lang="es-ES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, ¿Cuántos trabajos tiene que sean de diferentes instituciones (Públicas, privadas, etc</a:t>
            </a:r>
            <a:r>
              <a:rPr lang="es-ES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.)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</p:txBody>
      </p:sp>
      <p:sp>
        <p:nvSpPr>
          <p:cNvPr id="41988" name="Rectangle 7"/>
          <p:cNvSpPr>
            <a:spLocks noChangeArrowheads="1"/>
          </p:cNvSpPr>
          <p:nvPr/>
        </p:nvSpPr>
        <p:spPr bwMode="auto">
          <a:xfrm>
            <a:off x="2915816" y="2155796"/>
            <a:ext cx="3167682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Trabajos en promedio</a:t>
            </a:r>
            <a:endParaRPr lang="es-MX" alt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1989" name="AutoShape 8"/>
          <p:cNvSpPr>
            <a:spLocks noChangeArrowheads="1"/>
          </p:cNvSpPr>
          <p:nvPr/>
        </p:nvSpPr>
        <p:spPr bwMode="auto">
          <a:xfrm rot="16200000" flipH="1">
            <a:off x="4242594" y="2737806"/>
            <a:ext cx="447675" cy="220663"/>
          </a:xfrm>
          <a:prstGeom prst="rightArrow">
            <a:avLst>
              <a:gd name="adj1" fmla="val 50000"/>
              <a:gd name="adj2" fmla="val 47723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3851920" y="3195800"/>
            <a:ext cx="1296144" cy="523220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b="1" dirty="0" smtClean="0">
                <a:latin typeface="Century Gothic" pitchFamily="34" charset="0"/>
                <a:ea typeface="ＭＳ Ｐゴシック" pitchFamily="34" charset="-128"/>
              </a:rPr>
              <a:t>1.6</a:t>
            </a:r>
            <a:endParaRPr lang="es-MX" sz="28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1475656" y="4077072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 Trabajo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4809372" y="4077072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3 Trabajos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5" name="Rectangle 1"/>
          <p:cNvSpPr>
            <a:spLocks noChangeArrowheads="1"/>
          </p:cNvSpPr>
          <p:nvPr/>
        </p:nvSpPr>
        <p:spPr bwMode="auto">
          <a:xfrm>
            <a:off x="3851920" y="229594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 smtClean="0">
                <a:solidFill>
                  <a:srgbClr val="C00000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Inserción laboral</a:t>
            </a:r>
            <a:endParaRPr lang="es-MX" altLang="es-MX" sz="2400" dirty="0">
              <a:solidFill>
                <a:srgbClr val="C00000"/>
              </a:solidFill>
              <a:latin typeface="Copperplate Gothic Bold" panose="020E0705020206020404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3477064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Gráfico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03163328"/>
              </p:ext>
            </p:extLst>
          </p:nvPr>
        </p:nvGraphicFramePr>
        <p:xfrm>
          <a:off x="1187624" y="3573016"/>
          <a:ext cx="6048672" cy="34430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0962" name="Rectangle 3"/>
          <p:cNvSpPr>
            <a:spLocks noChangeArrowheads="1"/>
          </p:cNvSpPr>
          <p:nvPr/>
        </p:nvSpPr>
        <p:spPr bwMode="auto">
          <a:xfrm>
            <a:off x="344925" y="863951"/>
            <a:ext cx="8187515" cy="54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ES" sz="1600" dirty="0" smtClean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 </a:t>
            </a:r>
            <a:r>
              <a:rPr lang="es-ES" sz="1600" dirty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¿Desempeña o ha desempeñado puestos administrativos de liderazgo (direcciones, jefaturas, etc</a:t>
            </a:r>
            <a:r>
              <a:rPr lang="es-ES" sz="1600" dirty="0" smtClean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.)?</a:t>
            </a: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3059286" y="1772816"/>
            <a:ext cx="1079500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b="1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Sí</a:t>
            </a:r>
          </a:p>
        </p:txBody>
      </p:sp>
      <p:sp>
        <p:nvSpPr>
          <p:cNvPr id="8" name="AutoShape 8"/>
          <p:cNvSpPr>
            <a:spLocks noChangeArrowheads="1"/>
          </p:cNvSpPr>
          <p:nvPr/>
        </p:nvSpPr>
        <p:spPr bwMode="auto">
          <a:xfrm rot="16200000" flipH="1">
            <a:off x="3463305" y="2270497"/>
            <a:ext cx="242888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3149043" y="2524792"/>
            <a:ext cx="883331" cy="3385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30.0%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4572174" y="1780754"/>
            <a:ext cx="1223962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b="1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No</a:t>
            </a:r>
          </a:p>
        </p:txBody>
      </p:sp>
      <p:sp>
        <p:nvSpPr>
          <p:cNvPr id="11" name="AutoShape 8"/>
          <p:cNvSpPr>
            <a:spLocks noChangeArrowheads="1"/>
          </p:cNvSpPr>
          <p:nvPr/>
        </p:nvSpPr>
        <p:spPr bwMode="auto">
          <a:xfrm rot="16200000" flipH="1">
            <a:off x="5047630" y="2278435"/>
            <a:ext cx="242887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4792835" y="2524792"/>
            <a:ext cx="883331" cy="338554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>
                <a:latin typeface="Century Gothic" pitchFamily="34" charset="0"/>
                <a:ea typeface="ＭＳ Ｐゴシック" pitchFamily="34" charset="-128"/>
              </a:rPr>
              <a:t>7</a:t>
            </a: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0.0%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7" name="Rectangle 3"/>
          <p:cNvSpPr>
            <a:spLocks noChangeArrowheads="1"/>
          </p:cNvSpPr>
          <p:nvPr/>
        </p:nvSpPr>
        <p:spPr bwMode="auto">
          <a:xfrm>
            <a:off x="2860588" y="3315905"/>
            <a:ext cx="3276600" cy="319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ES" sz="1600" dirty="0" smtClean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¿Cuál </a:t>
            </a:r>
            <a:r>
              <a:rPr lang="es-ES" sz="1600" dirty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principalmente? </a:t>
            </a:r>
            <a:endParaRPr lang="es-MX" altLang="es-MX" sz="1600" dirty="0">
              <a:solidFill>
                <a:schemeClr val="tx1"/>
              </a:solidFill>
              <a:latin typeface="Copperplate Gothic Bold" panose="020E0705020206020404" pitchFamily="34" charset="0"/>
              <a:ea typeface="ＭＳ Ｐゴシック" pitchFamily="34" charset="-128"/>
            </a:endParaRPr>
          </a:p>
        </p:txBody>
      </p:sp>
      <p:sp>
        <p:nvSpPr>
          <p:cNvPr id="19" name="Rectangle 1"/>
          <p:cNvSpPr>
            <a:spLocks noChangeArrowheads="1"/>
          </p:cNvSpPr>
          <p:nvPr/>
        </p:nvSpPr>
        <p:spPr bwMode="auto">
          <a:xfrm>
            <a:off x="3851920" y="229594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 smtClean="0">
                <a:solidFill>
                  <a:srgbClr val="C00000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Inserción laboral</a:t>
            </a:r>
            <a:endParaRPr lang="es-MX" altLang="es-MX" sz="2400" dirty="0">
              <a:solidFill>
                <a:srgbClr val="C00000"/>
              </a:solidFill>
              <a:latin typeface="Copperplate Gothic Bold" panose="020E0705020206020404" pitchFamily="34" charset="0"/>
              <a:ea typeface="ＭＳ Ｐゴシック" pitchFamily="34" charset="-128"/>
            </a:endParaRPr>
          </a:p>
        </p:txBody>
      </p:sp>
      <p:sp>
        <p:nvSpPr>
          <p:cNvPr id="16" name="AutoShape 8"/>
          <p:cNvSpPr>
            <a:spLocks noChangeArrowheads="1"/>
          </p:cNvSpPr>
          <p:nvPr/>
        </p:nvSpPr>
        <p:spPr bwMode="auto">
          <a:xfrm rot="16200000" flipH="1">
            <a:off x="3492797" y="3024734"/>
            <a:ext cx="242888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6102762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Grá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84509234"/>
              </p:ext>
            </p:extLst>
          </p:nvPr>
        </p:nvGraphicFramePr>
        <p:xfrm>
          <a:off x="755576" y="1124744"/>
          <a:ext cx="7308924" cy="49169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6083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08720"/>
            <a:ext cx="8964613" cy="31985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¿Considera que el estudiar un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posgrado le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impactó en su mejora laboral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43579" y="908720"/>
            <a:ext cx="8964613" cy="548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¿De qué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forma?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100.0% </a:t>
            </a: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el estudiar un posgrado sí le impactó en su mejora laboral</a:t>
            </a:r>
            <a:r>
              <a:rPr lang="es-MX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)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10" name="Gráfic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95717636"/>
              </p:ext>
            </p:extLst>
          </p:nvPr>
        </p:nvGraphicFramePr>
        <p:xfrm>
          <a:off x="611560" y="1412776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592932" y="908720"/>
            <a:ext cx="8066087" cy="548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¿A cuál de los siguientes tipos corresponde la empresa o institución en que trabaja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</p:txBody>
      </p:sp>
      <p:graphicFrame>
        <p:nvGraphicFramePr>
          <p:cNvPr id="7" name="Grá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39537225"/>
              </p:ext>
            </p:extLst>
          </p:nvPr>
        </p:nvGraphicFramePr>
        <p:xfrm>
          <a:off x="611560" y="1988840"/>
          <a:ext cx="7420406" cy="42239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583372" y="908720"/>
            <a:ext cx="8066087" cy="548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El tamaño de la empresa o institución en la que trabaja es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: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80.0% </a:t>
            </a: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</a:t>
            </a:r>
            <a:r>
              <a:rPr lang="es-MX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trabaja </a:t>
            </a: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en una empresa/institución)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Grá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9389815"/>
              </p:ext>
            </p:extLst>
          </p:nvPr>
        </p:nvGraphicFramePr>
        <p:xfrm>
          <a:off x="1475656" y="1412776"/>
          <a:ext cx="6840760" cy="46019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611188" y="908720"/>
            <a:ext cx="8066087" cy="31985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promedio, ¿A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cuánto asciende su ingreso mensual aproximado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8" name="Grá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70067945"/>
              </p:ext>
            </p:extLst>
          </p:nvPr>
        </p:nvGraphicFramePr>
        <p:xfrm>
          <a:off x="1115616" y="1340768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Gráfico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27354698"/>
              </p:ext>
            </p:extLst>
          </p:nvPr>
        </p:nvGraphicFramePr>
        <p:xfrm>
          <a:off x="2843808" y="1268760"/>
          <a:ext cx="3874499" cy="22054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1202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611188" y="765175"/>
            <a:ext cx="8066087" cy="548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¿Considera usted que se desempeña laboralmente en una actividad afín a su formación en el posgrado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0" y="3357563"/>
            <a:ext cx="9144000" cy="777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afín es la actividad que desempeña laboralmente con su formación profesional?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10, donde 1 es NADA </a:t>
            </a:r>
            <a:r>
              <a:rPr lang="es-MX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AFÍN </a:t>
            </a: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Y 10 es TOTALMENTE </a:t>
            </a:r>
            <a:r>
              <a:rPr lang="es-MX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AFÍN</a:t>
            </a: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)</a:t>
            </a: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3600400" y="5123198"/>
            <a:ext cx="2195736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9.8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1208" name="Rectangle 7"/>
          <p:cNvSpPr>
            <a:spLocks noChangeArrowheads="1"/>
          </p:cNvSpPr>
          <p:nvPr/>
        </p:nvSpPr>
        <p:spPr bwMode="auto">
          <a:xfrm>
            <a:off x="3635375" y="5661025"/>
            <a:ext cx="2089150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Mínima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8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1209" name="Rectangle 7"/>
          <p:cNvSpPr>
            <a:spLocks noChangeArrowheads="1"/>
          </p:cNvSpPr>
          <p:nvPr/>
        </p:nvSpPr>
        <p:spPr bwMode="auto">
          <a:xfrm>
            <a:off x="3635375" y="6092825"/>
            <a:ext cx="2089150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Máxima    -     10</a:t>
            </a:r>
          </a:p>
        </p:txBody>
      </p:sp>
      <p:sp>
        <p:nvSpPr>
          <p:cNvPr id="51210" name="AutoShape 8"/>
          <p:cNvSpPr>
            <a:spLocks noChangeArrowheads="1"/>
          </p:cNvSpPr>
          <p:nvPr/>
        </p:nvSpPr>
        <p:spPr bwMode="auto">
          <a:xfrm rot="16200000" flipH="1">
            <a:off x="4501356" y="4723607"/>
            <a:ext cx="357187" cy="215900"/>
          </a:xfrm>
          <a:prstGeom prst="rightArrow">
            <a:avLst>
              <a:gd name="adj1" fmla="val 50000"/>
              <a:gd name="adj2" fmla="val 47610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51211" name="Rectangle 7"/>
          <p:cNvSpPr>
            <a:spLocks noChangeArrowheads="1"/>
          </p:cNvSpPr>
          <p:nvPr/>
        </p:nvSpPr>
        <p:spPr bwMode="auto">
          <a:xfrm>
            <a:off x="3059113" y="4221163"/>
            <a:ext cx="3168650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Grado de afinidad PROMEDIO</a:t>
            </a:r>
          </a:p>
        </p:txBody>
      </p:sp>
      <p:sp>
        <p:nvSpPr>
          <p:cNvPr id="15" name="AutoShape 8"/>
          <p:cNvSpPr>
            <a:spLocks noChangeArrowheads="1"/>
          </p:cNvSpPr>
          <p:nvPr/>
        </p:nvSpPr>
        <p:spPr bwMode="auto">
          <a:xfrm rot="16200000" flipH="1">
            <a:off x="6157541" y="2851572"/>
            <a:ext cx="357187" cy="215900"/>
          </a:xfrm>
          <a:prstGeom prst="rightArrow">
            <a:avLst>
              <a:gd name="adj1" fmla="val 50000"/>
              <a:gd name="adj2" fmla="val 47610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Grá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76088167"/>
              </p:ext>
            </p:extLst>
          </p:nvPr>
        </p:nvGraphicFramePr>
        <p:xfrm>
          <a:off x="971600" y="1340768"/>
          <a:ext cx="7236916" cy="48684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734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908720"/>
            <a:ext cx="8569325" cy="548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¿Considera que cuenta o ha contado con un trabajo al nivel en que fue preparado en el posgrado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89692427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52227" name="Rectangle 3"/>
          <p:cNvSpPr>
            <a:spLocks noChangeArrowheads="1"/>
          </p:cNvSpPr>
          <p:nvPr/>
        </p:nvSpPr>
        <p:spPr bwMode="auto">
          <a:xfrm>
            <a:off x="0" y="863600"/>
            <a:ext cx="8964613" cy="77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qué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porcentaje considera usted que aplica o ha aplicado en la práctica profesional los conocimientos obtenidos en el estudio de su posgrado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0% al 100%, </a:t>
            </a:r>
            <a:r>
              <a:rPr lang="es-MX" alt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donde 0</a:t>
            </a:r>
            <a:r>
              <a:rPr lang="es-MX" alt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% </a:t>
            </a:r>
            <a:r>
              <a:rPr lang="es-MX" alt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es “No </a:t>
            </a:r>
            <a:r>
              <a:rPr lang="es-MX" alt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he </a:t>
            </a:r>
            <a:r>
              <a:rPr lang="es-MX" alt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aplicado”)</a:t>
            </a:r>
            <a:endParaRPr lang="es-MX" altLang="es-MX" sz="16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52228" name="Rectangle 7"/>
          <p:cNvSpPr>
            <a:spLocks noChangeArrowheads="1"/>
          </p:cNvSpPr>
          <p:nvPr/>
        </p:nvSpPr>
        <p:spPr bwMode="auto">
          <a:xfrm>
            <a:off x="1262063" y="5556945"/>
            <a:ext cx="3646487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No he tenido práctica profesional</a:t>
            </a:r>
          </a:p>
        </p:txBody>
      </p:sp>
      <p:sp>
        <p:nvSpPr>
          <p:cNvPr id="52229" name="AutoShape 8"/>
          <p:cNvSpPr>
            <a:spLocks noChangeArrowheads="1"/>
          </p:cNvSpPr>
          <p:nvPr/>
        </p:nvSpPr>
        <p:spPr bwMode="auto">
          <a:xfrm rot="10800000" flipH="1">
            <a:off x="4967288" y="5679182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5652120" y="5613675"/>
            <a:ext cx="1224136" cy="33560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0.0%</a:t>
            </a:r>
            <a:endParaRPr lang="es-MX" sz="1700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2233" name="Rectangle 7"/>
          <p:cNvSpPr>
            <a:spLocks noChangeArrowheads="1"/>
          </p:cNvSpPr>
          <p:nvPr/>
        </p:nvSpPr>
        <p:spPr bwMode="auto">
          <a:xfrm>
            <a:off x="3922713" y="4647307"/>
            <a:ext cx="2736850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50.0%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2234" name="Rectangle 7"/>
          <p:cNvSpPr>
            <a:spLocks noChangeArrowheads="1"/>
          </p:cNvSpPr>
          <p:nvPr/>
        </p:nvSpPr>
        <p:spPr bwMode="auto">
          <a:xfrm>
            <a:off x="3922713" y="5079107"/>
            <a:ext cx="2736850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100.0%</a:t>
            </a:r>
          </a:p>
        </p:txBody>
      </p:sp>
      <p:sp>
        <p:nvSpPr>
          <p:cNvPr id="52235" name="AutoShape 8"/>
          <p:cNvSpPr>
            <a:spLocks noChangeArrowheads="1"/>
          </p:cNvSpPr>
          <p:nvPr/>
        </p:nvSpPr>
        <p:spPr bwMode="auto">
          <a:xfrm rot="10800000" flipH="1">
            <a:off x="4029075" y="2105720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7" name="Text Box 6"/>
          <p:cNvSpPr txBox="1">
            <a:spLocks noChangeArrowheads="1"/>
          </p:cNvSpPr>
          <p:nvPr/>
        </p:nvSpPr>
        <p:spPr bwMode="auto">
          <a:xfrm>
            <a:off x="4713758" y="2039808"/>
            <a:ext cx="1224136" cy="33560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100.0%</a:t>
            </a:r>
            <a:endParaRPr lang="es-MX" sz="1700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2239" name="Rectangle 7"/>
          <p:cNvSpPr>
            <a:spLocks noChangeArrowheads="1"/>
          </p:cNvSpPr>
          <p:nvPr/>
        </p:nvSpPr>
        <p:spPr bwMode="auto">
          <a:xfrm>
            <a:off x="287338" y="1916807"/>
            <a:ext cx="3468687" cy="5492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Sí tiene o ha tenido práctica profesional</a:t>
            </a: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4314775" y="4086145"/>
            <a:ext cx="2195736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95.8%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2243" name="AutoShape 8"/>
          <p:cNvSpPr>
            <a:spLocks noChangeArrowheads="1"/>
          </p:cNvSpPr>
          <p:nvPr/>
        </p:nvSpPr>
        <p:spPr bwMode="auto">
          <a:xfrm rot="16200000" flipH="1">
            <a:off x="5200650" y="3712270"/>
            <a:ext cx="387350" cy="215900"/>
          </a:xfrm>
          <a:prstGeom prst="rightArrow">
            <a:avLst>
              <a:gd name="adj1" fmla="val 50000"/>
              <a:gd name="adj2" fmla="val 47278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52244" name="Rectangle 7"/>
          <p:cNvSpPr>
            <a:spLocks noChangeArrowheads="1"/>
          </p:cNvSpPr>
          <p:nvPr/>
        </p:nvSpPr>
        <p:spPr bwMode="auto">
          <a:xfrm>
            <a:off x="3989388" y="2780407"/>
            <a:ext cx="2736850" cy="7778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Porcentaje en que aplica los conocimientos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(Promedio)</a:t>
            </a:r>
          </a:p>
        </p:txBody>
      </p:sp>
      <p:sp>
        <p:nvSpPr>
          <p:cNvPr id="52245" name="AutoShape 8"/>
          <p:cNvSpPr>
            <a:spLocks noChangeArrowheads="1"/>
          </p:cNvSpPr>
          <p:nvPr/>
        </p:nvSpPr>
        <p:spPr bwMode="auto">
          <a:xfrm rot="16200000" flipH="1">
            <a:off x="5164138" y="2472432"/>
            <a:ext cx="388937" cy="214313"/>
          </a:xfrm>
          <a:prstGeom prst="rightArrow">
            <a:avLst>
              <a:gd name="adj1" fmla="val 50000"/>
              <a:gd name="adj2" fmla="val 4782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2021681" y="6380538"/>
            <a:ext cx="6858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sz="1100" b="1" dirty="0" smtClean="0">
                <a:solidFill>
                  <a:schemeClr val="tx1"/>
                </a:solidFill>
              </a:rPr>
              <a:t>*Nota</a:t>
            </a:r>
            <a:r>
              <a:rPr lang="es-MX" sz="1100" b="1" dirty="0">
                <a:solidFill>
                  <a:schemeClr val="tx1"/>
                </a:solidFill>
              </a:rPr>
              <a:t>: Se consideraron diferentes los conceptos de “práctica laboral” y “práctica profesional</a:t>
            </a:r>
            <a:r>
              <a:rPr lang="es-MX" sz="1100" b="1" dirty="0" smtClean="0">
                <a:solidFill>
                  <a:schemeClr val="tx1"/>
                </a:solidFill>
              </a:rPr>
              <a:t>”.</a:t>
            </a:r>
            <a:r>
              <a:rPr lang="es-ES" sz="1100" b="1" dirty="0">
                <a:solidFill>
                  <a:schemeClr val="tx1"/>
                </a:solidFill>
              </a:rPr>
              <a:t> </a:t>
            </a:r>
            <a:endParaRPr lang="es-MX" sz="11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1"/>
          <p:cNvSpPr txBox="1">
            <a:spLocks noChangeArrowheads="1"/>
          </p:cNvSpPr>
          <p:nvPr/>
        </p:nvSpPr>
        <p:spPr bwMode="auto">
          <a:xfrm>
            <a:off x="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ES" altLang="es-MX" sz="440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 </a:t>
            </a:r>
          </a:p>
        </p:txBody>
      </p:sp>
      <p:sp>
        <p:nvSpPr>
          <p:cNvPr id="27651" name="Rectangle 2"/>
          <p:cNvSpPr>
            <a:spLocks noChangeArrowheads="1"/>
          </p:cNvSpPr>
          <p:nvPr/>
        </p:nvSpPr>
        <p:spPr bwMode="auto">
          <a:xfrm>
            <a:off x="0" y="549275"/>
            <a:ext cx="9144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Objetivos </a:t>
            </a:r>
            <a:r>
              <a:rPr lang="es-MX" altLang="es-MX" sz="2400">
                <a:solidFill>
                  <a:srgbClr val="808080"/>
                </a:solidFill>
                <a:latin typeface="Copperplate Gothic Bold" pitchFamily="34" charset="0"/>
                <a:ea typeface="ＭＳ Ｐゴシック" pitchFamily="34" charset="-128"/>
              </a:rPr>
              <a:t>del Estudio</a:t>
            </a: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900113" y="1599273"/>
            <a:ext cx="7559675" cy="3980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50850" algn="l"/>
                <a:tab pos="539750" algn="l"/>
              </a:tabLst>
              <a:defRPr/>
            </a:pPr>
            <a:r>
              <a:rPr lang="es-ES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Estudio sobre inserción laboral y seguimiento de los egresados de la </a:t>
            </a:r>
            <a:r>
              <a:rPr lang="es-MX" sz="1600" b="1" i="1" dirty="0">
                <a:solidFill>
                  <a:srgbClr val="C00000"/>
                </a:solidFill>
                <a:latin typeface="Century Gothic" pitchFamily="34" charset="0"/>
                <a:cs typeface="Times New Roman" pitchFamily="18" charset="0"/>
              </a:rPr>
              <a:t>Especialidad en Geriatría (</a:t>
            </a:r>
            <a:r>
              <a:rPr lang="es-MX" sz="1600" b="1" i="1" dirty="0" smtClean="0">
                <a:solidFill>
                  <a:srgbClr val="C00000"/>
                </a:solidFill>
                <a:latin typeface="Century Gothic" pitchFamily="34" charset="0"/>
                <a:cs typeface="Times New Roman" pitchFamily="18" charset="0"/>
              </a:rPr>
              <a:t>HCGFAA) </a:t>
            </a:r>
            <a:r>
              <a:rPr lang="es-ES" sz="1600" b="1" i="1" dirty="0" smtClean="0">
                <a:solidFill>
                  <a:schemeClr val="tx1"/>
                </a:solidFill>
                <a:latin typeface="Century Gothic" pitchFamily="34" charset="0"/>
                <a:cs typeface="Helvetica"/>
              </a:rPr>
              <a:t>de </a:t>
            </a:r>
            <a:r>
              <a:rPr lang="es-ES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la Universidad de Guadalajara.</a:t>
            </a:r>
          </a:p>
          <a:p>
            <a: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latin typeface="Century Gothic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Titulación</a:t>
            </a:r>
          </a:p>
          <a:p>
            <a:pPr>
              <a:buFont typeface="Times New Roman" panose="02020603050405020304" pitchFamily="18" charset="0"/>
              <a:buNone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Evaluación del posgrado</a:t>
            </a:r>
          </a:p>
          <a:p>
            <a:pPr>
              <a:buFont typeface="Times New Roman" panose="02020603050405020304" pitchFamily="18" charset="0"/>
              <a:buNone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Inserción laboral</a:t>
            </a: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Pertinencia de la formación</a:t>
            </a: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Orientación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profesional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Otros estudios</a:t>
            </a:r>
          </a:p>
          <a:p>
            <a:pPr>
              <a:buFontTx/>
              <a:buChar char="•"/>
              <a:tabLst>
                <a:tab pos="450850" algn="l"/>
                <a:tab pos="539750" algn="l"/>
              </a:tabLst>
              <a:defRPr/>
            </a:pPr>
            <a:endParaRPr lang="es-MX" sz="16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Tx/>
              <a:buChar char="•"/>
              <a:tabLst>
                <a:tab pos="450850" algn="l"/>
                <a:tab pos="539750" algn="l"/>
              </a:tabLst>
              <a:defRPr/>
            </a:pPr>
            <a:endParaRPr lang="es-MX" sz="1600" dirty="0">
              <a:solidFill>
                <a:schemeClr val="tx1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Grá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6551191"/>
              </p:ext>
            </p:extLst>
          </p:nvPr>
        </p:nvGraphicFramePr>
        <p:xfrm>
          <a:off x="1115616" y="1268760"/>
          <a:ext cx="7130738" cy="47970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3250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53251" name="Rectangle 3"/>
          <p:cNvSpPr>
            <a:spLocks noChangeArrowheads="1"/>
          </p:cNvSpPr>
          <p:nvPr/>
        </p:nvSpPr>
        <p:spPr bwMode="auto">
          <a:xfrm>
            <a:off x="611187" y="908720"/>
            <a:ext cx="8066087" cy="54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¿Considera que las habilidades y conocimientos adquiridos en el posgrado satisfacen las exigencias de la práctica profesional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Grá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75943641"/>
              </p:ext>
            </p:extLst>
          </p:nvPr>
        </p:nvGraphicFramePr>
        <p:xfrm>
          <a:off x="827584" y="1628800"/>
          <a:ext cx="7308924" cy="49169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4274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528" y="980728"/>
            <a:ext cx="8569325" cy="100677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los dos principales aspectos o áreas en específico en las que considera usted que requiere mayor énfasis en su formación para un mejor desarrollo de su ejercicio profesional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Primera </a:t>
            </a:r>
            <a:r>
              <a:rPr 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Mención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Grá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48367809"/>
              </p:ext>
            </p:extLst>
          </p:nvPr>
        </p:nvGraphicFramePr>
        <p:xfrm>
          <a:off x="683568" y="1412776"/>
          <a:ext cx="7560840" cy="5086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529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528" y="908720"/>
            <a:ext cx="8569325" cy="100677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los dos principales aspectos o áreas en específico en las que considera usted que requiere mayor énfasis en su formación para un mejor desarrollo de su ejercicio profesional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Segunda </a:t>
            </a:r>
            <a:r>
              <a:rPr 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Mención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95163" y="1113136"/>
            <a:ext cx="8569325" cy="100677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los dos principales aspectos o áreas en específico en las que considera usted que requiere mayor énfasis en su formación para un mejor desarrollo de su ejercicio profesional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Total Acumulado</a:t>
            </a:r>
            <a:endParaRPr lang="es-MX" sz="16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6125414"/>
              </p:ext>
            </p:extLst>
          </p:nvPr>
        </p:nvGraphicFramePr>
        <p:xfrm>
          <a:off x="1187624" y="2348880"/>
          <a:ext cx="6832600" cy="3744419"/>
        </p:xfrm>
        <a:graphic>
          <a:graphicData uri="http://schemas.openxmlformats.org/drawingml/2006/table">
            <a:tbl>
              <a:tblPr/>
              <a:tblGrid>
                <a:gridCol w="31893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789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282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3598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18144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Aspectos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1er. Mención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2da. Mención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Total Acumulado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951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Investigación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45.0%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951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Diseño de proyectos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951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Actitudes emprendedoras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951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Trabajo en equipo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951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Actualización médica continua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951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Liderazgo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951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Académico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951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Comunicación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006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Formación de programas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006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Solución de problemas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006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747565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56324" name="Rectangle 3"/>
          <p:cNvSpPr>
            <a:spLocks noChangeArrowheads="1"/>
          </p:cNvSpPr>
          <p:nvPr/>
        </p:nvSpPr>
        <p:spPr bwMode="auto">
          <a:xfrm>
            <a:off x="302318" y="1212056"/>
            <a:ext cx="8569325" cy="319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¿Su posgrado mejoró su perspectiva profesional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</p:txBody>
      </p:sp>
      <p:graphicFrame>
        <p:nvGraphicFramePr>
          <p:cNvPr id="6" name="Grá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22419742"/>
              </p:ext>
            </p:extLst>
          </p:nvPr>
        </p:nvGraphicFramePr>
        <p:xfrm>
          <a:off x="1475656" y="1916832"/>
          <a:ext cx="6264697" cy="35660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 smtClean="0">
                <a:solidFill>
                  <a:srgbClr val="C00000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Orientación </a:t>
            </a:r>
            <a:r>
              <a:rPr lang="es-MX" altLang="es-MX" sz="2400" u="sng" dirty="0" smtClean="0">
                <a:solidFill>
                  <a:srgbClr val="C00000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profesional</a:t>
            </a:r>
            <a:endParaRPr lang="es-MX" altLang="es-MX" sz="2400" u="sng" dirty="0">
              <a:solidFill>
                <a:srgbClr val="C00000"/>
              </a:solidFill>
              <a:latin typeface="Copperplate Gothic Bold" panose="020E0705020206020404" pitchFamily="34" charset="0"/>
              <a:ea typeface="ＭＳ Ｐゴシック" pitchFamily="34" charset="-128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51147" y="908720"/>
            <a:ext cx="8569325" cy="319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¿Durante sus estudios de posgrado tuvo alguna participación…..?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215751" y="3116330"/>
            <a:ext cx="8569325" cy="58332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¿Se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encuentra usted certificado o recertificado por algún Consejo Mexicano de su área médica?</a:t>
            </a: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2413000" y="3861048"/>
            <a:ext cx="1079500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hangingPunct="1"/>
            <a:r>
              <a:rPr lang="es-MX" alt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Sí</a:t>
            </a:r>
          </a:p>
        </p:txBody>
      </p:sp>
      <p:sp>
        <p:nvSpPr>
          <p:cNvPr id="7" name="AutoShape 8"/>
          <p:cNvSpPr>
            <a:spLocks noChangeArrowheads="1"/>
          </p:cNvSpPr>
          <p:nvPr/>
        </p:nvSpPr>
        <p:spPr bwMode="auto">
          <a:xfrm rot="16200000" flipH="1">
            <a:off x="2817019" y="4358729"/>
            <a:ext cx="242888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2483841" y="5942189"/>
            <a:ext cx="883331" cy="3385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10.0%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2339975" y="5229473"/>
            <a:ext cx="1223963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hangingPunct="1"/>
            <a:r>
              <a:rPr lang="es-MX" alt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No</a:t>
            </a:r>
          </a:p>
        </p:txBody>
      </p:sp>
      <p:sp>
        <p:nvSpPr>
          <p:cNvPr id="10" name="AutoShape 8"/>
          <p:cNvSpPr>
            <a:spLocks noChangeArrowheads="1"/>
          </p:cNvSpPr>
          <p:nvPr/>
        </p:nvSpPr>
        <p:spPr bwMode="auto">
          <a:xfrm rot="16200000" flipH="1">
            <a:off x="2815432" y="5727154"/>
            <a:ext cx="242888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2485181" y="4581975"/>
            <a:ext cx="883331" cy="338554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90.0%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2" name="AutoShape 8"/>
          <p:cNvSpPr>
            <a:spLocks noChangeArrowheads="1"/>
          </p:cNvSpPr>
          <p:nvPr/>
        </p:nvSpPr>
        <p:spPr bwMode="auto">
          <a:xfrm rot="10800000" flipH="1">
            <a:off x="3851275" y="4076948"/>
            <a:ext cx="504825" cy="215900"/>
          </a:xfrm>
          <a:prstGeom prst="rightArrow">
            <a:avLst>
              <a:gd name="adj1" fmla="val 50000"/>
              <a:gd name="adj2" fmla="val 4776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6001571"/>
              </p:ext>
            </p:extLst>
          </p:nvPr>
        </p:nvGraphicFramePr>
        <p:xfrm>
          <a:off x="899592" y="1484784"/>
          <a:ext cx="7061200" cy="1466850"/>
        </p:xfrm>
        <a:graphic>
          <a:graphicData uri="http://schemas.openxmlformats.org/drawingml/2006/table">
            <a:tbl>
              <a:tblPr/>
              <a:tblGrid>
                <a:gridCol w="38749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044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90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28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Sí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No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Total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527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 redes académicas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527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 los sectores público y privado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9055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 proyectos de investigación interinstitucional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9676242"/>
              </p:ext>
            </p:extLst>
          </p:nvPr>
        </p:nvGraphicFramePr>
        <p:xfrm>
          <a:off x="4427984" y="4005064"/>
          <a:ext cx="4464496" cy="990600"/>
        </p:xfrm>
        <a:graphic>
          <a:graphicData uri="http://schemas.openxmlformats.org/drawingml/2006/table">
            <a:tbl>
              <a:tblPr/>
              <a:tblGrid>
                <a:gridCol w="360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476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¿Por cuál?*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%**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Consejo Mexicano de Geriatría, A.C.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66.7%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Consejo Mexicano de Medicina Interna, A.C.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7" name="CuadroTexto 16"/>
          <p:cNvSpPr txBox="1"/>
          <p:nvPr/>
        </p:nvSpPr>
        <p:spPr>
          <a:xfrm>
            <a:off x="4427984" y="5013176"/>
            <a:ext cx="45150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>
                <a:solidFill>
                  <a:schemeClr val="tx1"/>
                </a:solidFill>
                <a:latin typeface="+mn-lt"/>
              </a:rPr>
              <a:t>*Respuestas otorgadas por los entrevistados.</a:t>
            </a:r>
          </a:p>
          <a:p>
            <a:pPr algn="ctr"/>
            <a:r>
              <a:rPr lang="es-ES" sz="1200" dirty="0" smtClean="0">
                <a:solidFill>
                  <a:schemeClr val="tx1"/>
                </a:solidFill>
                <a:latin typeface="+mn-lt"/>
              </a:rPr>
              <a:t>**El </a:t>
            </a:r>
            <a:r>
              <a:rPr lang="es-ES" sz="1200" dirty="0">
                <a:solidFill>
                  <a:schemeClr val="tx1"/>
                </a:solidFill>
                <a:latin typeface="+mn-lt"/>
              </a:rPr>
              <a:t>% es sobre las menciones de </a:t>
            </a:r>
            <a:r>
              <a:rPr lang="es-ES" sz="1200" dirty="0" smtClean="0">
                <a:solidFill>
                  <a:schemeClr val="tx1"/>
                </a:solidFill>
                <a:latin typeface="+mn-lt"/>
              </a:rPr>
              <a:t>consejos, </a:t>
            </a:r>
            <a:r>
              <a:rPr lang="es-ES" sz="1200" dirty="0">
                <a:solidFill>
                  <a:schemeClr val="tx1"/>
                </a:solidFill>
                <a:latin typeface="+mn-lt"/>
              </a:rPr>
              <a:t>no sobre el porcentaje de </a:t>
            </a:r>
            <a:r>
              <a:rPr lang="es-ES" sz="1200" dirty="0" smtClean="0">
                <a:solidFill>
                  <a:schemeClr val="tx1"/>
                </a:solidFill>
                <a:latin typeface="+mn-lt"/>
              </a:rPr>
              <a:t>entrevistados</a:t>
            </a:r>
            <a:r>
              <a:rPr lang="es-MX" sz="1200" dirty="0">
                <a:solidFill>
                  <a:schemeClr val="tx1"/>
                </a:solidFill>
                <a:latin typeface="+mn-l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4815697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 smtClean="0">
                <a:solidFill>
                  <a:srgbClr val="C00000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Orientación </a:t>
            </a:r>
            <a:r>
              <a:rPr lang="es-MX" altLang="es-MX" sz="2400" u="sng" dirty="0" smtClean="0">
                <a:solidFill>
                  <a:srgbClr val="C00000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profesional</a:t>
            </a:r>
            <a:endParaRPr lang="es-MX" altLang="es-MX" sz="2400" u="sng" dirty="0">
              <a:solidFill>
                <a:srgbClr val="C00000"/>
              </a:solidFill>
              <a:latin typeface="Copperplate Gothic Bold" panose="020E0705020206020404" pitchFamily="34" charset="0"/>
              <a:ea typeface="ＭＳ Ｐゴシック" pitchFamily="34" charset="-128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51147" y="908720"/>
            <a:ext cx="8569325" cy="548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¿Pertenece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 alguna asociación médica, membresía a sociedades científicas, colegios u otros organismos de profesionistas? </a:t>
            </a:r>
          </a:p>
        </p:txBody>
      </p:sp>
      <p:sp>
        <p:nvSpPr>
          <p:cNvPr id="16" name="AutoShape 8"/>
          <p:cNvSpPr>
            <a:spLocks noChangeArrowheads="1"/>
          </p:cNvSpPr>
          <p:nvPr/>
        </p:nvSpPr>
        <p:spPr bwMode="auto">
          <a:xfrm rot="8678661" flipH="1">
            <a:off x="4394981" y="2569512"/>
            <a:ext cx="444210" cy="288032"/>
          </a:xfrm>
          <a:prstGeom prst="rightArrow">
            <a:avLst>
              <a:gd name="adj1" fmla="val 50000"/>
              <a:gd name="adj2" fmla="val 4776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graphicFrame>
        <p:nvGraphicFramePr>
          <p:cNvPr id="10" name="Gráfic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29816393"/>
              </p:ext>
            </p:extLst>
          </p:nvPr>
        </p:nvGraphicFramePr>
        <p:xfrm>
          <a:off x="-468560" y="1484784"/>
          <a:ext cx="4886504" cy="27815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CuadroTexto 10"/>
          <p:cNvSpPr txBox="1"/>
          <p:nvPr/>
        </p:nvSpPr>
        <p:spPr>
          <a:xfrm>
            <a:off x="4716016" y="6093296"/>
            <a:ext cx="45150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>
                <a:solidFill>
                  <a:schemeClr val="tx1"/>
                </a:solidFill>
                <a:latin typeface="+mn-lt"/>
              </a:rPr>
              <a:t>*Respuestas otorgadas por los entrevistados.</a:t>
            </a:r>
          </a:p>
          <a:p>
            <a:pPr algn="ctr"/>
            <a:r>
              <a:rPr lang="es-ES" sz="1200" dirty="0" smtClean="0">
                <a:solidFill>
                  <a:schemeClr val="tx1"/>
                </a:solidFill>
                <a:latin typeface="+mn-lt"/>
              </a:rPr>
              <a:t>**El </a:t>
            </a:r>
            <a:r>
              <a:rPr lang="es-ES" sz="1200" dirty="0">
                <a:solidFill>
                  <a:schemeClr val="tx1"/>
                </a:solidFill>
                <a:latin typeface="+mn-lt"/>
              </a:rPr>
              <a:t>% es sobre las </a:t>
            </a:r>
            <a:r>
              <a:rPr lang="es-ES" sz="1200" dirty="0" smtClean="0">
                <a:solidFill>
                  <a:schemeClr val="tx1"/>
                </a:solidFill>
                <a:latin typeface="+mn-lt"/>
              </a:rPr>
              <a:t>menciones, </a:t>
            </a:r>
            <a:r>
              <a:rPr lang="es-ES" sz="1200" dirty="0">
                <a:solidFill>
                  <a:schemeClr val="tx1"/>
                </a:solidFill>
                <a:latin typeface="+mn-lt"/>
              </a:rPr>
              <a:t>no sobre el porcentaje de </a:t>
            </a:r>
            <a:r>
              <a:rPr lang="es-ES" sz="1200" dirty="0" smtClean="0">
                <a:solidFill>
                  <a:schemeClr val="tx1"/>
                </a:solidFill>
                <a:latin typeface="+mn-lt"/>
              </a:rPr>
              <a:t>entrevistados</a:t>
            </a:r>
            <a:r>
              <a:rPr lang="es-MX" sz="1200" dirty="0">
                <a:solidFill>
                  <a:schemeClr val="tx1"/>
                </a:solidFill>
                <a:latin typeface="+mn-lt"/>
              </a:rPr>
              <a:t>.</a:t>
            </a:r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9908959"/>
              </p:ext>
            </p:extLst>
          </p:nvPr>
        </p:nvGraphicFramePr>
        <p:xfrm>
          <a:off x="4932040" y="2276872"/>
          <a:ext cx="4032448" cy="3739514"/>
        </p:xfrm>
        <a:graphic>
          <a:graphicData uri="http://schemas.openxmlformats.org/drawingml/2006/table">
            <a:tbl>
              <a:tblPr/>
              <a:tblGrid>
                <a:gridCol w="33123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476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¿A cuál(es)?*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%**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Asociación de Geriatras del Estado de Jalisco, A.C.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20.8%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Asociación Jalisciense de Médicos Internistas, A.C. 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Colegio de Geriatría del Estado de Jalisco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625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Asociación Nacional de Geriatría del Estado de Jalisco, A.C.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rtl="0" fontAlgn="ctr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Colegio Nacional de Medicina Geriátrica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Consejo Mexicano de Medicina Interna, A.C.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7625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Academia Latinoamericana de Medicina para el Adulto Mayor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Colegio Americano de Medicina Geriátrica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Colegio de Medicina Interna de Mexicali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Consejo Mexicano de Geriatría, A.C.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405533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 smtClean="0">
                <a:solidFill>
                  <a:srgbClr val="C00000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Orientación </a:t>
            </a:r>
            <a:r>
              <a:rPr lang="es-MX" altLang="es-MX" sz="2400" u="sng" dirty="0" smtClean="0">
                <a:solidFill>
                  <a:srgbClr val="C00000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profesional</a:t>
            </a:r>
            <a:endParaRPr lang="es-MX" altLang="es-MX" sz="2400" u="sng" dirty="0">
              <a:solidFill>
                <a:srgbClr val="C00000"/>
              </a:solidFill>
              <a:latin typeface="Copperplate Gothic Bold" panose="020E0705020206020404" pitchFamily="34" charset="0"/>
              <a:ea typeface="ＭＳ Ｐゴシック" pitchFamily="34" charset="-128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51147" y="908720"/>
            <a:ext cx="8569325" cy="31985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¿Ha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obtenido premios o distinciones por su actividad laboral? 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6032821" y="3930864"/>
            <a:ext cx="2195736" cy="578876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2.8 premios </a:t>
            </a:r>
            <a:r>
              <a:rPr lang="es-MX" sz="1700" b="1" dirty="0">
                <a:latin typeface="Century Gothic" pitchFamily="34" charset="0"/>
                <a:ea typeface="ＭＳ Ｐゴシック" pitchFamily="34" charset="-128"/>
              </a:rPr>
              <a:t>en promedio </a:t>
            </a: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5780657" y="4766345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Mínimo    -     1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Premio</a:t>
            </a:r>
            <a:endParaRPr lang="es-MX" altLang="es-MX" sz="1600" b="1" dirty="0">
              <a:solidFill>
                <a:srgbClr val="000000"/>
              </a:solidFill>
              <a:latin typeface="Century Gothic" panose="020B0502020202020204" pitchFamily="34" charset="0"/>
              <a:ea typeface="ＭＳ Ｐゴシック" pitchFamily="34" charset="-128"/>
            </a:endParaRP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5780657" y="5198145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Máximo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12 Premios</a:t>
            </a:r>
            <a:endParaRPr lang="es-MX" altLang="es-MX" sz="1600" b="1" dirty="0">
              <a:solidFill>
                <a:srgbClr val="000000"/>
              </a:solidFill>
              <a:latin typeface="Century Gothic" panose="020B0502020202020204" pitchFamily="34" charset="0"/>
              <a:ea typeface="ＭＳ Ｐゴシック" pitchFamily="34" charset="-128"/>
            </a:endParaRPr>
          </a:p>
        </p:txBody>
      </p:sp>
      <p:sp>
        <p:nvSpPr>
          <p:cNvPr id="12" name="AutoShape 8"/>
          <p:cNvSpPr>
            <a:spLocks noChangeArrowheads="1"/>
          </p:cNvSpPr>
          <p:nvPr/>
        </p:nvSpPr>
        <p:spPr bwMode="auto">
          <a:xfrm rot="13117722" flipH="1">
            <a:off x="5326515" y="2325975"/>
            <a:ext cx="486418" cy="280799"/>
          </a:xfrm>
          <a:prstGeom prst="rightArrow">
            <a:avLst>
              <a:gd name="adj1" fmla="val 50000"/>
              <a:gd name="adj2" fmla="val 4753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5444122" y="3024652"/>
            <a:ext cx="3304342" cy="319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dirty="0" smtClean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¿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Cuántos premios?</a:t>
            </a:r>
          </a:p>
        </p:txBody>
      </p:sp>
      <p:sp>
        <p:nvSpPr>
          <p:cNvPr id="11" name="AutoShape 8"/>
          <p:cNvSpPr>
            <a:spLocks noChangeArrowheads="1"/>
          </p:cNvSpPr>
          <p:nvPr/>
        </p:nvSpPr>
        <p:spPr bwMode="auto">
          <a:xfrm rot="16200000" flipH="1">
            <a:off x="6949752" y="3458188"/>
            <a:ext cx="357187" cy="215900"/>
          </a:xfrm>
          <a:prstGeom prst="rightArrow">
            <a:avLst>
              <a:gd name="adj1" fmla="val 50000"/>
              <a:gd name="adj2" fmla="val 47610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graphicFrame>
        <p:nvGraphicFramePr>
          <p:cNvPr id="13" name="Gráfico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32049294"/>
              </p:ext>
            </p:extLst>
          </p:nvPr>
        </p:nvGraphicFramePr>
        <p:xfrm>
          <a:off x="2664" y="1268760"/>
          <a:ext cx="5400600" cy="30741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156075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 smtClean="0">
                <a:solidFill>
                  <a:srgbClr val="C00000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Orientación </a:t>
            </a:r>
            <a:r>
              <a:rPr lang="es-MX" altLang="es-MX" sz="2400" u="sng" dirty="0" smtClean="0">
                <a:solidFill>
                  <a:srgbClr val="C00000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profesional</a:t>
            </a:r>
            <a:endParaRPr lang="es-MX" altLang="es-MX" sz="2400" u="sng" dirty="0">
              <a:solidFill>
                <a:srgbClr val="C00000"/>
              </a:solidFill>
              <a:latin typeface="Copperplate Gothic Bold" panose="020E0705020206020404" pitchFamily="34" charset="0"/>
              <a:ea typeface="ＭＳ Ｐゴシック" pitchFamily="34" charset="-128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51147" y="908720"/>
            <a:ext cx="8569325" cy="52022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premios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o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distinciones?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40.0%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sí ha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obtenido premios o distinciones)</a:t>
            </a:r>
            <a:r>
              <a:rPr lang="es-MX" sz="14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endParaRPr lang="es-MX" sz="14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2051720" y="4653136"/>
            <a:ext cx="483889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altLang="es-MX" sz="1100" dirty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*Respuestas otorgadas por los entrevistados. </a:t>
            </a:r>
          </a:p>
          <a:p>
            <a:pPr algn="ctr"/>
            <a:r>
              <a:rPr lang="es-MX" sz="1100" dirty="0" smtClean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**El </a:t>
            </a:r>
            <a:r>
              <a:rPr lang="es-MX" sz="1100" dirty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% es sobre las </a:t>
            </a:r>
            <a:r>
              <a:rPr lang="es-MX" sz="1100" dirty="0" smtClean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menciones, no </a:t>
            </a:r>
            <a:r>
              <a:rPr lang="es-MX" sz="1100" dirty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sobre el porcentaje de </a:t>
            </a:r>
            <a:r>
              <a:rPr lang="es-MX" sz="1100" dirty="0" smtClean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entrevistados.</a:t>
            </a:r>
            <a:endParaRPr lang="es-MX" sz="1100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1005103"/>
              </p:ext>
            </p:extLst>
          </p:nvPr>
        </p:nvGraphicFramePr>
        <p:xfrm>
          <a:off x="1907704" y="2278033"/>
          <a:ext cx="5186040" cy="2304256"/>
        </p:xfrm>
        <a:graphic>
          <a:graphicData uri="http://schemas.openxmlformats.org/drawingml/2006/table">
            <a:tbl>
              <a:tblPr/>
              <a:tblGrid>
                <a:gridCol w="40818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041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8032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¿Cuáles?*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%**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Práctica médica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59.1%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Conacyt</a:t>
                      </a:r>
                      <a:endParaRPr lang="es-MX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effectLst/>
                          <a:latin typeface="Calibri" panose="020F0502020204030204" pitchFamily="34" charset="0"/>
                        </a:rPr>
                        <a:t>13.6%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Labor y servicio humanitario al anciano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effectLst/>
                          <a:latin typeface="Calibri" panose="020F0502020204030204" pitchFamily="34" charset="0"/>
                        </a:rPr>
                        <a:t>13.6%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Formación de residentes en el área de geriatría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effectLst/>
                          <a:latin typeface="Calibri" panose="020F0502020204030204" pitchFamily="34" charset="0"/>
                        </a:rPr>
                        <a:t>4.5%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Medicina interna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 dirty="0">
                          <a:effectLst/>
                          <a:latin typeface="Calibri" panose="020F0502020204030204" pitchFamily="34" charset="0"/>
                        </a:rPr>
                        <a:t>4.5%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Ponencias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 dirty="0">
                          <a:effectLst/>
                          <a:latin typeface="Calibri" panose="020F0502020204030204" pitchFamily="34" charset="0"/>
                        </a:rPr>
                        <a:t>4.5%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64694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-36512" y="1152689"/>
            <a:ext cx="8964613" cy="319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¿Actualmente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realiza actividades docentes? </a:t>
            </a:r>
            <a:endParaRPr lang="es-MX" alt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Orientación </a:t>
            </a:r>
            <a:r>
              <a:rPr lang="es-MX" altLang="es-MX" sz="2400" u="sng" dirty="0">
                <a:solidFill>
                  <a:srgbClr val="C00000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profesional</a:t>
            </a:r>
          </a:p>
        </p:txBody>
      </p:sp>
      <p:graphicFrame>
        <p:nvGraphicFramePr>
          <p:cNvPr id="5" name="Grá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01806673"/>
              </p:ext>
            </p:extLst>
          </p:nvPr>
        </p:nvGraphicFramePr>
        <p:xfrm>
          <a:off x="1331640" y="1916832"/>
          <a:ext cx="6503764" cy="37021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371086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1"/>
          <p:cNvSpPr txBox="1">
            <a:spLocks noChangeArrowheads="1"/>
          </p:cNvSpPr>
          <p:nvPr/>
        </p:nvSpPr>
        <p:spPr bwMode="auto">
          <a:xfrm>
            <a:off x="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ES" altLang="es-MX" sz="440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 </a:t>
            </a:r>
          </a:p>
        </p:txBody>
      </p:sp>
      <p:sp>
        <p:nvSpPr>
          <p:cNvPr id="28675" name="Rectangle 2"/>
          <p:cNvSpPr>
            <a:spLocks noChangeArrowheads="1"/>
          </p:cNvSpPr>
          <p:nvPr/>
        </p:nvSpPr>
        <p:spPr bwMode="auto">
          <a:xfrm>
            <a:off x="250825" y="620713"/>
            <a:ext cx="9144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Vitrina </a:t>
            </a:r>
            <a:r>
              <a:rPr lang="es-MX" altLang="es-MX" sz="2400">
                <a:solidFill>
                  <a:srgbClr val="808080"/>
                </a:solidFill>
                <a:latin typeface="Copperplate Gothic Bold" pitchFamily="34" charset="0"/>
                <a:ea typeface="ＭＳ Ｐゴシック" pitchFamily="34" charset="-128"/>
              </a:rPr>
              <a:t>Metodológica</a:t>
            </a: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5289594"/>
              </p:ext>
            </p:extLst>
          </p:nvPr>
        </p:nvGraphicFramePr>
        <p:xfrm>
          <a:off x="755650" y="1628775"/>
          <a:ext cx="7488238" cy="3475039"/>
        </p:xfrm>
        <a:graphic>
          <a:graphicData uri="http://schemas.openxmlformats.org/drawingml/2006/table">
            <a:tbl>
              <a:tblPr/>
              <a:tblGrid>
                <a:gridCol w="34561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321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79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Elaborador  y responsable del estudio:</a:t>
                      </a:r>
                      <a:endParaRPr kumimoji="0" lang="es-MX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ACSI </a:t>
                      </a:r>
                      <a:r>
                        <a:rPr kumimoji="0" lang="es-ES_tradnl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Research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3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Fecha de levantamiento: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Del 20 al 30 de mayo del 2017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Universo de estudio: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Egresados de la </a:t>
                      </a:r>
                      <a:r>
                        <a:rPr kumimoji="0" lang="es-MX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Especialidad en Geriatría (HCGFAA) </a:t>
                      </a: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de la Universidad de Guadalajara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6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Tamaño del universo: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20 casos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65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Técnica de muestreo: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Censo*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76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Técnica de levantamiento de campo: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 Entrevistas vía telefónica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8699" name="4 Rectángulo"/>
          <p:cNvSpPr>
            <a:spLocks noChangeArrowheads="1"/>
          </p:cNvSpPr>
          <p:nvPr/>
        </p:nvSpPr>
        <p:spPr bwMode="auto">
          <a:xfrm>
            <a:off x="1187450" y="5157192"/>
            <a:ext cx="6192838" cy="249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altLang="es-MX" sz="1100" dirty="0">
                <a:solidFill>
                  <a:schemeClr val="tx1"/>
                </a:solidFill>
                <a:latin typeface="Century Gothic" pitchFamily="34" charset="0"/>
              </a:rPr>
              <a:t>* Se considera como censo al llegar al 80% sobre los registros efectivos de </a:t>
            </a:r>
            <a:r>
              <a:rPr lang="es-ES" altLang="es-MX" sz="1100" dirty="0" smtClean="0">
                <a:solidFill>
                  <a:schemeClr val="tx1"/>
                </a:solidFill>
                <a:latin typeface="Century Gothic" pitchFamily="34" charset="0"/>
              </a:rPr>
              <a:t>egresados.</a:t>
            </a:r>
            <a:endParaRPr lang="es-MX" altLang="es-MX" sz="1100" dirty="0">
              <a:solidFill>
                <a:schemeClr val="tx1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-36512" y="1152689"/>
            <a:ext cx="8964613" cy="520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evaluaría en general </a:t>
            </a:r>
            <a:r>
              <a:rPr lang="es-MX" altLang="es-MX" sz="1600" u="sng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su desempeño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el posgrado que cursó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(</a:t>
            </a:r>
            <a:r>
              <a:rPr lang="es-MX" altLang="es-MX" sz="1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10, donde 1 es la mínima calificación y 10 la máxima)</a:t>
            </a: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2461068" y="2311116"/>
            <a:ext cx="3887787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Evaluación general promedio</a:t>
            </a:r>
          </a:p>
        </p:txBody>
      </p:sp>
      <p:sp>
        <p:nvSpPr>
          <p:cNvPr id="4" name="AutoShape 8"/>
          <p:cNvSpPr>
            <a:spLocks noChangeArrowheads="1"/>
          </p:cNvSpPr>
          <p:nvPr/>
        </p:nvSpPr>
        <p:spPr bwMode="auto">
          <a:xfrm rot="16200000" flipH="1">
            <a:off x="4219224" y="2881822"/>
            <a:ext cx="447675" cy="220663"/>
          </a:xfrm>
          <a:prstGeom prst="rightArrow">
            <a:avLst>
              <a:gd name="adj1" fmla="val 50000"/>
              <a:gd name="adj2" fmla="val 47723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3828550" y="3339816"/>
            <a:ext cx="1296144" cy="523220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b="1" dirty="0" smtClean="0">
                <a:latin typeface="Century Gothic" pitchFamily="34" charset="0"/>
                <a:ea typeface="ＭＳ Ｐゴシック" pitchFamily="34" charset="-128"/>
              </a:rPr>
              <a:t>8.9</a:t>
            </a:r>
            <a:endParaRPr lang="es-MX" sz="28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1740318" y="4190033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8</a:t>
            </a: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5074034" y="4190033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10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hangingPunct="1"/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Orientación </a:t>
            </a:r>
            <a:r>
              <a:rPr lang="es-MX" altLang="es-MX" sz="2400" u="sng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profesional</a:t>
            </a:r>
            <a:endParaRPr lang="es-MX" altLang="es-MX" sz="2400" u="sng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8408647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Gráfico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89745274"/>
              </p:ext>
            </p:extLst>
          </p:nvPr>
        </p:nvGraphicFramePr>
        <p:xfrm>
          <a:off x="4427984" y="3429000"/>
          <a:ext cx="5256584" cy="31507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981075"/>
            <a:ext cx="8569325" cy="58332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¿Ha continuado cursando estudios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o capacitaciones posteriores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al posgrado que realizó?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64516" name="Rectangle 1"/>
          <p:cNvSpPr>
            <a:spLocks noChangeArrowheads="1"/>
          </p:cNvSpPr>
          <p:nvPr/>
        </p:nvSpPr>
        <p:spPr bwMode="auto">
          <a:xfrm>
            <a:off x="320357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hangingPunct="1"/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Otros estudios</a:t>
            </a:r>
          </a:p>
        </p:txBody>
      </p:sp>
      <p:sp>
        <p:nvSpPr>
          <p:cNvPr id="8" name="AutoShape 8"/>
          <p:cNvSpPr>
            <a:spLocks noChangeArrowheads="1"/>
          </p:cNvSpPr>
          <p:nvPr/>
        </p:nvSpPr>
        <p:spPr bwMode="auto">
          <a:xfrm rot="12808259" flipH="1">
            <a:off x="4805702" y="2974243"/>
            <a:ext cx="504825" cy="215901"/>
          </a:xfrm>
          <a:prstGeom prst="rightArrow">
            <a:avLst>
              <a:gd name="adj1" fmla="val 50000"/>
              <a:gd name="adj2" fmla="val 4776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4932040" y="3068960"/>
            <a:ext cx="3961135" cy="58332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tipo de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estudios o capacitaciones? 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10" name="Gráfic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99303452"/>
              </p:ext>
            </p:extLst>
          </p:nvPr>
        </p:nvGraphicFramePr>
        <p:xfrm>
          <a:off x="-252536" y="1340768"/>
          <a:ext cx="5013003" cy="28535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9" name="Rectangle 1"/>
          <p:cNvSpPr>
            <a:spLocks noChangeArrowheads="1"/>
          </p:cNvSpPr>
          <p:nvPr/>
        </p:nvSpPr>
        <p:spPr bwMode="auto">
          <a:xfrm>
            <a:off x="320357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hangingPunct="1"/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Otros estudios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971550" y="836613"/>
            <a:ext cx="7632700" cy="8302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¿Dentro de sus planes está el realizar más estudios relacionados al posgrado que cursó?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 </a:t>
            </a:r>
            <a:r>
              <a:rPr lang="es-MX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15.0% </a:t>
            </a: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no continuó cursando estudios)</a:t>
            </a:r>
          </a:p>
        </p:txBody>
      </p:sp>
      <p:sp>
        <p:nvSpPr>
          <p:cNvPr id="65541" name="AutoShape 8"/>
          <p:cNvSpPr>
            <a:spLocks noChangeArrowheads="1"/>
          </p:cNvSpPr>
          <p:nvPr/>
        </p:nvSpPr>
        <p:spPr bwMode="auto">
          <a:xfrm rot="13066968" flipH="1">
            <a:off x="4657390" y="2912454"/>
            <a:ext cx="503237" cy="215900"/>
          </a:xfrm>
          <a:prstGeom prst="rightArrow">
            <a:avLst>
              <a:gd name="adj1" fmla="val 50000"/>
              <a:gd name="adj2" fmla="val 47610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4849196" y="3558536"/>
            <a:ext cx="3907454" cy="58332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tipo de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estudios o capacitaciones? 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8" name="Grá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46987483"/>
              </p:ext>
            </p:extLst>
          </p:nvPr>
        </p:nvGraphicFramePr>
        <p:xfrm>
          <a:off x="0" y="1557635"/>
          <a:ext cx="4632021" cy="26366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Gráfico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5724384"/>
              </p:ext>
            </p:extLst>
          </p:nvPr>
        </p:nvGraphicFramePr>
        <p:xfrm>
          <a:off x="4005585" y="4221088"/>
          <a:ext cx="5138415" cy="29249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981075"/>
            <a:ext cx="8569325" cy="319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¿Recomendaría el posgrado que cursó?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Grá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7446619"/>
              </p:ext>
            </p:extLst>
          </p:nvPr>
        </p:nvGraphicFramePr>
        <p:xfrm>
          <a:off x="1187624" y="1772816"/>
          <a:ext cx="6698690" cy="38131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1 Grupo"/>
          <p:cNvGrpSpPr/>
          <p:nvPr/>
        </p:nvGrpSpPr>
        <p:grpSpPr>
          <a:xfrm>
            <a:off x="-828600" y="-171400"/>
            <a:ext cx="9972600" cy="7633627"/>
            <a:chOff x="-828600" y="-171400"/>
            <a:chExt cx="9972600" cy="7633627"/>
          </a:xfrm>
        </p:grpSpPr>
        <p:pic>
          <p:nvPicPr>
            <p:cNvPr id="8" name="Imagen 7" descr="elemento9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6512" y="0"/>
              <a:ext cx="9180512" cy="6858000"/>
            </a:xfrm>
            <a:prstGeom prst="rect">
              <a:avLst/>
            </a:prstGeom>
          </p:spPr>
        </p:pic>
        <p:pic>
          <p:nvPicPr>
            <p:cNvPr id="9" name="Imagen 6" descr="elemento12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62288" y="818356"/>
              <a:ext cx="4902200" cy="4914900"/>
            </a:xfrm>
            <a:prstGeom prst="rect">
              <a:avLst/>
            </a:prstGeom>
          </p:spPr>
        </p:pic>
        <p:pic>
          <p:nvPicPr>
            <p:cNvPr id="10" name="Imagen 8" descr="elemento1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828600" y="-171400"/>
              <a:ext cx="4824536" cy="7633627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3 Rectángulo"/>
          <p:cNvSpPr>
            <a:spLocks noChangeArrowheads="1"/>
          </p:cNvSpPr>
          <p:nvPr/>
        </p:nvSpPr>
        <p:spPr bwMode="auto">
          <a:xfrm>
            <a:off x="4208463" y="1412404"/>
            <a:ext cx="151130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200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Edad</a:t>
            </a:r>
          </a:p>
        </p:txBody>
      </p:sp>
      <p:sp>
        <p:nvSpPr>
          <p:cNvPr id="29699" name="3 Rectángulo"/>
          <p:cNvSpPr>
            <a:spLocks noChangeArrowheads="1"/>
          </p:cNvSpPr>
          <p:nvPr/>
        </p:nvSpPr>
        <p:spPr bwMode="auto">
          <a:xfrm>
            <a:off x="1225054" y="907741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200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Género</a:t>
            </a:r>
          </a:p>
        </p:txBody>
      </p:sp>
      <p:sp>
        <p:nvSpPr>
          <p:cNvPr id="29700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demográficos</a:t>
            </a:r>
          </a:p>
        </p:txBody>
      </p:sp>
      <p:sp>
        <p:nvSpPr>
          <p:cNvPr id="26" name="Text Box 44"/>
          <p:cNvSpPr txBox="1">
            <a:spLocks noChangeArrowheads="1"/>
          </p:cNvSpPr>
          <p:nvPr/>
        </p:nvSpPr>
        <p:spPr bwMode="auto">
          <a:xfrm>
            <a:off x="8004175" y="764704"/>
            <a:ext cx="590550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0.0%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7" name="Text Box 45"/>
          <p:cNvSpPr txBox="1">
            <a:spLocks noChangeArrowheads="1"/>
          </p:cNvSpPr>
          <p:nvPr/>
        </p:nvSpPr>
        <p:spPr bwMode="auto">
          <a:xfrm>
            <a:off x="6450013" y="1439391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35 – 44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8" name="Text Box 46"/>
          <p:cNvSpPr txBox="1">
            <a:spLocks noChangeArrowheads="1"/>
          </p:cNvSpPr>
          <p:nvPr/>
        </p:nvSpPr>
        <p:spPr bwMode="auto">
          <a:xfrm>
            <a:off x="7982420" y="1480107"/>
            <a:ext cx="691215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defRPr/>
            </a:pPr>
            <a:r>
              <a:rPr lang="es-MX" sz="14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60.0%</a:t>
            </a:r>
            <a:endParaRPr lang="es-ES" sz="14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cxnSp>
        <p:nvCxnSpPr>
          <p:cNvPr id="29704" name="AutoShape 47"/>
          <p:cNvCxnSpPr>
            <a:cxnSpLocks noChangeShapeType="1"/>
          </p:cNvCxnSpPr>
          <p:nvPr/>
        </p:nvCxnSpPr>
        <p:spPr bwMode="auto">
          <a:xfrm rot="16200000">
            <a:off x="5537200" y="294804"/>
            <a:ext cx="142875" cy="1368425"/>
          </a:xfrm>
          <a:prstGeom prst="bentConnector2">
            <a:avLst/>
          </a:prstGeom>
          <a:noFill/>
          <a:ln w="28575">
            <a:solidFill>
              <a:schemeClr val="bg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29705" name="AutoShape 48"/>
          <p:cNvCxnSpPr>
            <a:cxnSpLocks noChangeShapeType="1"/>
          </p:cNvCxnSpPr>
          <p:nvPr/>
        </p:nvCxnSpPr>
        <p:spPr bwMode="auto">
          <a:xfrm rot="16200000" flipH="1">
            <a:off x="5541963" y="1658466"/>
            <a:ext cx="133350" cy="1368425"/>
          </a:xfrm>
          <a:prstGeom prst="bentConnector2">
            <a:avLst/>
          </a:prstGeom>
          <a:noFill/>
          <a:ln w="28575">
            <a:solidFill>
              <a:schemeClr val="bg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31" name="Text Box 49"/>
          <p:cNvSpPr txBox="1">
            <a:spLocks noChangeArrowheads="1"/>
          </p:cNvSpPr>
          <p:nvPr/>
        </p:nvSpPr>
        <p:spPr bwMode="auto">
          <a:xfrm>
            <a:off x="6451600" y="764704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18 – 24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2" name="Text Box 50"/>
          <p:cNvSpPr txBox="1">
            <a:spLocks noChangeArrowheads="1"/>
          </p:cNvSpPr>
          <p:nvPr/>
        </p:nvSpPr>
        <p:spPr bwMode="auto">
          <a:xfrm>
            <a:off x="6451600" y="1085379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25 – 34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3" name="Text Box 51"/>
          <p:cNvSpPr txBox="1">
            <a:spLocks noChangeArrowheads="1"/>
          </p:cNvSpPr>
          <p:nvPr/>
        </p:nvSpPr>
        <p:spPr bwMode="auto">
          <a:xfrm>
            <a:off x="7980833" y="1120067"/>
            <a:ext cx="691215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15.0%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4" name="Text Box 59"/>
          <p:cNvSpPr txBox="1">
            <a:spLocks noChangeArrowheads="1"/>
          </p:cNvSpPr>
          <p:nvPr/>
        </p:nvSpPr>
        <p:spPr bwMode="auto">
          <a:xfrm>
            <a:off x="6440488" y="1804516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45 – 54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5" name="Text Box 60"/>
          <p:cNvSpPr txBox="1">
            <a:spLocks noChangeArrowheads="1"/>
          </p:cNvSpPr>
          <p:nvPr/>
        </p:nvSpPr>
        <p:spPr bwMode="auto">
          <a:xfrm>
            <a:off x="7980039" y="1840147"/>
            <a:ext cx="691215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20.0%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pic>
        <p:nvPicPr>
          <p:cNvPr id="29711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3991" y="1379229"/>
            <a:ext cx="835025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Text Box 3"/>
          <p:cNvSpPr txBox="1">
            <a:spLocks noChangeArrowheads="1"/>
          </p:cNvSpPr>
          <p:nvPr/>
        </p:nvSpPr>
        <p:spPr bwMode="auto">
          <a:xfrm>
            <a:off x="1619672" y="2746066"/>
            <a:ext cx="900112" cy="320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25.0%</a:t>
            </a:r>
            <a:endParaRPr lang="es-ES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9" name="Text Box 4"/>
          <p:cNvSpPr txBox="1">
            <a:spLocks noChangeArrowheads="1"/>
          </p:cNvSpPr>
          <p:nvPr/>
        </p:nvSpPr>
        <p:spPr bwMode="auto">
          <a:xfrm>
            <a:off x="2699793" y="2747654"/>
            <a:ext cx="764953" cy="32130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defRPr/>
            </a:pPr>
            <a:r>
              <a:rPr lang="es-MX" sz="16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75.0%</a:t>
            </a:r>
            <a:endParaRPr lang="es-ES" sz="16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pic>
        <p:nvPicPr>
          <p:cNvPr id="29714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7954" y="1379229"/>
            <a:ext cx="527050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Text Box 59"/>
          <p:cNvSpPr txBox="1">
            <a:spLocks noChangeArrowheads="1"/>
          </p:cNvSpPr>
          <p:nvPr/>
        </p:nvSpPr>
        <p:spPr bwMode="auto">
          <a:xfrm>
            <a:off x="6381750" y="2164879"/>
            <a:ext cx="1436688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55 años o más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43" name="Text Box 60"/>
          <p:cNvSpPr txBox="1">
            <a:spLocks noChangeArrowheads="1"/>
          </p:cNvSpPr>
          <p:nvPr/>
        </p:nvSpPr>
        <p:spPr bwMode="auto">
          <a:xfrm>
            <a:off x="8024975" y="2200187"/>
            <a:ext cx="590226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5.0%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9717" name="3 Rectángulo"/>
          <p:cNvSpPr>
            <a:spLocks noChangeArrowheads="1"/>
          </p:cNvSpPr>
          <p:nvPr/>
        </p:nvSpPr>
        <p:spPr bwMode="auto">
          <a:xfrm>
            <a:off x="1225054" y="3363572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20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Estado civil</a:t>
            </a:r>
          </a:p>
        </p:txBody>
      </p:sp>
      <p:sp>
        <p:nvSpPr>
          <p:cNvPr id="29718" name="3 Rectángulo"/>
          <p:cNvSpPr>
            <a:spLocks noChangeArrowheads="1"/>
          </p:cNvSpPr>
          <p:nvPr/>
        </p:nvSpPr>
        <p:spPr bwMode="auto">
          <a:xfrm>
            <a:off x="6012160" y="2564904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20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Año de egreso*</a:t>
            </a:r>
          </a:p>
        </p:txBody>
      </p:sp>
      <p:sp>
        <p:nvSpPr>
          <p:cNvPr id="41" name="Rectangle 7"/>
          <p:cNvSpPr>
            <a:spLocks noChangeArrowheads="1"/>
          </p:cNvSpPr>
          <p:nvPr/>
        </p:nvSpPr>
        <p:spPr bwMode="auto">
          <a:xfrm>
            <a:off x="5940152" y="6403767"/>
            <a:ext cx="2670481" cy="429433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  <a:defRPr/>
            </a:pPr>
            <a:r>
              <a:rPr lang="es-MX" altLang="es-MX" sz="1100" b="1" dirty="0" smtClean="0">
                <a:solidFill>
                  <a:schemeClr val="tx1"/>
                </a:solidFill>
                <a:latin typeface="+mn-lt"/>
                <a:ea typeface="ＭＳ Ｐゴシック" panose="020B0600070205080204" pitchFamily="34" charset="-128"/>
              </a:rPr>
              <a:t>*Se considera año de egreso el indicado por los entrevistados. </a:t>
            </a:r>
          </a:p>
        </p:txBody>
      </p:sp>
      <p:graphicFrame>
        <p:nvGraphicFramePr>
          <p:cNvPr id="36" name="Gráfico 3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23052817"/>
              </p:ext>
            </p:extLst>
          </p:nvPr>
        </p:nvGraphicFramePr>
        <p:xfrm>
          <a:off x="-396552" y="3573016"/>
          <a:ext cx="5184576" cy="29512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870363"/>
              </p:ext>
            </p:extLst>
          </p:nvPr>
        </p:nvGraphicFramePr>
        <p:xfrm>
          <a:off x="6156176" y="2996952"/>
          <a:ext cx="2044700" cy="3354704"/>
        </p:xfrm>
        <a:graphic>
          <a:graphicData uri="http://schemas.openxmlformats.org/drawingml/2006/table">
            <a:tbl>
              <a:tblPr/>
              <a:tblGrid>
                <a:gridCol w="1282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Año de Egreso*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15.0%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Grá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38233168"/>
              </p:ext>
            </p:extLst>
          </p:nvPr>
        </p:nvGraphicFramePr>
        <p:xfrm>
          <a:off x="971600" y="1412776"/>
          <a:ext cx="7275839" cy="48946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0722" name="Rectangle 3"/>
          <p:cNvSpPr>
            <a:spLocks noChangeArrowheads="1"/>
          </p:cNvSpPr>
          <p:nvPr/>
        </p:nvSpPr>
        <p:spPr bwMode="auto">
          <a:xfrm>
            <a:off x="755650" y="836712"/>
            <a:ext cx="7848600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¿Cuál fue la principal razón por la que decidió estudiar un posgrado?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alt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alt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Grá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6529432"/>
              </p:ext>
            </p:extLst>
          </p:nvPr>
        </p:nvGraphicFramePr>
        <p:xfrm>
          <a:off x="0" y="1196752"/>
          <a:ext cx="7740972" cy="52075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1025657" y="984002"/>
            <a:ext cx="7416800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¿Cuál fue la principal razón por la que decidió estudiar un posgrado en la Universidad de Guadalajara?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alt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alt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Gráfico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17233146"/>
              </p:ext>
            </p:extLst>
          </p:nvPr>
        </p:nvGraphicFramePr>
        <p:xfrm>
          <a:off x="-324544" y="3645024"/>
          <a:ext cx="4968552" cy="28282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0962" name="Rectangle 3"/>
          <p:cNvSpPr>
            <a:spLocks noChangeArrowheads="1"/>
          </p:cNvSpPr>
          <p:nvPr/>
        </p:nvSpPr>
        <p:spPr bwMode="auto">
          <a:xfrm>
            <a:off x="1618271" y="757739"/>
            <a:ext cx="5256584" cy="319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ES" altLang="es-MX" sz="1600" dirty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¿Está </a:t>
            </a:r>
            <a:r>
              <a:rPr lang="es-ES" altLang="es-MX" sz="1600" dirty="0" smtClean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titulado de su posgrado?</a:t>
            </a:r>
            <a:endParaRPr lang="es-MX" altLang="es-MX" sz="1600" dirty="0">
              <a:solidFill>
                <a:schemeClr val="tx1"/>
              </a:solidFill>
              <a:latin typeface="Copperplate Gothic Bold" panose="020E0705020206020404" pitchFamily="34" charset="0"/>
              <a:ea typeface="ＭＳ Ｐゴシック" pitchFamily="34" charset="-128"/>
            </a:endParaRPr>
          </a:p>
        </p:txBody>
      </p:sp>
      <p:sp>
        <p:nvSpPr>
          <p:cNvPr id="40963" name="Rectangle 1"/>
          <p:cNvSpPr>
            <a:spLocks noChangeArrowheads="1"/>
          </p:cNvSpPr>
          <p:nvPr/>
        </p:nvSpPr>
        <p:spPr bwMode="auto">
          <a:xfrm>
            <a:off x="3276600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Titulación</a:t>
            </a:r>
          </a:p>
        </p:txBody>
      </p:sp>
      <p:sp>
        <p:nvSpPr>
          <p:cNvPr id="30" name="Rectangle 7"/>
          <p:cNvSpPr>
            <a:spLocks noChangeArrowheads="1"/>
          </p:cNvSpPr>
          <p:nvPr/>
        </p:nvSpPr>
        <p:spPr bwMode="auto">
          <a:xfrm>
            <a:off x="923751" y="1262831"/>
            <a:ext cx="2336800" cy="582612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Sí, tengo el grado y el título</a:t>
            </a:r>
          </a:p>
        </p:txBody>
      </p:sp>
      <p:sp>
        <p:nvSpPr>
          <p:cNvPr id="31" name="AutoShape 8"/>
          <p:cNvSpPr>
            <a:spLocks noChangeArrowheads="1"/>
          </p:cNvSpPr>
          <p:nvPr/>
        </p:nvSpPr>
        <p:spPr bwMode="auto">
          <a:xfrm rot="16200000" flipH="1">
            <a:off x="1877045" y="1944662"/>
            <a:ext cx="242887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2" name="Text Box 6"/>
          <p:cNvSpPr txBox="1">
            <a:spLocks noChangeArrowheads="1"/>
          </p:cNvSpPr>
          <p:nvPr/>
        </p:nvSpPr>
        <p:spPr bwMode="auto">
          <a:xfrm>
            <a:off x="4459127" y="2256529"/>
            <a:ext cx="883331" cy="3385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0.0%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3" name="Rectangle 7"/>
          <p:cNvSpPr>
            <a:spLocks noChangeArrowheads="1"/>
          </p:cNvSpPr>
          <p:nvPr/>
        </p:nvSpPr>
        <p:spPr bwMode="auto">
          <a:xfrm>
            <a:off x="6567314" y="1378718"/>
            <a:ext cx="1196975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No</a:t>
            </a:r>
          </a:p>
        </p:txBody>
      </p:sp>
      <p:sp>
        <p:nvSpPr>
          <p:cNvPr id="34" name="AutoShape 8"/>
          <p:cNvSpPr>
            <a:spLocks noChangeArrowheads="1"/>
          </p:cNvSpPr>
          <p:nvPr/>
        </p:nvSpPr>
        <p:spPr bwMode="auto">
          <a:xfrm rot="16200000" flipH="1">
            <a:off x="4756770" y="1928787"/>
            <a:ext cx="242887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5" name="Text Box 6"/>
          <p:cNvSpPr txBox="1">
            <a:spLocks noChangeArrowheads="1"/>
          </p:cNvSpPr>
          <p:nvPr/>
        </p:nvSpPr>
        <p:spPr bwMode="auto">
          <a:xfrm>
            <a:off x="1617167" y="2289752"/>
            <a:ext cx="883331" cy="338554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75.0%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6" name="Rectangle 7"/>
          <p:cNvSpPr>
            <a:spLocks noChangeArrowheads="1"/>
          </p:cNvSpPr>
          <p:nvPr/>
        </p:nvSpPr>
        <p:spPr bwMode="auto">
          <a:xfrm>
            <a:off x="3608214" y="1245368"/>
            <a:ext cx="2727325" cy="582613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 dirty="0" smtClean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Sólo </a:t>
            </a:r>
            <a:r>
              <a:rPr lang="es-MX" altLang="es-MX" sz="1600" b="1" dirty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tengo el grado pero no el título</a:t>
            </a:r>
          </a:p>
        </p:txBody>
      </p:sp>
      <p:sp>
        <p:nvSpPr>
          <p:cNvPr id="37" name="Text Box 6"/>
          <p:cNvSpPr txBox="1">
            <a:spLocks noChangeArrowheads="1"/>
          </p:cNvSpPr>
          <p:nvPr/>
        </p:nvSpPr>
        <p:spPr bwMode="auto">
          <a:xfrm>
            <a:off x="6723837" y="2277516"/>
            <a:ext cx="883331" cy="3385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25.0%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" name="AutoShape 8"/>
          <p:cNvSpPr>
            <a:spLocks noChangeArrowheads="1"/>
          </p:cNvSpPr>
          <p:nvPr/>
        </p:nvSpPr>
        <p:spPr bwMode="auto">
          <a:xfrm rot="16200000" flipH="1">
            <a:off x="7022133" y="1889099"/>
            <a:ext cx="242888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9" name="1 Cerrar llave"/>
          <p:cNvSpPr>
            <a:spLocks/>
          </p:cNvSpPr>
          <p:nvPr/>
        </p:nvSpPr>
        <p:spPr bwMode="auto">
          <a:xfrm rot="16200000" flipH="1">
            <a:off x="5675932" y="644500"/>
            <a:ext cx="350837" cy="4210050"/>
          </a:xfrm>
          <a:prstGeom prst="rightBrace">
            <a:avLst>
              <a:gd name="adj1" fmla="val 8333"/>
              <a:gd name="adj2" fmla="val 50375"/>
            </a:avLst>
          </a:prstGeom>
          <a:noFill/>
          <a:ln w="28575" algn="ctr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/>
          </a:p>
        </p:txBody>
      </p:sp>
      <p:sp>
        <p:nvSpPr>
          <p:cNvPr id="40" name="Rectangle 3"/>
          <p:cNvSpPr>
            <a:spLocks noChangeArrowheads="1"/>
          </p:cNvSpPr>
          <p:nvPr/>
        </p:nvSpPr>
        <p:spPr bwMode="auto">
          <a:xfrm>
            <a:off x="683568" y="3068960"/>
            <a:ext cx="32766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ES" altLang="es-MX" sz="1600" dirty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¿Por qué motivo no se ha titulado?</a:t>
            </a:r>
            <a:endParaRPr lang="es-MX" altLang="es-MX" sz="1600" dirty="0">
              <a:solidFill>
                <a:schemeClr val="tx1"/>
              </a:solidFill>
              <a:latin typeface="Copperplate Gothic Bold" panose="020E0705020206020404" pitchFamily="34" charset="0"/>
              <a:ea typeface="ＭＳ Ｐゴシック" pitchFamily="34" charset="-128"/>
            </a:endParaRPr>
          </a:p>
        </p:txBody>
      </p:sp>
      <p:sp>
        <p:nvSpPr>
          <p:cNvPr id="41" name="Rectangle 3"/>
          <p:cNvSpPr>
            <a:spLocks noChangeArrowheads="1"/>
          </p:cNvSpPr>
          <p:nvPr/>
        </p:nvSpPr>
        <p:spPr bwMode="auto">
          <a:xfrm>
            <a:off x="4788024" y="3068960"/>
            <a:ext cx="32766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¿En cuánto tiempo espera titularse?</a:t>
            </a:r>
          </a:p>
        </p:txBody>
      </p:sp>
      <p:sp>
        <p:nvSpPr>
          <p:cNvPr id="2" name="Rectángulo 1"/>
          <p:cNvSpPr/>
          <p:nvPr/>
        </p:nvSpPr>
        <p:spPr bwMode="auto">
          <a:xfrm>
            <a:off x="179512" y="5661248"/>
            <a:ext cx="792088" cy="93610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icrosoft YaHei" charset="-122"/>
            </a:endParaRPr>
          </a:p>
        </p:txBody>
      </p:sp>
      <p:graphicFrame>
        <p:nvGraphicFramePr>
          <p:cNvPr id="21" name="Gráfico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79109905"/>
              </p:ext>
            </p:extLst>
          </p:nvPr>
        </p:nvGraphicFramePr>
        <p:xfrm>
          <a:off x="4499992" y="3284984"/>
          <a:ext cx="4644008" cy="30739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90898512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3"/>
          <p:cNvSpPr>
            <a:spLocks noChangeArrowheads="1"/>
          </p:cNvSpPr>
          <p:nvPr/>
        </p:nvSpPr>
        <p:spPr bwMode="auto">
          <a:xfrm>
            <a:off x="395288" y="922933"/>
            <a:ext cx="8497887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10, donde 1 es la mínima calificación y 10 la máxima,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evaluaría los siguientes aspectos del posgrado que cursó en la Universidad de Guadalajara?</a:t>
            </a:r>
          </a:p>
        </p:txBody>
      </p:sp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2123728" y="1852613"/>
            <a:ext cx="32400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altLang="es-MX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Aspecto</a:t>
            </a:r>
            <a:endParaRPr lang="es-MX" altLang="es-MX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5844" name="Rectangle 3"/>
          <p:cNvSpPr>
            <a:spLocks noChangeArrowheads="1"/>
          </p:cNvSpPr>
          <p:nvPr/>
        </p:nvSpPr>
        <p:spPr bwMode="auto">
          <a:xfrm>
            <a:off x="5434296" y="1875064"/>
            <a:ext cx="32416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altLang="es-MX" sz="16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promedio</a:t>
            </a:r>
            <a:endParaRPr lang="es-MX" altLang="es-MX" sz="16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5845" name="Rectangle 7"/>
          <p:cNvSpPr>
            <a:spLocks noChangeArrowheads="1"/>
          </p:cNvSpPr>
          <p:nvPr/>
        </p:nvSpPr>
        <p:spPr bwMode="auto">
          <a:xfrm>
            <a:off x="1220308" y="2420938"/>
            <a:ext cx="4640990" cy="319852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Beneficios </a:t>
            </a:r>
            <a:r>
              <a:rPr lang="es-MX" altLang="es-MX" sz="1600" b="1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obtenidos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5846" name="AutoShape 8"/>
          <p:cNvSpPr>
            <a:spLocks noChangeArrowheads="1"/>
          </p:cNvSpPr>
          <p:nvPr/>
        </p:nvSpPr>
        <p:spPr bwMode="auto">
          <a:xfrm rot="10800000" flipH="1">
            <a:off x="5969247" y="3524250"/>
            <a:ext cx="390525" cy="150813"/>
          </a:xfrm>
          <a:prstGeom prst="rightArrow">
            <a:avLst>
              <a:gd name="adj1" fmla="val 50000"/>
              <a:gd name="adj2" fmla="val 4716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5847" name="Rectangle 7"/>
          <p:cNvSpPr>
            <a:spLocks noChangeArrowheads="1"/>
          </p:cNvSpPr>
          <p:nvPr/>
        </p:nvSpPr>
        <p:spPr bwMode="auto">
          <a:xfrm>
            <a:off x="1246236" y="4413250"/>
            <a:ext cx="4584898" cy="319852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Horarios</a:t>
            </a:r>
          </a:p>
        </p:txBody>
      </p:sp>
      <p:sp>
        <p:nvSpPr>
          <p:cNvPr id="35848" name="AutoShape 8"/>
          <p:cNvSpPr>
            <a:spLocks noChangeArrowheads="1"/>
          </p:cNvSpPr>
          <p:nvPr/>
        </p:nvSpPr>
        <p:spPr bwMode="auto">
          <a:xfrm rot="10800000" flipH="1">
            <a:off x="5967659" y="4511675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6646836" y="4444497"/>
            <a:ext cx="794372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8.60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6648423" y="3387371"/>
            <a:ext cx="794372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8.90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5855" name="Rectangle 7"/>
          <p:cNvSpPr>
            <a:spLocks noChangeArrowheads="1"/>
          </p:cNvSpPr>
          <p:nvPr/>
        </p:nvSpPr>
        <p:spPr bwMode="auto">
          <a:xfrm>
            <a:off x="1233046" y="3937000"/>
            <a:ext cx="4586976" cy="3190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Preparación de los profesores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5856" name="AutoShape 8"/>
          <p:cNvSpPr>
            <a:spLocks noChangeArrowheads="1"/>
          </p:cNvSpPr>
          <p:nvPr/>
        </p:nvSpPr>
        <p:spPr bwMode="auto">
          <a:xfrm rot="10800000" flipH="1">
            <a:off x="5956547" y="4002088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5857" name="Rectangle 7"/>
          <p:cNvSpPr>
            <a:spLocks noChangeArrowheads="1"/>
          </p:cNvSpPr>
          <p:nvPr/>
        </p:nvSpPr>
        <p:spPr bwMode="auto">
          <a:xfrm>
            <a:off x="1246236" y="3429000"/>
            <a:ext cx="4584898" cy="319852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Plan de estudios (Programa académico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)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5858" name="AutoShape 8"/>
          <p:cNvSpPr>
            <a:spLocks noChangeArrowheads="1"/>
          </p:cNvSpPr>
          <p:nvPr/>
        </p:nvSpPr>
        <p:spPr bwMode="auto">
          <a:xfrm rot="10800000" flipH="1">
            <a:off x="5978772" y="3028950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6636517" y="3888731"/>
            <a:ext cx="794372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8.85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6657948" y="2909387"/>
            <a:ext cx="794372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9.05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5865" name="Rectangle 7"/>
          <p:cNvSpPr>
            <a:spLocks noChangeArrowheads="1"/>
          </p:cNvSpPr>
          <p:nvPr/>
        </p:nvSpPr>
        <p:spPr bwMode="auto">
          <a:xfrm>
            <a:off x="1255761" y="2924175"/>
            <a:ext cx="4584898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Conocimientos obtenidos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5866" name="AutoShape 8"/>
          <p:cNvSpPr>
            <a:spLocks noChangeArrowheads="1"/>
          </p:cNvSpPr>
          <p:nvPr/>
        </p:nvSpPr>
        <p:spPr bwMode="auto">
          <a:xfrm rot="10800000" flipH="1">
            <a:off x="5974009" y="2495550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6653979" y="2398415"/>
            <a:ext cx="794372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9.40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5870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35871" name="Rectangle 7"/>
          <p:cNvSpPr>
            <a:spLocks noChangeArrowheads="1"/>
          </p:cNvSpPr>
          <p:nvPr/>
        </p:nvSpPr>
        <p:spPr bwMode="auto">
          <a:xfrm>
            <a:off x="1246236" y="4940853"/>
            <a:ext cx="4584898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Instalaciones</a:t>
            </a:r>
          </a:p>
        </p:txBody>
      </p:sp>
      <p:sp>
        <p:nvSpPr>
          <p:cNvPr id="35872" name="AutoShape 8"/>
          <p:cNvSpPr>
            <a:spLocks noChangeArrowheads="1"/>
          </p:cNvSpPr>
          <p:nvPr/>
        </p:nvSpPr>
        <p:spPr bwMode="auto">
          <a:xfrm rot="10800000" flipH="1">
            <a:off x="5967659" y="5013878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6647978" y="4965603"/>
            <a:ext cx="794372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6.80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e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13587</TotalTime>
  <Words>2139</Words>
  <Application>Microsoft Office PowerPoint</Application>
  <PresentationFormat>Presentación en pantalla (4:3)</PresentationFormat>
  <Paragraphs>456</Paragraphs>
  <Slides>44</Slides>
  <Notes>7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44</vt:i4>
      </vt:variant>
    </vt:vector>
  </HeadingPairs>
  <TitlesOfParts>
    <vt:vector size="55" baseType="lpstr">
      <vt:lpstr>Microsoft YaHei</vt:lpstr>
      <vt:lpstr>ＭＳ Ｐゴシック</vt:lpstr>
      <vt:lpstr>ＭＳ Ｐゴシック</vt:lpstr>
      <vt:lpstr>Arial</vt:lpstr>
      <vt:lpstr>Calibri</vt:lpstr>
      <vt:lpstr>Century Gothic</vt:lpstr>
      <vt:lpstr>Copperplate Gothic Bold</vt:lpstr>
      <vt:lpstr>Helvetica</vt:lpstr>
      <vt:lpstr>Times New Roman</vt:lpstr>
      <vt:lpstr>2_Tema de Office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Lupita Silva</dc:creator>
  <cp:lastModifiedBy>Adriana</cp:lastModifiedBy>
  <cp:revision>990</cp:revision>
  <cp:lastPrinted>2013-07-09T20:28:01Z</cp:lastPrinted>
  <dcterms:created xsi:type="dcterms:W3CDTF">1601-01-01T00:00:00Z</dcterms:created>
  <dcterms:modified xsi:type="dcterms:W3CDTF">2017-11-24T22:40:56Z</dcterms:modified>
</cp:coreProperties>
</file>