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5"/>
  </p:notesMasterIdLst>
  <p:handoutMasterIdLst>
    <p:handoutMasterId r:id="rId36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35" r:id="rId30"/>
    <p:sldId id="536" r:id="rId31"/>
    <p:sldId id="537" r:id="rId32"/>
    <p:sldId id="538" r:id="rId33"/>
    <p:sldId id="369" r:id="rId3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13" autoAdjust="0"/>
  </p:normalViewPr>
  <p:slideViewPr>
    <p:cSldViewPr>
      <p:cViewPr varScale="1">
        <p:scale>
          <a:sx n="50" d="100"/>
          <a:sy n="50" d="100"/>
        </p:scale>
        <p:origin x="36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MP_EP_IMSS_CMNO_PROCESO\13_GR&#193;FICAS_EMP_EP_IMSS_CMNO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5107387678169232E-2"/>
          <c:y val="3.9181182100960499E-2"/>
          <c:w val="0.86307692307692307"/>
          <c:h val="0.75945945945945947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2.6559904210834158E-2"/>
                  <c:y val="3.2713659051465817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MX"/>
                </a:p>
              </c:txPr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600348185043355"/>
                      <c:h val="0.2047499335602149"/>
                    </c:manualLayout>
                  </c15:layout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004452397995706"/>
          <c:y val="0.11595041498191107"/>
          <c:w val="0.65929892627057984"/>
          <c:h val="0.8331236433283678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TablaDatos!$B$120:$B$125</c:f>
              <c:strCache>
                <c:ptCount val="6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$20,001 a $25,000</c:v>
                </c:pt>
                <c:pt idx="4">
                  <c:v>De $25,001 a $30,000</c:v>
                </c:pt>
                <c:pt idx="5">
                  <c:v>Más de $40,000 pesos</c:v>
                </c:pt>
              </c:strCache>
            </c:strRef>
          </c:cat>
          <c:val>
            <c:numRef>
              <c:f>TablaDatos!$C$120:$C$125</c:f>
              <c:numCache>
                <c:formatCode>General</c:formatCode>
                <c:ptCount val="6"/>
                <c:pt idx="0">
                  <c:v>0.125</c:v>
                </c:pt>
                <c:pt idx="1">
                  <c:v>0.29166666666666669</c:v>
                </c:pt>
                <c:pt idx="2">
                  <c:v>8.3333333333333343E-2</c:v>
                </c:pt>
                <c:pt idx="3">
                  <c:v>0.375</c:v>
                </c:pt>
                <c:pt idx="4">
                  <c:v>8.3333333333333343E-2</c:v>
                </c:pt>
                <c:pt idx="5">
                  <c:v>4.1666666666666671E-2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921328"/>
        <c:axId val="312923680"/>
        <c:axId val="0"/>
      </c:bar3DChart>
      <c:catAx>
        <c:axId val="3129213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923680"/>
        <c:crosses val="autoZero"/>
        <c:auto val="1"/>
        <c:lblAlgn val="ctr"/>
        <c:lblOffset val="100"/>
        <c:noMultiLvlLbl val="0"/>
      </c:catAx>
      <c:valAx>
        <c:axId val="312923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921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9852655690765926"/>
          <c:y val="0.12135582038731647"/>
          <c:w val="0.54536234788833216"/>
          <c:h val="0.827718237922962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030350751610531E-2"/>
                  <c:y val="1.081123643328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121259842519617E-2"/>
                  <c:y val="1.0811023622047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57580529706513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3636363636363636E-2"/>
                  <c:y val="1.6216429027452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TablaDatos!$B$130:$B$134</c:f>
              <c:strCache>
                <c:ptCount val="5"/>
                <c:pt idx="0">
                  <c:v>Ya se tiene un rango establecido</c:v>
                </c:pt>
                <c:pt idx="1">
                  <c:v>Antigüedad en la empresa</c:v>
                </c:pt>
                <c:pt idx="2">
                  <c:v>Puesto</c:v>
                </c:pt>
                <c:pt idx="3">
                  <c:v>Desempeño laboral</c:v>
                </c:pt>
                <c:pt idx="4">
                  <c:v>Experiencia</c:v>
                </c:pt>
              </c:strCache>
            </c:strRef>
          </c:cat>
          <c:val>
            <c:numRef>
              <c:f>TablaDatos!$C$130:$C$134</c:f>
              <c:numCache>
                <c:formatCode>General</c:formatCode>
                <c:ptCount val="5"/>
                <c:pt idx="0">
                  <c:v>0.58333333333333337</c:v>
                </c:pt>
                <c:pt idx="1">
                  <c:v>0.16666666666666669</c:v>
                </c:pt>
                <c:pt idx="2">
                  <c:v>0.16666666666666669</c:v>
                </c:pt>
                <c:pt idx="3">
                  <c:v>4.1666666666666671E-2</c:v>
                </c:pt>
                <c:pt idx="4">
                  <c:v>4.1666666666666671E-2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924464"/>
        <c:axId val="312919368"/>
        <c:axId val="0"/>
      </c:bar3DChart>
      <c:catAx>
        <c:axId val="3129244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919368"/>
        <c:crosses val="autoZero"/>
        <c:auto val="1"/>
        <c:lblAlgn val="ctr"/>
        <c:lblOffset val="100"/>
        <c:noMultiLvlLbl val="0"/>
      </c:catAx>
      <c:valAx>
        <c:axId val="3129193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924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82621331424481"/>
          <c:y val="0.10243690146839753"/>
          <c:w val="0.72744495347172511"/>
          <c:h val="0.8466371568418811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72727272727273E-2"/>
                  <c:y val="1.0811023622047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030350751610593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030350751610559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1212168933428742E-2"/>
                  <c:y val="2.4324537135560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TablaDatos!$B$155:$B$158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TablaDatos!$C$155:$C$158</c:f>
              <c:numCache>
                <c:formatCode>General</c:formatCode>
                <c:ptCount val="4"/>
                <c:pt idx="0">
                  <c:v>0.95833333333333326</c:v>
                </c:pt>
                <c:pt idx="1">
                  <c:v>4.1666666666666671E-2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922896"/>
        <c:axId val="312923288"/>
        <c:axId val="0"/>
      </c:bar3DChart>
      <c:catAx>
        <c:axId val="3129228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923288"/>
        <c:crosses val="autoZero"/>
        <c:auto val="1"/>
        <c:lblAlgn val="ctr"/>
        <c:lblOffset val="100"/>
        <c:noMultiLvlLbl val="0"/>
      </c:catAx>
      <c:valAx>
        <c:axId val="3129232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922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93629205440229"/>
          <c:y val="0.12135582038731647"/>
          <c:w val="0.59452598425196856"/>
          <c:h val="0.827718237922962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14E-2"/>
                  <c:y val="1.8919344541391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1212168933428708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757623478883322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2121259842519687E-2"/>
                  <c:y val="1.621642902745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7575805297065138E-2"/>
                  <c:y val="2.12811236532381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TablaDatos!$B$204:$B$208</c:f>
              <c:strCache>
                <c:ptCount val="5"/>
                <c:pt idx="0">
                  <c:v>Preparación académica</c:v>
                </c:pt>
                <c:pt idx="1">
                  <c:v>Saben tomar decisiones</c:v>
                </c:pt>
                <c:pt idx="2">
                  <c:v>Práctica</c:v>
                </c:pt>
                <c:pt idx="3">
                  <c:v>Disposición</c:v>
                </c:pt>
                <c:pt idx="4">
                  <c:v>Saben trabajar bajo presión</c:v>
                </c:pt>
              </c:strCache>
            </c:strRef>
          </c:cat>
          <c:val>
            <c:numRef>
              <c:f>TablaDatos!$C$204:$C$208</c:f>
              <c:numCache>
                <c:formatCode>General</c:formatCode>
                <c:ptCount val="5"/>
                <c:pt idx="0">
                  <c:v>0.54166666666666663</c:v>
                </c:pt>
                <c:pt idx="1">
                  <c:v>0.20833333333333331</c:v>
                </c:pt>
                <c:pt idx="2">
                  <c:v>8.3333333333333343E-2</c:v>
                </c:pt>
                <c:pt idx="3">
                  <c:v>8.3333333333333343E-2</c:v>
                </c:pt>
                <c:pt idx="4">
                  <c:v>8.3333333333333343E-2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925248"/>
        <c:axId val="312924856"/>
        <c:axId val="0"/>
      </c:bar3DChart>
      <c:catAx>
        <c:axId val="3129252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924856"/>
        <c:crosses val="autoZero"/>
        <c:auto val="1"/>
        <c:lblAlgn val="ctr"/>
        <c:lblOffset val="100"/>
        <c:noMultiLvlLbl val="0"/>
      </c:catAx>
      <c:valAx>
        <c:axId val="312924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925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503412732303612"/>
          <c:y val="6.0361599643457095E-2"/>
          <c:w val="0.59496587267696388"/>
          <c:h val="0.884526051102724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72727272727272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5425403818190471E-2"/>
                  <c:y val="2.1305633940323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542540381819047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1.5425403818190471E-2"/>
                  <c:y val="1.5622720931514297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1.5425403818190471E-2"/>
                  <c:y val="8.5215825853743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2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TablaDatos!$B$213:$B$224</c:f>
              <c:strCache>
                <c:ptCount val="12"/>
                <c:pt idx="0">
                  <c:v>Ninguna</c:v>
                </c:pt>
                <c:pt idx="1">
                  <c:v>No saben trabajar bajo presión</c:v>
                </c:pt>
                <c:pt idx="2">
                  <c:v>Falta de disposición</c:v>
                </c:pt>
                <c:pt idx="3">
                  <c:v>Falta de práctica</c:v>
                </c:pt>
                <c:pt idx="4">
                  <c:v>Falta de administración del tiempo</c:v>
                </c:pt>
                <c:pt idx="5">
                  <c:v>Falta de conocimientos básicos de pediatría 
(crecimiento y desarrollo)</c:v>
                </c:pt>
                <c:pt idx="6">
                  <c:v>Falta de dominio de otro idioma</c:v>
                </c:pt>
                <c:pt idx="7">
                  <c:v>Falta de dominio de programas computacionales</c:v>
                </c:pt>
                <c:pt idx="8">
                  <c:v>No idean proyectos</c:v>
                </c:pt>
                <c:pt idx="9">
                  <c:v>No saben cobrar por su trabajo</c:v>
                </c:pt>
                <c:pt idx="10">
                  <c:v>No saben puntos específicos de especialidades médicas</c:v>
                </c:pt>
                <c:pt idx="11">
                  <c:v>No saben tomar decisiones</c:v>
                </c:pt>
              </c:strCache>
            </c:strRef>
          </c:cat>
          <c:val>
            <c:numRef>
              <c:f>TablaDatos!$C$213:$C$224</c:f>
              <c:numCache>
                <c:formatCode>General</c:formatCode>
                <c:ptCount val="12"/>
                <c:pt idx="0">
                  <c:v>0.20833333333333334</c:v>
                </c:pt>
                <c:pt idx="1">
                  <c:v>0.20833333333333334</c:v>
                </c:pt>
                <c:pt idx="2">
                  <c:v>0.16666666666666666</c:v>
                </c:pt>
                <c:pt idx="3">
                  <c:v>8.3333333333333329E-2</c:v>
                </c:pt>
                <c:pt idx="4">
                  <c:v>4.1666666666666664E-2</c:v>
                </c:pt>
                <c:pt idx="5">
                  <c:v>4.1666666666666664E-2</c:v>
                </c:pt>
                <c:pt idx="6">
                  <c:v>4.1666666666666664E-2</c:v>
                </c:pt>
                <c:pt idx="7">
                  <c:v>4.1666666666666664E-2</c:v>
                </c:pt>
                <c:pt idx="8">
                  <c:v>4.1666666666666664E-2</c:v>
                </c:pt>
                <c:pt idx="9">
                  <c:v>4.1666666666666664E-2</c:v>
                </c:pt>
                <c:pt idx="10">
                  <c:v>4.1666666666666664E-2</c:v>
                </c:pt>
                <c:pt idx="11">
                  <c:v>4.1666666666666664E-2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922112"/>
        <c:axId val="312925640"/>
        <c:axId val="0"/>
      </c:bar3DChart>
      <c:catAx>
        <c:axId val="3129221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MX"/>
          </a:p>
        </c:txPr>
        <c:crossAx val="312925640"/>
        <c:crosses val="autoZero"/>
        <c:auto val="1"/>
        <c:lblAlgn val="ctr"/>
        <c:lblOffset val="100"/>
        <c:noMultiLvlLbl val="0"/>
      </c:catAx>
      <c:valAx>
        <c:axId val="312925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922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408"/>
          <c:y val="0.11595041498191107"/>
          <c:w val="0.72898153185397285"/>
          <c:h val="0.8331236433283678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181818181818185E-2"/>
                  <c:y val="2.1621834432858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575805297065138E-2"/>
                  <c:y val="2.4324537135560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484896206156048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3030350751610593E-2"/>
                  <c:y val="1.89191317301554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TablaDatos!$B$229:$B$232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TablaDatos!$C$229:$C$232</c:f>
              <c:numCache>
                <c:formatCode>General</c:formatCode>
                <c:ptCount val="4"/>
                <c:pt idx="0">
                  <c:v>0.58333333333333337</c:v>
                </c:pt>
                <c:pt idx="1">
                  <c:v>0.41666666666666663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918584"/>
        <c:axId val="312919760"/>
        <c:axId val="0"/>
      </c:bar3DChart>
      <c:catAx>
        <c:axId val="3129185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919760"/>
        <c:crosses val="autoZero"/>
        <c:auto val="1"/>
        <c:lblAlgn val="ctr"/>
        <c:lblOffset val="100"/>
        <c:noMultiLvlLbl val="0"/>
      </c:catAx>
      <c:valAx>
        <c:axId val="3129197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918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0.13216663119812727"/>
          <c:w val="0.77410894774516825"/>
          <c:h val="0.8169074271121514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848532569792347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484896206156048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4.0303078024337864E-2"/>
                  <c:y val="2.43245371355608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TablaDatos!$B$237:$B$240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 </c:v>
                </c:pt>
                <c:pt idx="3">
                  <c:v>Pésima</c:v>
                </c:pt>
              </c:strCache>
            </c:strRef>
          </c:cat>
          <c:val>
            <c:numRef>
              <c:f>TablaDatos!$C$237:$C$240</c:f>
              <c:numCache>
                <c:formatCode>General</c:formatCode>
                <c:ptCount val="4"/>
                <c:pt idx="0">
                  <c:v>0.66666666666666674</c:v>
                </c:pt>
                <c:pt idx="1">
                  <c:v>0.33333333333333337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3367936"/>
        <c:axId val="313373424"/>
        <c:axId val="0"/>
      </c:bar3DChart>
      <c:catAx>
        <c:axId val="3133679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3373424"/>
        <c:crosses val="autoZero"/>
        <c:auto val="1"/>
        <c:lblAlgn val="ctr"/>
        <c:lblOffset val="100"/>
        <c:noMultiLvlLbl val="0"/>
      </c:catAx>
      <c:valAx>
        <c:axId val="3133734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3367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0.13216663119812727"/>
          <c:w val="0.71941775232641358"/>
          <c:h val="0.8169074271121514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E-2"/>
                  <c:y val="2.70272398382635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4848532569792409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3030350751610531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3.3030350751610531E-2"/>
                  <c:y val="2.4324537135560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TablaDatos!$B$245:$B$248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TablaDatos!$C$245:$C$248</c:f>
              <c:numCache>
                <c:formatCode>General</c:formatCode>
                <c:ptCount val="4"/>
                <c:pt idx="0">
                  <c:v>0.33333333333333337</c:v>
                </c:pt>
                <c:pt idx="1">
                  <c:v>0.41666666666666663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3368328"/>
        <c:axId val="313367544"/>
        <c:axId val="0"/>
      </c:bar3DChart>
      <c:catAx>
        <c:axId val="3133683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3367544"/>
        <c:crosses val="autoZero"/>
        <c:auto val="1"/>
        <c:lblAlgn val="ctr"/>
        <c:lblOffset val="100"/>
        <c:noMultiLvlLbl val="0"/>
      </c:catAx>
      <c:valAx>
        <c:axId val="313367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3368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5620615604868"/>
          <c:y val="0.12135582038731645"/>
          <c:w val="0.73032684323550467"/>
          <c:h val="0.827718237922962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9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4848532569792409E-2"/>
                  <c:y val="1.08110236220473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484896206156048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848532569792444E-2"/>
                  <c:y val="1.6216429027452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TablaDatos!$B$253:$B$256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TablaDatos!$C$253:$C$256</c:f>
              <c:numCache>
                <c:formatCode>General</c:formatCode>
                <c:ptCount val="4"/>
                <c:pt idx="0">
                  <c:v>0.5</c:v>
                </c:pt>
                <c:pt idx="1">
                  <c:v>0.33333333333333337</c:v>
                </c:pt>
                <c:pt idx="2">
                  <c:v>0.125</c:v>
                </c:pt>
                <c:pt idx="3">
                  <c:v>4.1666666666666671E-2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3368720"/>
        <c:axId val="313369112"/>
        <c:axId val="0"/>
      </c:bar3DChart>
      <c:catAx>
        <c:axId val="3133687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3369112"/>
        <c:crosses val="autoZero"/>
        <c:auto val="1"/>
        <c:lblAlgn val="ctr"/>
        <c:lblOffset val="100"/>
        <c:noMultiLvlLbl val="0"/>
      </c:catAx>
      <c:valAx>
        <c:axId val="3133691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3368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43342887981644"/>
          <c:y val="0.19919779999536949"/>
          <c:w val="0.75814057633539211"/>
          <c:h val="0.6629642111033442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0.22120466312276721"/>
                  <c:y val="-1.4850358665394758E-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5468277165384521"/>
                      <c:h val="0.17927352980864553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4684880314850779"/>
                  <c:y val="-6.0677162323307041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MX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8305805367394243"/>
                      <c:h val="0.18521367327480343"/>
                    </c:manualLayout>
                  </c15:layout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TablaDatos!$B$11:$B$12</c:f>
              <c:strCache>
                <c:ptCount val="2"/>
                <c:pt idx="0">
                  <c:v>Gobierno y/u Organismos Públicos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0.95833333333333326</c:v>
                </c:pt>
                <c:pt idx="1">
                  <c:v>4.1666666666666671E-2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42548317823909"/>
          <c:y val="0.11824165822848347"/>
          <c:w val="0.78978907621112404"/>
          <c:h val="0.83083243697081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97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030350751610593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48489620615604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545454545454546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 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4.1666666666666671E-2</c:v>
                </c:pt>
                <c:pt idx="2">
                  <c:v>0</c:v>
                </c:pt>
                <c:pt idx="3">
                  <c:v>0.95833333333333326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6792"/>
        <c:axId val="312227184"/>
        <c:axId val="0"/>
      </c:bar3DChart>
      <c:catAx>
        <c:axId val="3122267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227184"/>
        <c:crosses val="autoZero"/>
        <c:auto val="1"/>
        <c:lblAlgn val="ctr"/>
        <c:lblOffset val="100"/>
        <c:noMultiLvlLbl val="0"/>
      </c:catAx>
      <c:valAx>
        <c:axId val="312227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6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429878310665712"/>
          <c:y val="0.15108555011704619"/>
          <c:w val="0.63868103078024341"/>
          <c:h val="0.7979885081932325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TablaDatos!$B$25:$B$31</c:f>
              <c:strCache>
                <c:ptCount val="7"/>
                <c:pt idx="0">
                  <c:v>Jefatura</c:v>
                </c:pt>
                <c:pt idx="1">
                  <c:v>Coordinador de área</c:v>
                </c:pt>
                <c:pt idx="2">
                  <c:v>Director General</c:v>
                </c:pt>
                <c:pt idx="3">
                  <c:v>Administrativo</c:v>
                </c:pt>
                <c:pt idx="4">
                  <c:v>Mandos medios</c:v>
                </c:pt>
                <c:pt idx="5">
                  <c:v>Profesor</c:v>
                </c:pt>
                <c:pt idx="6">
                  <c:v>Subdirector</c:v>
                </c:pt>
              </c:strCache>
            </c:strRef>
          </c:cat>
          <c:val>
            <c:numRef>
              <c:f>TablaDatos!$C$25:$C$31</c:f>
              <c:numCache>
                <c:formatCode>General</c:formatCode>
                <c:ptCount val="7"/>
                <c:pt idx="0">
                  <c:v>0.5</c:v>
                </c:pt>
                <c:pt idx="1">
                  <c:v>0.25</c:v>
                </c:pt>
                <c:pt idx="2">
                  <c:v>8.3333333333333343E-2</c:v>
                </c:pt>
                <c:pt idx="3">
                  <c:v>4.1666666666666671E-2</c:v>
                </c:pt>
                <c:pt idx="4">
                  <c:v>4.1666666666666671E-2</c:v>
                </c:pt>
                <c:pt idx="5">
                  <c:v>4.1666666666666671E-2</c:v>
                </c:pt>
                <c:pt idx="6">
                  <c:v>4.1666666666666671E-2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9536"/>
        <c:axId val="312227576"/>
        <c:axId val="0"/>
      </c:bar3DChart>
      <c:catAx>
        <c:axId val="3122295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227576"/>
        <c:crosses val="autoZero"/>
        <c:auto val="1"/>
        <c:lblAlgn val="ctr"/>
        <c:lblOffset val="100"/>
        <c:noMultiLvlLbl val="0"/>
      </c:catAx>
      <c:valAx>
        <c:axId val="312227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9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77"/>
          <c:y val="0.10243690146839753"/>
          <c:w val="0.7521450250536863"/>
          <c:h val="0.8466371568418811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232E-2"/>
                  <c:y val="2.1621834432858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3030350751610593E-2"/>
                  <c:y val="2.4324537135560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6666714387974267E-2"/>
                  <c:y val="2.1621834432858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8484896206156048E-2"/>
                  <c:y val="3.2432645243668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TablaDatos!$B$55:$B$58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TablaDatos!$C$55:$C$58</c:f>
              <c:numCache>
                <c:formatCode>General</c:formatCode>
                <c:ptCount val="4"/>
                <c:pt idx="0">
                  <c:v>0.625</c:v>
                </c:pt>
                <c:pt idx="1">
                  <c:v>0.375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4048"/>
        <c:axId val="312230320"/>
        <c:axId val="0"/>
      </c:bar3DChart>
      <c:catAx>
        <c:axId val="31222404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230320"/>
        <c:crosses val="autoZero"/>
        <c:auto val="1"/>
        <c:lblAlgn val="ctr"/>
        <c:lblOffset val="100"/>
        <c:noMultiLvlLbl val="0"/>
      </c:catAx>
      <c:valAx>
        <c:axId val="3122303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4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0.11595041498191107"/>
          <c:w val="0.79047258410880461"/>
          <c:h val="0.8331236433283678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393987115246958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9393987115246958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939398711524695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TablaDatos!$B$63:$B$66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TablaDatos!$C$63:$C$66</c:f>
              <c:numCache>
                <c:formatCode>General</c:formatCode>
                <c:ptCount val="4"/>
                <c:pt idx="0">
                  <c:v>0.83333333333333326</c:v>
                </c:pt>
                <c:pt idx="1">
                  <c:v>0.16666666666666669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4440"/>
        <c:axId val="312228752"/>
        <c:axId val="0"/>
      </c:bar3DChart>
      <c:catAx>
        <c:axId val="3122244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228752"/>
        <c:crosses val="autoZero"/>
        <c:auto val="1"/>
        <c:lblAlgn val="ctr"/>
        <c:lblOffset val="100"/>
        <c:noMultiLvlLbl val="0"/>
      </c:catAx>
      <c:valAx>
        <c:axId val="3122287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4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29"/>
          <c:y val="0.10243690146839753"/>
          <c:w val="0.80683622047244097"/>
          <c:h val="0.8466371568418811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6666714387974232E-2"/>
                  <c:y val="2.1621834432858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6666714387974232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8484896206156048E-2"/>
                  <c:y val="2.702723983826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TablaDatos!$B$71:$B$74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TablaDatos!$C$71:$C$74</c:f>
              <c:numCache>
                <c:formatCode>General</c:formatCode>
                <c:ptCount val="4"/>
                <c:pt idx="0">
                  <c:v>0.70833333333333326</c:v>
                </c:pt>
                <c:pt idx="1">
                  <c:v>0.29166666666666669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6008"/>
        <c:axId val="312229144"/>
        <c:axId val="0"/>
      </c:bar3DChart>
      <c:catAx>
        <c:axId val="3122260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229144"/>
        <c:crosses val="autoZero"/>
        <c:auto val="1"/>
        <c:lblAlgn val="ctr"/>
        <c:lblOffset val="100"/>
        <c:noMultiLvlLbl val="0"/>
      </c:catAx>
      <c:valAx>
        <c:axId val="3122291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6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365382963493202"/>
          <c:y val="9.4328793360289431E-2"/>
          <c:w val="0.57114416607015028"/>
          <c:h val="0.8547452649499893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181818181818185E-2"/>
                  <c:y val="1.62164290274526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5981773635639029E-2"/>
                  <c:y val="1.8749865371467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7685799161136409E-2"/>
                  <c:y val="1.8919397598147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7115017697713859E-2"/>
                  <c:y val="2.2797497145875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TablaDatos!$B$79:$B$82</c:f>
              <c:strCache>
                <c:ptCount val="4"/>
                <c:pt idx="0">
                  <c:v>Bolsa de trabajo</c:v>
                </c:pt>
                <c:pt idx="1">
                  <c:v>Recomendación</c:v>
                </c:pt>
                <c:pt idx="2">
                  <c:v>Internet</c:v>
                </c:pt>
                <c:pt idx="3">
                  <c:v>Residentes que hacen su servicio</c:v>
                </c:pt>
              </c:strCache>
            </c:strRef>
          </c:cat>
          <c:val>
            <c:numRef>
              <c:f>TablaDatos!$C$79:$C$82</c:f>
              <c:numCache>
                <c:formatCode>General</c:formatCode>
                <c:ptCount val="4"/>
                <c:pt idx="0">
                  <c:v>0.83333333333333326</c:v>
                </c:pt>
                <c:pt idx="1">
                  <c:v>8.3333333333333343E-2</c:v>
                </c:pt>
                <c:pt idx="2">
                  <c:v>4.1666666666666671E-2</c:v>
                </c:pt>
                <c:pt idx="3">
                  <c:v>4.1666666666666671E-2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2872"/>
        <c:axId val="312223656"/>
        <c:axId val="0"/>
      </c:bar3DChart>
      <c:catAx>
        <c:axId val="31222287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223656"/>
        <c:crosses val="autoZero"/>
        <c:auto val="1"/>
        <c:lblAlgn val="ctr"/>
        <c:lblOffset val="100"/>
        <c:noMultiLvlLbl val="0"/>
      </c:catAx>
      <c:valAx>
        <c:axId val="3122236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2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191667859699354"/>
          <c:y val="0.11595041498191104"/>
          <c:w val="0.72560858983536147"/>
          <c:h val="0.8331236433283678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232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8484896206156048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6666714387974232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3030350751610593E-2"/>
                  <c:y val="8.1083209193446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TablaDatos!$B$112:$B$115</c:f>
              <c:strCache>
                <c:ptCount val="4"/>
                <c:pt idx="0">
                  <c:v>Eventual</c:v>
                </c:pt>
                <c:pt idx="1">
                  <c:v>Eventual y base</c:v>
                </c:pt>
                <c:pt idx="2">
                  <c:v>Base o Planta</c:v>
                </c:pt>
                <c:pt idx="3">
                  <c:v>Por honorarios</c:v>
                </c:pt>
              </c:strCache>
            </c:strRef>
          </c:cat>
          <c:val>
            <c:numRef>
              <c:f>TablaDatos!$C$112:$C$115</c:f>
              <c:numCache>
                <c:formatCode>General</c:formatCode>
                <c:ptCount val="4"/>
                <c:pt idx="0">
                  <c:v>0.375</c:v>
                </c:pt>
                <c:pt idx="1">
                  <c:v>0.375</c:v>
                </c:pt>
                <c:pt idx="2">
                  <c:v>0.20833333333333331</c:v>
                </c:pt>
                <c:pt idx="3">
                  <c:v>4.1666666666666671E-2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2225616"/>
        <c:axId val="312920544"/>
        <c:axId val="0"/>
      </c:bar3DChart>
      <c:catAx>
        <c:axId val="3122256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312920544"/>
        <c:crosses val="autoZero"/>
        <c:auto val="1"/>
        <c:lblAlgn val="ctr"/>
        <c:lblOffset val="100"/>
        <c:noMultiLvlLbl val="0"/>
      </c:catAx>
      <c:valAx>
        <c:axId val="312920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2225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08/06/2017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Pediatría (IMSS – CMNO)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50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sabe o conoce cuántos egresados de ese posgrado laboran actualmente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7.0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42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611595"/>
              </p:ext>
            </p:extLst>
          </p:nvPr>
        </p:nvGraphicFramePr>
        <p:xfrm>
          <a:off x="1043608" y="1772816"/>
          <a:ext cx="6552728" cy="4408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614321"/>
              </p:ext>
            </p:extLst>
          </p:nvPr>
        </p:nvGraphicFramePr>
        <p:xfrm>
          <a:off x="1187624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2730146"/>
              </p:ext>
            </p:extLst>
          </p:nvPr>
        </p:nvGraphicFramePr>
        <p:xfrm>
          <a:off x="1187624" y="1628800"/>
          <a:ext cx="6878822" cy="4627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565447"/>
              </p:ext>
            </p:extLst>
          </p:nvPr>
        </p:nvGraphicFramePr>
        <p:xfrm>
          <a:off x="539552" y="2564904"/>
          <a:ext cx="8030715" cy="2808311"/>
        </p:xfrm>
        <a:graphic>
          <a:graphicData uri="http://schemas.openxmlformats.org/drawingml/2006/table">
            <a:tbl>
              <a:tblPr/>
              <a:tblGrid>
                <a:gridCol w="2292077"/>
                <a:gridCol w="1245419"/>
                <a:gridCol w="1256844"/>
                <a:gridCol w="1245419"/>
                <a:gridCol w="1245419"/>
                <a:gridCol w="745537"/>
              </a:tblGrid>
              <a:tr h="56903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Criterios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Muy 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Poco 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Nada 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 cuente con título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95.8%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Disponibilidad de horario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70.8%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Conocimientos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Edad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Universidad de procedencia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6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Experiencia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 civil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15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Género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87.5%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233793"/>
              </p:ext>
            </p:extLst>
          </p:nvPr>
        </p:nvGraphicFramePr>
        <p:xfrm>
          <a:off x="611560" y="2132856"/>
          <a:ext cx="7920880" cy="3472014"/>
        </p:xfrm>
        <a:graphic>
          <a:graphicData uri="http://schemas.openxmlformats.org/drawingml/2006/table">
            <a:tbl>
              <a:tblPr/>
              <a:tblGrid>
                <a:gridCol w="2088232"/>
                <a:gridCol w="1262073"/>
                <a:gridCol w="1207848"/>
                <a:gridCol w="1276476"/>
                <a:gridCol w="1306672"/>
                <a:gridCol w="779579"/>
              </a:tblGrid>
              <a:tr h="4853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Muy 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Poco 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Nada 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en equipo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91.7%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96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70.8%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29.2%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6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instrumentos y herramientas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37.5%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62.5%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45.8%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45.8%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54.2%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6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Dominio de otro idioma (inglés)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37.5%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27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Directivas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41.7%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929669"/>
              </p:ext>
            </p:extLst>
          </p:nvPr>
        </p:nvGraphicFramePr>
        <p:xfrm>
          <a:off x="467544" y="1412776"/>
          <a:ext cx="7452940" cy="501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844824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10001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85917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3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29097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93396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25144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35896" y="5204948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7541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1859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356277"/>
              </p:ext>
            </p:extLst>
          </p:nvPr>
        </p:nvGraphicFramePr>
        <p:xfrm>
          <a:off x="1043608" y="1412776"/>
          <a:ext cx="6804868" cy="4577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6628"/>
              </p:ext>
            </p:extLst>
          </p:nvPr>
        </p:nvGraphicFramePr>
        <p:xfrm>
          <a:off x="827584" y="1412776"/>
          <a:ext cx="7380932" cy="4965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Pediatría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(IMSS – CMNO)”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2486775"/>
              </p:ext>
            </p:extLst>
          </p:nvPr>
        </p:nvGraphicFramePr>
        <p:xfrm>
          <a:off x="539552" y="1196752"/>
          <a:ext cx="7452940" cy="501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7.4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2649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6967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100984"/>
              </p:ext>
            </p:extLst>
          </p:nvPr>
        </p:nvGraphicFramePr>
        <p:xfrm>
          <a:off x="899592" y="1340768"/>
          <a:ext cx="7344816" cy="494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942790" y="1988840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868591" y="1772816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582750" y="3359225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872125" y="2969575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584338" y="427285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872125" y="4371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551302" y="430410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551302" y="2832696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582750" y="23971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872125" y="24622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582750" y="28743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872125" y="38891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551302" y="234888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551302" y="376880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582750" y="378435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872125" y="34338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551302" y="333675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584338" y="477691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872125" y="48499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552444" y="480166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584338" y="571301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872125" y="581144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551302" y="574426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872125" y="53292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551302" y="520896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582750" y="522451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584338" y="621707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872125" y="62900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552444" y="624182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799838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 bwMode="auto">
          <a:xfrm>
            <a:off x="0" y="6453336"/>
            <a:ext cx="2483768" cy="4046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" name="Rectángulo 3"/>
          <p:cNvSpPr/>
          <p:nvPr/>
        </p:nvSpPr>
        <p:spPr bwMode="auto">
          <a:xfrm>
            <a:off x="179512" y="5661248"/>
            <a:ext cx="792088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5416" y="83671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179512" y="6535157"/>
            <a:ext cx="77768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0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dicha habilidad / </a:t>
            </a:r>
            <a:r>
              <a:rPr lang="es-ES" sz="1000" dirty="0" smtClean="0">
                <a:solidFill>
                  <a:schemeClr val="tx1"/>
                </a:solidFill>
                <a:latin typeface="+mn-lt"/>
              </a:rPr>
              <a:t>competencia.</a:t>
            </a:r>
            <a:endParaRPr lang="es-MX" sz="1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179512" y="6381328"/>
            <a:ext cx="47258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0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0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028510"/>
              </p:ext>
            </p:extLst>
          </p:nvPr>
        </p:nvGraphicFramePr>
        <p:xfrm>
          <a:off x="251520" y="1916832"/>
          <a:ext cx="8568952" cy="4465288"/>
        </p:xfrm>
        <a:graphic>
          <a:graphicData uri="http://schemas.openxmlformats.org/drawingml/2006/table">
            <a:tbl>
              <a:tblPr/>
              <a:tblGrid>
                <a:gridCol w="6624737"/>
                <a:gridCol w="1152129"/>
                <a:gridCol w="792086"/>
              </a:tblGrid>
              <a:tr h="5543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 específicas*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 Aplica**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848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identificar, tratar y revertir un paro cardiorrespiratorio en un paciente recién nacido.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manejar las patologías más comunes de la pediatría ambulatoria resolviendo en el consultorio la mayoría de los diagnósticos leves o moderados que no requieren hospitalización.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4.74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monitorear el crecimiento y desarrollo de un paciente pediátrico sano y detectar cualquier alteración del mismo de una forma temprana.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9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diagnosticar y tratar las principales enfermedades infecciosas a cualquier nivel en la edad pediátrica, considerando su derivación el </a:t>
                      </a:r>
                      <a:r>
                        <a:rPr lang="es-MX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infectólogo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pediatra en el momento adecuado en caso necesario.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diagnosticar y tratar la mayoría de padecimientos respiratorios en la edad pediátrica, con su subsecuente derivación al sub-especialista pediatra en caso de cumplir criterios.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4.61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diagnosticar y ofrecer el manejo médico inicial de un padecimiento quirúrgico en el paciente neonatal y pediátrico.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4.58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detectar y tratar un estado de choque en un paciente en edad pediátrica, su manejo integral, detectando y manejando la causa original y aplicando medidas definitivas de tratamiento.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4.58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958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identificar a un paciente con signos tempranos de una enfermedad neoplásica y su derivación oportuna al </a:t>
                      </a:r>
                      <a:r>
                        <a:rPr lang="es-MX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onco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-hematólogo pediatra.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4.57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4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el manejo de un paciente pediátrico en estado crítico con soporte ventilatorio convencional, cuidados y seguimiento radiográfico y gasométrico.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4.54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ofrecer los cuidados generales a un paciente traumatizado evitando el daño </a:t>
                      </a:r>
                      <a:r>
                        <a:rPr lang="es-MX" sz="12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</a:t>
                      </a:r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-orgánico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considerando su derivación oportuna al sub-especialista pediatra.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5756" marR="5756" marT="575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924690"/>
            <a:ext cx="8893175" cy="1029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de la </a:t>
            </a:r>
            <a:r>
              <a:rPr lang="es-MX" sz="15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3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3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3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3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3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539552" y="5589240"/>
            <a:ext cx="748883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</a:t>
            </a:r>
            <a:r>
              <a:rPr lang="es-ES" sz="1100" dirty="0" smtClean="0">
                <a:solidFill>
                  <a:schemeClr val="tx1"/>
                </a:solidFill>
                <a:latin typeface="+mn-lt"/>
              </a:rPr>
              <a:t>dicho conocimiento.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23528" y="5373216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082472"/>
              </p:ext>
            </p:extLst>
          </p:nvPr>
        </p:nvGraphicFramePr>
        <p:xfrm>
          <a:off x="611560" y="2276872"/>
          <a:ext cx="7704856" cy="3069922"/>
        </p:xfrm>
        <a:graphic>
          <a:graphicData uri="http://schemas.openxmlformats.org/drawingml/2006/table">
            <a:tbl>
              <a:tblPr/>
              <a:tblGrid>
                <a:gridCol w="5394673"/>
                <a:gridCol w="1325305"/>
                <a:gridCol w="984878"/>
              </a:tblGrid>
              <a:tr h="6864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 específicos*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 Aplica**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de niño sano.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4.74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Enfermedades pediátricas de manejo ambulatorio.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4.65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Detección y manejo médico en enfermedades quirúrgicas pediátricas.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Interpretación de auxiliares diagnósticos en pediatría.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Reanimación pediátrica y neonatal.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Enfermedades del periodo neonatal.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Enfermedades infecciosas en la edad pediátrica.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4.58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urgencias en pediatría.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4.57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Padecimientos pediátricos más comunes de las principales subespecialidades.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4.54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del paciente pediátrico en estado crítico.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499" marR="8499" marT="849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7089243"/>
              </p:ext>
            </p:extLst>
          </p:nvPr>
        </p:nvGraphicFramePr>
        <p:xfrm>
          <a:off x="899592" y="126876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 bwMode="auto">
          <a:xfrm>
            <a:off x="179512" y="5733256"/>
            <a:ext cx="720080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es-MX"/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0345398"/>
              </p:ext>
            </p:extLst>
          </p:nvPr>
        </p:nvGraphicFramePr>
        <p:xfrm>
          <a:off x="91479" y="1124744"/>
          <a:ext cx="9056489" cy="5961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585736"/>
              </p:ext>
            </p:extLst>
          </p:nvPr>
        </p:nvGraphicFramePr>
        <p:xfrm>
          <a:off x="1259632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58099"/>
              </p:ext>
            </p:extLst>
          </p:nvPr>
        </p:nvGraphicFramePr>
        <p:xfrm>
          <a:off x="1043608" y="126876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de la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Pediatría (IMSS – CMNO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793847"/>
              </p:ext>
            </p:extLst>
          </p:nvPr>
        </p:nvGraphicFramePr>
        <p:xfrm>
          <a:off x="899592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4735722"/>
              </p:ext>
            </p:extLst>
          </p:nvPr>
        </p:nvGraphicFramePr>
        <p:xfrm>
          <a:off x="1115616" y="1556792"/>
          <a:ext cx="6696744" cy="450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658838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06 de mayo al 05 de junio de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en Pediatría (IMSS – CMNO)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24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44522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60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29.2%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30058" y="16821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8.3%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9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4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62.5%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9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83.3%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14.9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27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16.7%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Pediatría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1731639"/>
              </p:ext>
            </p:extLst>
          </p:nvPr>
        </p:nvGraphicFramePr>
        <p:xfrm>
          <a:off x="1691680" y="1916832"/>
          <a:ext cx="6120680" cy="348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235101"/>
              </p:ext>
            </p:extLst>
          </p:nvPr>
        </p:nvGraphicFramePr>
        <p:xfrm>
          <a:off x="971600" y="1772816"/>
          <a:ext cx="7511876" cy="4275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6352821"/>
              </p:ext>
            </p:extLst>
          </p:nvPr>
        </p:nvGraphicFramePr>
        <p:xfrm>
          <a:off x="1331640" y="1412776"/>
          <a:ext cx="6912768" cy="465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801424"/>
              </p:ext>
            </p:extLst>
          </p:nvPr>
        </p:nvGraphicFramePr>
        <p:xfrm>
          <a:off x="467544" y="980728"/>
          <a:ext cx="7488832" cy="5037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14833</TotalTime>
  <Words>1906</Words>
  <Application>Microsoft Office PowerPoint</Application>
  <PresentationFormat>Presentación en pantalla (4:3)</PresentationFormat>
  <Paragraphs>449</Paragraphs>
  <Slides>32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43" baseType="lpstr">
      <vt:lpstr>Microsoft YaHei</vt:lpstr>
      <vt:lpstr>MS PGothic</vt:lpstr>
      <vt:lpstr>MS PGothic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LILIANA RAMOS</cp:lastModifiedBy>
  <cp:revision>1004</cp:revision>
  <cp:lastPrinted>2013-07-09T20:28:01Z</cp:lastPrinted>
  <dcterms:created xsi:type="dcterms:W3CDTF">1601-01-01T00:00:00Z</dcterms:created>
  <dcterms:modified xsi:type="dcterms:W3CDTF">2017-06-08T12:49:43Z</dcterms:modified>
</cp:coreProperties>
</file>