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gif" ContentType="image/gif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rts/chart1.xml" ContentType="application/vnd.openxmlformats-officedocument.drawingml.chart+xml"/>
  <Override PartName="/ppt/notesSlides/notesSlide5.xml" ContentType="application/vnd.openxmlformats-officedocument.presentationml.notesSlide+xml"/>
  <Override PartName="/ppt/charts/chart2.xml" ContentType="application/vnd.openxmlformats-officedocument.drawingml.chart+xml"/>
  <Override PartName="/ppt/notesSlides/notesSlide6.xml" ContentType="application/vnd.openxmlformats-officedocument.presentationml.notesSlide+xml"/>
  <Override PartName="/ppt/charts/chart3.xml" ContentType="application/vnd.openxmlformats-officedocument.drawingml.chart+xml"/>
  <Override PartName="/ppt/notesSlides/notesSlide7.xml" ContentType="application/vnd.openxmlformats-officedocument.presentationml.notesSlide+xml"/>
  <Override PartName="/ppt/charts/chart4.xml" ContentType="application/vnd.openxmlformats-officedocument.drawingml.char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charts/chart5.xml" ContentType="application/vnd.openxmlformats-officedocument.drawingml.chart+xml"/>
  <Override PartName="/ppt/notesSlides/notesSlide10.xml" ContentType="application/vnd.openxmlformats-officedocument.presentationml.notesSlide+xml"/>
  <Override PartName="/ppt/charts/chart6.xml" ContentType="application/vnd.openxmlformats-officedocument.drawingml.chart+xml"/>
  <Override PartName="/ppt/notesSlides/notesSlide11.xml" ContentType="application/vnd.openxmlformats-officedocument.presentationml.notesSlide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charts/chart10.xml" ContentType="application/vnd.openxmlformats-officedocument.drawingml.chart+xml"/>
  <Override PartName="/ppt/charts/chart11.xml" ContentType="application/vnd.openxmlformats-officedocument.drawingml.chart+xml"/>
  <Override PartName="/ppt/charts/chart12.xml" ContentType="application/vnd.openxmlformats-officedocument.drawingml.chart+xml"/>
  <Override PartName="/ppt/notesSlides/notesSlide12.xml" ContentType="application/vnd.openxmlformats-officedocument.presentationml.notesSlide+xml"/>
  <Override PartName="/ppt/charts/chart13.xml" ContentType="application/vnd.openxmlformats-officedocument.drawingml.chart+xml"/>
  <Override PartName="/ppt/charts/chart14.xml" ContentType="application/vnd.openxmlformats-officedocument.drawingml.chart+xml"/>
  <Override PartName="/ppt/charts/chart15.xml" ContentType="application/vnd.openxmlformats-officedocument.drawingml.chart+xml"/>
  <Override PartName="/ppt/charts/chart16.xml" ContentType="application/vnd.openxmlformats-officedocument.drawingml.chart+xml"/>
  <Override PartName="/ppt/charts/chart17.xml" ContentType="application/vnd.openxmlformats-officedocument.drawingml.chart+xml"/>
  <Override PartName="/ppt/charts/chart18.xml" ContentType="application/vnd.openxmlformats-officedocument.drawingml.chart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4378" r:id="rId1"/>
    <p:sldMasterId id="2147483648" r:id="rId2"/>
  </p:sldMasterIdLst>
  <p:notesMasterIdLst>
    <p:notesMasterId r:id="rId35"/>
  </p:notesMasterIdLst>
  <p:handoutMasterIdLst>
    <p:handoutMasterId r:id="rId36"/>
  </p:handoutMasterIdLst>
  <p:sldIdLst>
    <p:sldId id="362" r:id="rId3"/>
    <p:sldId id="511" r:id="rId4"/>
    <p:sldId id="512" r:id="rId5"/>
    <p:sldId id="513" r:id="rId6"/>
    <p:sldId id="514" r:id="rId7"/>
    <p:sldId id="539" r:id="rId8"/>
    <p:sldId id="540" r:id="rId9"/>
    <p:sldId id="515" r:id="rId10"/>
    <p:sldId id="516" r:id="rId11"/>
    <p:sldId id="517" r:id="rId12"/>
    <p:sldId id="518" r:id="rId13"/>
    <p:sldId id="519" r:id="rId14"/>
    <p:sldId id="520" r:id="rId15"/>
    <p:sldId id="521" r:id="rId16"/>
    <p:sldId id="522" r:id="rId17"/>
    <p:sldId id="523" r:id="rId18"/>
    <p:sldId id="524" r:id="rId19"/>
    <p:sldId id="525" r:id="rId20"/>
    <p:sldId id="526" r:id="rId21"/>
    <p:sldId id="527" r:id="rId22"/>
    <p:sldId id="528" r:id="rId23"/>
    <p:sldId id="529" r:id="rId24"/>
    <p:sldId id="530" r:id="rId25"/>
    <p:sldId id="531" r:id="rId26"/>
    <p:sldId id="532" r:id="rId27"/>
    <p:sldId id="533" r:id="rId28"/>
    <p:sldId id="534" r:id="rId29"/>
    <p:sldId id="535" r:id="rId30"/>
    <p:sldId id="536" r:id="rId31"/>
    <p:sldId id="537" r:id="rId32"/>
    <p:sldId id="538" r:id="rId33"/>
    <p:sldId id="369" r:id="rId34"/>
  </p:sldIdLst>
  <p:sldSz cx="9144000" cy="6858000" type="screen4x3"/>
  <p:notesSz cx="6797675" cy="9928225"/>
  <p:defaultTextStyle>
    <a:defPPr>
      <a:defRPr lang="en-GB"/>
    </a:defPPr>
    <a:lvl1pPr algn="l" defTabSz="449263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Microsoft YaHei" pitchFamily="34" charset="-122"/>
        <a:cs typeface="+mn-cs"/>
      </a:defRPr>
    </a:lvl1pPr>
    <a:lvl2pPr marL="742950" indent="-285750" algn="l" defTabSz="449263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Microsoft YaHei" pitchFamily="34" charset="-122"/>
        <a:cs typeface="+mn-cs"/>
      </a:defRPr>
    </a:lvl2pPr>
    <a:lvl3pPr marL="1143000" indent="-228600" algn="l" defTabSz="449263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Microsoft YaHei" pitchFamily="34" charset="-122"/>
        <a:cs typeface="+mn-cs"/>
      </a:defRPr>
    </a:lvl3pPr>
    <a:lvl4pPr marL="1600200" indent="-228600" algn="l" defTabSz="449263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Microsoft YaHei" pitchFamily="34" charset="-122"/>
        <a:cs typeface="+mn-cs"/>
      </a:defRPr>
    </a:lvl4pPr>
    <a:lvl5pPr marL="2057400" indent="-228600" algn="l" defTabSz="449263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Microsoft YaHei" pitchFamily="34" charset="-122"/>
        <a:cs typeface="+mn-cs"/>
      </a:defRPr>
    </a:lvl5pPr>
    <a:lvl6pPr marL="2286000" algn="l" defTabSz="914400" rtl="0" eaLnBrk="1" latinLnBrk="0" hangingPunct="1">
      <a:defRPr kern="1200">
        <a:solidFill>
          <a:schemeClr val="bg1"/>
        </a:solidFill>
        <a:latin typeface="Arial" charset="0"/>
        <a:ea typeface="Microsoft YaHei" pitchFamily="34" charset="-122"/>
        <a:cs typeface="+mn-cs"/>
      </a:defRPr>
    </a:lvl6pPr>
    <a:lvl7pPr marL="2743200" algn="l" defTabSz="914400" rtl="0" eaLnBrk="1" latinLnBrk="0" hangingPunct="1">
      <a:defRPr kern="1200">
        <a:solidFill>
          <a:schemeClr val="bg1"/>
        </a:solidFill>
        <a:latin typeface="Arial" charset="0"/>
        <a:ea typeface="Microsoft YaHei" pitchFamily="34" charset="-122"/>
        <a:cs typeface="+mn-cs"/>
      </a:defRPr>
    </a:lvl7pPr>
    <a:lvl8pPr marL="3200400" algn="l" defTabSz="914400" rtl="0" eaLnBrk="1" latinLnBrk="0" hangingPunct="1">
      <a:defRPr kern="1200">
        <a:solidFill>
          <a:schemeClr val="bg1"/>
        </a:solidFill>
        <a:latin typeface="Arial" charset="0"/>
        <a:ea typeface="Microsoft YaHei" pitchFamily="34" charset="-122"/>
        <a:cs typeface="+mn-cs"/>
      </a:defRPr>
    </a:lvl8pPr>
    <a:lvl9pPr marL="3657600" algn="l" defTabSz="914400" rtl="0" eaLnBrk="1" latinLnBrk="0" hangingPunct="1">
      <a:defRPr kern="1200">
        <a:solidFill>
          <a:schemeClr val="bg1"/>
        </a:solidFill>
        <a:latin typeface="Arial" charset="0"/>
        <a:ea typeface="Microsoft YaHei" pitchFamily="34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843">
          <p15:clr>
            <a:srgbClr val="A4A3A4"/>
          </p15:clr>
        </p15:guide>
        <p15:guide id="2" pos="1889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E4E4E4"/>
    <a:srgbClr val="DE0000"/>
    <a:srgbClr val="AC0000"/>
    <a:srgbClr val="FFC9C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>
    <p:restoredLeft sz="12042" autoAdjust="0"/>
    <p:restoredTop sz="94711" autoAdjust="0"/>
  </p:normalViewPr>
  <p:slideViewPr>
    <p:cSldViewPr>
      <p:cViewPr>
        <p:scale>
          <a:sx n="94" d="100"/>
          <a:sy n="94" d="100"/>
        </p:scale>
        <p:origin x="-176" y="-240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2" d="100"/>
          <a:sy n="52" d="100"/>
        </p:scale>
        <p:origin x="2958" y="96"/>
      </p:cViewPr>
      <p:guideLst>
        <p:guide orient="horz" pos="2843"/>
        <p:guide pos="1889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8.xml"/><Relationship Id="rId21" Type="http://schemas.openxmlformats.org/officeDocument/2006/relationships/slide" Target="slides/slide19.xml"/><Relationship Id="rId22" Type="http://schemas.openxmlformats.org/officeDocument/2006/relationships/slide" Target="slides/slide20.xml"/><Relationship Id="rId23" Type="http://schemas.openxmlformats.org/officeDocument/2006/relationships/slide" Target="slides/slide21.xml"/><Relationship Id="rId24" Type="http://schemas.openxmlformats.org/officeDocument/2006/relationships/slide" Target="slides/slide22.xml"/><Relationship Id="rId25" Type="http://schemas.openxmlformats.org/officeDocument/2006/relationships/slide" Target="slides/slide23.xml"/><Relationship Id="rId26" Type="http://schemas.openxmlformats.org/officeDocument/2006/relationships/slide" Target="slides/slide24.xml"/><Relationship Id="rId27" Type="http://schemas.openxmlformats.org/officeDocument/2006/relationships/slide" Target="slides/slide25.xml"/><Relationship Id="rId28" Type="http://schemas.openxmlformats.org/officeDocument/2006/relationships/slide" Target="slides/slide26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30" Type="http://schemas.openxmlformats.org/officeDocument/2006/relationships/slide" Target="slides/slide28.xml"/><Relationship Id="rId31" Type="http://schemas.openxmlformats.org/officeDocument/2006/relationships/slide" Target="slides/slide29.xml"/><Relationship Id="rId32" Type="http://schemas.openxmlformats.org/officeDocument/2006/relationships/slide" Target="slides/slide30.xml"/><Relationship Id="rId9" Type="http://schemas.openxmlformats.org/officeDocument/2006/relationships/slide" Target="slides/slide7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33" Type="http://schemas.openxmlformats.org/officeDocument/2006/relationships/slide" Target="slides/slide31.xml"/><Relationship Id="rId34" Type="http://schemas.openxmlformats.org/officeDocument/2006/relationships/slide" Target="slides/slide32.xml"/><Relationship Id="rId35" Type="http://schemas.openxmlformats.org/officeDocument/2006/relationships/notesMaster" Target="notesMasters/notesMaster1.xml"/><Relationship Id="rId36" Type="http://schemas.openxmlformats.org/officeDocument/2006/relationships/handoutMaster" Target="handoutMasters/handoutMaster1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slide" Target="slides/slide15.xml"/><Relationship Id="rId18" Type="http://schemas.openxmlformats.org/officeDocument/2006/relationships/slide" Target="slides/slide16.xml"/><Relationship Id="rId19" Type="http://schemas.openxmlformats.org/officeDocument/2006/relationships/slide" Target="slides/slide17.xml"/><Relationship Id="rId37" Type="http://schemas.openxmlformats.org/officeDocument/2006/relationships/printerSettings" Target="printerSettings/printerSettings1.bin"/><Relationship Id="rId38" Type="http://schemas.openxmlformats.org/officeDocument/2006/relationships/presProps" Target="presProps.xml"/><Relationship Id="rId39" Type="http://schemas.openxmlformats.org/officeDocument/2006/relationships/viewProps" Target="viewProps.xml"/><Relationship Id="rId40" Type="http://schemas.openxmlformats.org/officeDocument/2006/relationships/theme" Target="theme/theme1.xml"/><Relationship Id="rId41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ario\Desktop\POSGRADOS%202017\19_MAESTR&#205;A_EN_DOCENCIA_PARA_LA_EDUCACI&#211;N_MEDIA\19_EMP_MDPEMS_PROCESO\19_GRAF_EMP_MDPEMS.xlsm" TargetMode="External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ario\Desktop\POSGRADOS%202017\19_MAESTR&#205;A_EN_DOCENCIA_PARA_LA_EDUCACI&#211;N_MEDIA\19_EMP_MDPEMS_PROCESO\19_GRAF_EMP_MDPEMS.xlsm" TargetMode="External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ario\Desktop\POSGRADOS%202017\19_MAESTR&#205;A_EN_DOCENCIA_PARA_LA_EDUCACI&#211;N_MEDIA\19_EMP_MDPEMS_PROCESO\19_GRAF_EMP_MDPEMS.xlsm" TargetMode="External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ario\Desktop\POSGRADOS%202017\19_MAESTR&#205;A_EN_DOCENCIA_PARA_LA_EDUCACI&#211;N_MEDIA\19_EMP_MDPEMS_PROCESO\19_GRAF_EMP_MDPEMS.xlsm" TargetMode="External"/></Relationships>
</file>

<file path=ppt/charts/_rels/chart1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ario\Desktop\POSGRADOS%202017\19_MAESTR&#205;A_EN_DOCENCIA_PARA_LA_EDUCACI&#211;N_MEDIA\19_EMP_MDPEMS_PROCESO\19_GRAF_EMP_MDPEMS.xlsm" TargetMode="External"/></Relationships>
</file>

<file path=ppt/charts/_rels/chart1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ario\Desktop\POSGRADOS%202017\19_MAESTR&#205;A_EN_DOCENCIA_PARA_LA_EDUCACI&#211;N_MEDIA\19_EMP_MDPEMS_PROCESO\19_GRAF_EMP_MDPEMS.xlsm" TargetMode="External"/></Relationships>
</file>

<file path=ppt/charts/_rels/chart1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ario\Desktop\POSGRADOS%202017\19_MAESTR&#205;A_EN_DOCENCIA_PARA_LA_EDUCACI&#211;N_MEDIA\19_EMP_MDPEMS_PROCESO\19_GRAF_EMP_MDPEMS.xlsm" TargetMode="External"/></Relationships>
</file>

<file path=ppt/charts/_rels/chart16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ario\Desktop\POSGRADOS%202017\19_MAESTR&#205;A_EN_DOCENCIA_PARA_LA_EDUCACI&#211;N_MEDIA\19_EMP_MDPEMS_PROCESO\19_GRAF_EMP_MDPEMS.xlsm" TargetMode="External"/></Relationships>
</file>

<file path=ppt/charts/_rels/chart17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ario\Desktop\POSGRADOS%202017\19_MAESTR&#205;A_EN_DOCENCIA_PARA_LA_EDUCACI&#211;N_MEDIA\19_EMP_MDPEMS_PROCESO\19_GRAF_EMP_MDPEMS.xlsm" TargetMode="External"/></Relationships>
</file>

<file path=ppt/charts/_rels/chart18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ario\Desktop\POSGRADOS%202017\19_MAESTR&#205;A_EN_DOCENCIA_PARA_LA_EDUCACI&#211;N_MEDIA\19_EMP_MDPEMS_PROCESO\19_GRAF_EMP_MDPEMS.xlsm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ario\Desktop\POSGRADOS%202017\19_MAESTR&#205;A_EN_DOCENCIA_PARA_LA_EDUCACI&#211;N_MEDIA\19_EMP_MDPEMS_PROCESO\19_GRAF_EMP_MDPEMS.xlsm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ario\Desktop\POSGRADOS%202017\19_MAESTR&#205;A_EN_DOCENCIA_PARA_LA_EDUCACI&#211;N_MEDIA\19_EMP_MDPEMS_PROCESO\19_GRAF_EMP_MDPEMS.xlsm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ario\Desktop\POSGRADOS%202017\19_MAESTR&#205;A_EN_DOCENCIA_PARA_LA_EDUCACI&#211;N_MEDIA\19_EMP_MDPEMS_PROCESO\19_GRAF_EMP_MDPEMS.xlsm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ario\Desktop\POSGRADOS%202017\19_MAESTR&#205;A_EN_DOCENCIA_PARA_LA_EDUCACI&#211;N_MEDIA\19_EMP_MDPEMS_PROCESO\19_GRAF_EMP_MDPEMS.xlsm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ario\Desktop\POSGRADOS%202017\19_MAESTR&#205;A_EN_DOCENCIA_PARA_LA_EDUCACI&#211;N_MEDIA\19_EMP_MDPEMS_PROCESO\19_GRAF_EMP_MDPEMS.xlsm" TargetMode="Externa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ario\Desktop\POSGRADOS%202017\19_MAESTR&#205;A_EN_DOCENCIA_PARA_LA_EDUCACI&#211;N_MEDIA\19_EMP_MDPEMS_PROCESO\19_GRAF_EMP_MDPEMS.xlsm" TargetMode="External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ario\Desktop\POSGRADOS%202017\19_MAESTR&#205;A_EN_DOCENCIA_PARA_LA_EDUCACI&#211;N_MEDIA\19_EMP_MDPEMS_PROCESO\19_GRAF_EMP_MDPEMS.xlsm" TargetMode="External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ario\Desktop\POSGRADOS%202017\19_MAESTR&#205;A_EN_DOCENCIA_PARA_LA_EDUCACI&#211;N_MEDIA\19_EMP_MDPEMS_PROCESO\19_GRAF_EMP_MDPEMS.xlsm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20"/>
      <c:rotY val="0"/>
      <c:rAngAx val="0"/>
      <c:perspective val="2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41538461538462"/>
          <c:y val="0.237837837837838"/>
          <c:w val="0.664615384615385"/>
          <c:h val="0.583783783783784"/>
        </c:manualLayout>
      </c:layout>
      <c:pie3DChart>
        <c:varyColors val="1"/>
        <c:ser>
          <c:idx val="0"/>
          <c:order val="0"/>
          <c:tx>
            <c:strRef>
              <c:f>TablaDatos!$B$7</c:f>
              <c:strCache>
                <c:ptCount val="1"/>
                <c:pt idx="0">
                  <c:v>Sí, actualmente trabajan</c:v>
                </c:pt>
              </c:strCache>
            </c:strRef>
          </c:tx>
          <c:explosion val="25"/>
          <c:dPt>
            <c:idx val="0"/>
            <c:bubble3D val="0"/>
            <c:spPr>
              <a:solidFill>
                <a:srgbClr val="FF0000"/>
              </a:solidFill>
            </c:spPr>
          </c:dPt>
          <c:dLbls>
            <c:dLbl>
              <c:idx val="0"/>
              <c:layout>
                <c:manualLayout>
                  <c:x val="-0.0123076923076923"/>
                  <c:y val="-0.589189402000426"/>
                </c:manualLayout>
              </c:layout>
              <c:numFmt formatCode="0.0%" sourceLinked="0"/>
              <c:spPr/>
              <c:txPr>
                <a:bodyPr/>
                <a:lstStyle/>
                <a:p>
                  <a:pPr>
                    <a:defRPr sz="1400" b="1"/>
                  </a:pPr>
                  <a:endParaRPr lang="es-ES"/>
                </a:p>
              </c:txPr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</c:dLbl>
            <c:numFmt formatCode="0.0%" sourceLinked="0"/>
            <c:txPr>
              <a:bodyPr/>
              <a:lstStyle/>
              <a:p>
                <a:pPr>
                  <a:defRPr sz="1200" b="1"/>
                </a:pPr>
                <a:endParaRPr lang="es-ES"/>
              </a:p>
            </c:txPr>
            <c:dLblPos val="outEnd"/>
            <c:showLegendKey val="0"/>
            <c:showVal val="1"/>
            <c:showCatName val="1"/>
            <c:showSerName val="0"/>
            <c:showPercent val="0"/>
            <c:showBubbleSize val="0"/>
            <c:separator>
</c:separator>
            <c:showLeaderLines val="1"/>
          </c:dLbls>
          <c:cat>
            <c:strRef>
              <c:f>TablaDatos!$B$7</c:f>
              <c:strCache>
                <c:ptCount val="1"/>
                <c:pt idx="0">
                  <c:v>Sí, actualmente trabajan</c:v>
                </c:pt>
              </c:strCache>
            </c:strRef>
          </c:cat>
          <c:val>
            <c:numRef>
              <c:f>TablaDatos!$C$7</c:f>
              <c:numCache>
                <c:formatCode>General</c:formatCode>
                <c:ptCount val="1"/>
                <c:pt idx="0">
                  <c:v>1.0</c:v>
                </c:pt>
              </c:numCache>
            </c:numRef>
          </c:val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1"/>
        </c:dLbls>
      </c:pie3DChart>
    </c:plotArea>
    <c:plotVisOnly val="1"/>
    <c:dispBlanksAs val="gap"/>
    <c:showDLblsOverMax val="0"/>
  </c:chart>
  <c:externalData r:id="rId1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410554187544739"/>
          <c:y val="0.088923387954884"/>
          <c:w val="0.542425626342162"/>
          <c:h val="0.841231751436476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0.0166666666666667"/>
                  <c:y val="0.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0.0166666666666667"/>
                  <c:y val="0.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0.0166666666666666"/>
                  <c:y val="0.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0.0166666666666667"/>
                  <c:y val="0.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0.0166666666666667"/>
                  <c:y val="0.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>
                <c:manualLayout>
                  <c:x val="0.0145454545454545"/>
                  <c:y val="0.00810832091934444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.0%" sourceLinked="0"/>
            <c:txPr>
              <a:bodyPr/>
              <a:lstStyle/>
              <a:p>
                <a:pPr algn="r">
                  <a:defRPr sz="1400" b="1"/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TablaDatos!$B$137:$B$142</c:f>
              <c:strCache>
                <c:ptCount val="6"/>
                <c:pt idx="0">
                  <c:v>Menos de $5,000</c:v>
                </c:pt>
                <c:pt idx="1">
                  <c:v>De $5,001 a $10,000</c:v>
                </c:pt>
                <c:pt idx="2">
                  <c:v>De $10,001 a $15,000</c:v>
                </c:pt>
                <c:pt idx="3">
                  <c:v>De $15,001 a $20,000</c:v>
                </c:pt>
                <c:pt idx="4">
                  <c:v>De $20,001 a $25,000</c:v>
                </c:pt>
                <c:pt idx="5">
                  <c:v>Son docentes y se paga por hora de asignatura</c:v>
                </c:pt>
              </c:strCache>
            </c:strRef>
          </c:cat>
          <c:val>
            <c:numRef>
              <c:f>TablaDatos!$C$137:$C$142</c:f>
              <c:numCache>
                <c:formatCode>General</c:formatCode>
                <c:ptCount val="6"/>
                <c:pt idx="0">
                  <c:v>0.0952380952380952</c:v>
                </c:pt>
                <c:pt idx="1">
                  <c:v>0.190476190476191</c:v>
                </c:pt>
                <c:pt idx="2">
                  <c:v>0.238095238095238</c:v>
                </c:pt>
                <c:pt idx="3">
                  <c:v>0.0476190476190476</c:v>
                </c:pt>
                <c:pt idx="4">
                  <c:v>0.0476190476190476</c:v>
                </c:pt>
                <c:pt idx="5">
                  <c:v>0.380952380952381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2140856408"/>
        <c:axId val="2140853304"/>
        <c:axId val="0"/>
      </c:bar3DChart>
      <c:catAx>
        <c:axId val="2140856408"/>
        <c:scaling>
          <c:orientation val="maxMin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s-ES"/>
          </a:p>
        </c:txPr>
        <c:crossAx val="2140853304"/>
        <c:crosses val="autoZero"/>
        <c:auto val="1"/>
        <c:lblAlgn val="ctr"/>
        <c:lblOffset val="100"/>
        <c:noMultiLvlLbl val="0"/>
      </c:catAx>
      <c:valAx>
        <c:axId val="2140853304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2140856408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398526556907659"/>
          <c:y val="0.0510855501170462"/>
          <c:w val="0.518089620615605"/>
          <c:h val="0.897988508193233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0.0166666666666667"/>
                  <c:y val="0.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0.0166666666666667"/>
                  <c:y val="0.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0.0166666666666667"/>
                  <c:y val="0.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0.0166666666666667"/>
                  <c:y val="0.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0.0236363636363637"/>
                  <c:y val="2.12811236433284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.0%" sourceLinked="0"/>
            <c:txPr>
              <a:bodyPr/>
              <a:lstStyle/>
              <a:p>
                <a:pPr algn="r">
                  <a:defRPr sz="1400" b="1"/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TablaDatos!$B$152:$B$156</c:f>
              <c:strCache>
                <c:ptCount val="5"/>
                <c:pt idx="0">
                  <c:v>Ya se tiene un rango establecido</c:v>
                </c:pt>
                <c:pt idx="1">
                  <c:v>Puesto</c:v>
                </c:pt>
                <c:pt idx="2">
                  <c:v>Antigüedad en la empresa</c:v>
                </c:pt>
                <c:pt idx="3">
                  <c:v>Conocimientos</c:v>
                </c:pt>
                <c:pt idx="4">
                  <c:v>Desempeño laboral</c:v>
                </c:pt>
              </c:strCache>
            </c:strRef>
          </c:cat>
          <c:val>
            <c:numRef>
              <c:f>TablaDatos!$C$152:$C$156</c:f>
              <c:numCache>
                <c:formatCode>General</c:formatCode>
                <c:ptCount val="5"/>
                <c:pt idx="0">
                  <c:v>0.428571428571429</c:v>
                </c:pt>
                <c:pt idx="1">
                  <c:v>0.238095238095238</c:v>
                </c:pt>
                <c:pt idx="2">
                  <c:v>0.142857142857143</c:v>
                </c:pt>
                <c:pt idx="3">
                  <c:v>0.0952380952380952</c:v>
                </c:pt>
                <c:pt idx="4">
                  <c:v>0.0952380952380952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2140806872"/>
        <c:axId val="2140804232"/>
        <c:axId val="0"/>
      </c:bar3DChart>
      <c:catAx>
        <c:axId val="2140806872"/>
        <c:scaling>
          <c:orientation val="maxMin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s-ES"/>
          </a:p>
        </c:txPr>
        <c:crossAx val="2140804232"/>
        <c:crosses val="autoZero"/>
        <c:auto val="1"/>
        <c:lblAlgn val="ctr"/>
        <c:lblOffset val="100"/>
        <c:noMultiLvlLbl val="0"/>
      </c:catAx>
      <c:valAx>
        <c:axId val="2140804232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2140806872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238262133142448"/>
          <c:y val="0.0402747393062354"/>
          <c:w val="0.694717680744452"/>
          <c:h val="0.908799319004044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0.0328313528990694"/>
                  <c:y val="2.12811236433284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0.0348485325697924"/>
                  <c:y val="0.00810832091934454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0.0384847530422333"/>
                  <c:y val="2.12811236433284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0.0475756621331425"/>
                  <c:y val="0.00810832091934454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.0%" sourceLinked="0"/>
            <c:txPr>
              <a:bodyPr/>
              <a:lstStyle/>
              <a:p>
                <a:pPr algn="r">
                  <a:defRPr sz="1400" b="1"/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TablaDatos!$B$177:$B$180</c:f>
              <c:strCache>
                <c:ptCount val="4"/>
                <c:pt idx="0">
                  <c:v>Muy importante</c:v>
                </c:pt>
                <c:pt idx="1">
                  <c:v>Importante</c:v>
                </c:pt>
                <c:pt idx="2">
                  <c:v>Poco importante</c:v>
                </c:pt>
                <c:pt idx="3">
                  <c:v>Nada importante</c:v>
                </c:pt>
              </c:strCache>
            </c:strRef>
          </c:cat>
          <c:val>
            <c:numRef>
              <c:f>TablaDatos!$C$177:$C$180</c:f>
              <c:numCache>
                <c:formatCode>General</c:formatCode>
                <c:ptCount val="4"/>
                <c:pt idx="0">
                  <c:v>0.904761904761905</c:v>
                </c:pt>
                <c:pt idx="1">
                  <c:v>0.0952380952380952</c:v>
                </c:pt>
                <c:pt idx="2">
                  <c:v>0.0</c:v>
                </c:pt>
                <c:pt idx="3">
                  <c:v>0.0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2140708008"/>
        <c:axId val="2140704120"/>
        <c:axId val="0"/>
      </c:bar3DChart>
      <c:catAx>
        <c:axId val="2140708008"/>
        <c:scaling>
          <c:orientation val="maxMin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s-ES"/>
          </a:p>
        </c:txPr>
        <c:crossAx val="2140704120"/>
        <c:crosses val="autoZero"/>
        <c:auto val="1"/>
        <c:lblAlgn val="ctr"/>
        <c:lblOffset val="100"/>
        <c:noMultiLvlLbl val="0"/>
      </c:catAx>
      <c:valAx>
        <c:axId val="2140704120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2140708008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467189680843033"/>
          <c:y val="0.0170926143909212"/>
          <c:w val="0.42458014045198"/>
          <c:h val="0.836438127959542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0.0109090909090909"/>
                  <c:y val="0.00270291551393914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0.0166666666666667"/>
                  <c:y val="0.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0.0166666666666667"/>
                  <c:y val="0.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0.0166666666666667"/>
                  <c:y val="0.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0.0166666666666667"/>
                  <c:y val="0.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>
                <c:manualLayout>
                  <c:x val="0.0166666666666667"/>
                  <c:y val="0.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"/>
              <c:layout>
                <c:manualLayout>
                  <c:x val="0.0166666666666667"/>
                  <c:y val="0.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.0%" sourceLinked="0"/>
            <c:txPr>
              <a:bodyPr/>
              <a:lstStyle/>
              <a:p>
                <a:pPr algn="r">
                  <a:defRPr sz="1400" b="1"/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TablaDatos!$B$253:$B$259</c:f>
              <c:strCache>
                <c:ptCount val="7"/>
                <c:pt idx="0">
                  <c:v>Preparación académica</c:v>
                </c:pt>
                <c:pt idx="1">
                  <c:v>Práctica</c:v>
                </c:pt>
                <c:pt idx="2">
                  <c:v>Disposición</c:v>
                </c:pt>
                <c:pt idx="3">
                  <c:v>Dominio de programas computacionales</c:v>
                </c:pt>
                <c:pt idx="4">
                  <c:v>Saben trabajar bajo presión</c:v>
                </c:pt>
                <c:pt idx="5">
                  <c:v>Saben tomar decisiones</c:v>
                </c:pt>
                <c:pt idx="6">
                  <c:v>Otra</c:v>
                </c:pt>
              </c:strCache>
            </c:strRef>
          </c:cat>
          <c:val>
            <c:numRef>
              <c:f>TablaDatos!$C$253:$C$259</c:f>
              <c:numCache>
                <c:formatCode>General</c:formatCode>
                <c:ptCount val="7"/>
                <c:pt idx="0">
                  <c:v>0.333333333333333</c:v>
                </c:pt>
                <c:pt idx="1">
                  <c:v>0.142857142857143</c:v>
                </c:pt>
                <c:pt idx="2">
                  <c:v>0.142857142857143</c:v>
                </c:pt>
                <c:pt idx="3">
                  <c:v>0.0952380952380952</c:v>
                </c:pt>
                <c:pt idx="4">
                  <c:v>0.0952380952380952</c:v>
                </c:pt>
                <c:pt idx="5">
                  <c:v>0.0476190476190476</c:v>
                </c:pt>
                <c:pt idx="6">
                  <c:v>0.142857142857143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2140248616"/>
        <c:axId val="2140247176"/>
        <c:axId val="0"/>
      </c:bar3DChart>
      <c:catAx>
        <c:axId val="2140248616"/>
        <c:scaling>
          <c:orientation val="maxMin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s-ES"/>
          </a:p>
        </c:txPr>
        <c:crossAx val="2140247176"/>
        <c:crosses val="autoZero"/>
        <c:auto val="1"/>
        <c:lblAlgn val="ctr"/>
        <c:lblOffset val="100"/>
        <c:noMultiLvlLbl val="0"/>
      </c:catAx>
      <c:valAx>
        <c:axId val="2140247176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2140248616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375741692131295"/>
          <c:y val="0.0523876323115254"/>
          <c:w val="0.579998664737511"/>
          <c:h val="0.945011992505192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0.00909090909090909"/>
                  <c:y val="0.0108114492445201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0.0166666666666667"/>
                  <c:y val="0.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0.0166666666666667"/>
                  <c:y val="0.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0.0166666666666667"/>
                  <c:y val="0.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0.0166666666666667"/>
                  <c:y val="0.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>
                <c:manualLayout>
                  <c:x val="0.0166666666666667"/>
                  <c:y val="0.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"/>
              <c:layout>
                <c:manualLayout>
                  <c:x val="0.0166666666666667"/>
                  <c:y val="0.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7"/>
              <c:layout>
                <c:manualLayout>
                  <c:x val="0.0166666666666667"/>
                  <c:y val="0.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8"/>
              <c:layout>
                <c:manualLayout>
                  <c:x val="0.0166666666666667"/>
                  <c:y val="0.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9"/>
              <c:layout>
                <c:manualLayout>
                  <c:x val="0.0166666666666667"/>
                  <c:y val="0.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.0%" sourceLinked="0"/>
            <c:txPr>
              <a:bodyPr/>
              <a:lstStyle/>
              <a:p>
                <a:pPr algn="r">
                  <a:defRPr sz="1400" b="1"/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TablaDatos!$B$264:$B$273</c:f>
              <c:strCache>
                <c:ptCount val="10"/>
                <c:pt idx="0">
                  <c:v>Falta de práctica</c:v>
                </c:pt>
                <c:pt idx="1">
                  <c:v>Falta de disposición</c:v>
                </c:pt>
                <c:pt idx="2">
                  <c:v>No saben trabajar bajo presión</c:v>
                </c:pt>
                <c:pt idx="3">
                  <c:v>Falta de trabajo en equipo</c:v>
                </c:pt>
                <c:pt idx="4">
                  <c:v>Falta de dominio de programas computacionales</c:v>
                </c:pt>
                <c:pt idx="5">
                  <c:v>No saben tomar decisiones</c:v>
                </c:pt>
                <c:pt idx="6">
                  <c:v>Falta de liderazgo</c:v>
                </c:pt>
                <c:pt idx="7">
                  <c:v>Investigación</c:v>
                </c:pt>
                <c:pt idx="8">
                  <c:v>Otra</c:v>
                </c:pt>
                <c:pt idx="9">
                  <c:v>Ninguna</c:v>
                </c:pt>
              </c:strCache>
            </c:strRef>
          </c:cat>
          <c:val>
            <c:numRef>
              <c:f>TablaDatos!$C$264:$C$273</c:f>
              <c:numCache>
                <c:formatCode>General</c:formatCode>
                <c:ptCount val="10"/>
                <c:pt idx="0">
                  <c:v>0.238095238095238</c:v>
                </c:pt>
                <c:pt idx="1">
                  <c:v>0.142857142857143</c:v>
                </c:pt>
                <c:pt idx="2">
                  <c:v>0.0952380952380952</c:v>
                </c:pt>
                <c:pt idx="3">
                  <c:v>0.0952380952380952</c:v>
                </c:pt>
                <c:pt idx="4">
                  <c:v>0.0476190476190476</c:v>
                </c:pt>
                <c:pt idx="5">
                  <c:v>0.0476190476190476</c:v>
                </c:pt>
                <c:pt idx="6">
                  <c:v>0.0476190476190476</c:v>
                </c:pt>
                <c:pt idx="7">
                  <c:v>0.0476190476190476</c:v>
                </c:pt>
                <c:pt idx="8">
                  <c:v>0.142857142857143</c:v>
                </c:pt>
                <c:pt idx="9">
                  <c:v>0.0952380952380952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2140158936"/>
        <c:axId val="2140154344"/>
        <c:axId val="0"/>
      </c:bar3DChart>
      <c:catAx>
        <c:axId val="2140158936"/>
        <c:scaling>
          <c:orientation val="maxMin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s-ES"/>
          </a:p>
        </c:txPr>
        <c:crossAx val="2140154344"/>
        <c:crosses val="autoZero"/>
        <c:auto val="1"/>
        <c:lblAlgn val="ctr"/>
        <c:lblOffset val="100"/>
        <c:noMultiLvlLbl val="0"/>
      </c:catAx>
      <c:valAx>
        <c:axId val="2140154344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2140158936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220361918396564"/>
          <c:y val="0.0429774420089381"/>
          <c:w val="0.741708804581246"/>
          <c:h val="0.906096616301341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0.022121116678597"/>
                  <c:y val="0.00810832091934454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0.0221212598425197"/>
                  <c:y val="2.12811236433284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0.0275756621331424"/>
                  <c:y val="0.00270291551393914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0.0421212598425197"/>
                  <c:y val="0.00270291551393914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.0%" sourceLinked="0"/>
            <c:txPr>
              <a:bodyPr/>
              <a:lstStyle/>
              <a:p>
                <a:pPr algn="r">
                  <a:defRPr sz="1400" b="1"/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TablaDatos!$B$278:$B$281</c:f>
              <c:strCache>
                <c:ptCount val="4"/>
                <c:pt idx="0">
                  <c:v>Muy adecuada</c:v>
                </c:pt>
                <c:pt idx="1">
                  <c:v>Adecuada</c:v>
                </c:pt>
                <c:pt idx="2">
                  <c:v>Poco adecuada</c:v>
                </c:pt>
                <c:pt idx="3">
                  <c:v>Nada adecuada</c:v>
                </c:pt>
              </c:strCache>
            </c:strRef>
          </c:cat>
          <c:val>
            <c:numRef>
              <c:f>TablaDatos!$C$278:$C$281</c:f>
              <c:numCache>
                <c:formatCode>General</c:formatCode>
                <c:ptCount val="4"/>
                <c:pt idx="0">
                  <c:v>0.285714285714286</c:v>
                </c:pt>
                <c:pt idx="1">
                  <c:v>0.666666666666667</c:v>
                </c:pt>
                <c:pt idx="2">
                  <c:v>0.0476190476190476</c:v>
                </c:pt>
                <c:pt idx="3">
                  <c:v>0.0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2145721592"/>
        <c:axId val="2145717048"/>
        <c:axId val="0"/>
      </c:bar3DChart>
      <c:catAx>
        <c:axId val="2145721592"/>
        <c:scaling>
          <c:orientation val="maxMin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s-ES"/>
          </a:p>
        </c:txPr>
        <c:crossAx val="2145717048"/>
        <c:crosses val="autoZero"/>
        <c:auto val="1"/>
        <c:lblAlgn val="ctr"/>
        <c:lblOffset val="100"/>
        <c:noMultiLvlLbl val="0"/>
      </c:catAx>
      <c:valAx>
        <c:axId val="2145717048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2145721592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58870866141732"/>
          <c:y val="0.061896360927857"/>
          <c:w val="0.779563493199713"/>
          <c:h val="0.887177697382422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0.029393987115247"/>
                  <c:y val="0.010811023622047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0.0330303507516106"/>
                  <c:y val="0.00810832091934454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0.038484896206156"/>
                  <c:y val="0.00540561821664184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0.0439394416607015"/>
                  <c:y val="0.00540561821664174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.0%" sourceLinked="0"/>
            <c:txPr>
              <a:bodyPr/>
              <a:lstStyle/>
              <a:p>
                <a:pPr algn="r">
                  <a:defRPr sz="1400" b="1"/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TablaDatos!$B$286:$B$289</c:f>
              <c:strCache>
                <c:ptCount val="4"/>
                <c:pt idx="0">
                  <c:v>Excelente</c:v>
                </c:pt>
                <c:pt idx="1">
                  <c:v>Buena</c:v>
                </c:pt>
                <c:pt idx="2">
                  <c:v>Mala</c:v>
                </c:pt>
                <c:pt idx="3">
                  <c:v>Pésima</c:v>
                </c:pt>
              </c:strCache>
            </c:strRef>
          </c:cat>
          <c:val>
            <c:numRef>
              <c:f>TablaDatos!$C$286:$C$289</c:f>
              <c:numCache>
                <c:formatCode>General</c:formatCode>
                <c:ptCount val="4"/>
                <c:pt idx="0">
                  <c:v>0.476190476190476</c:v>
                </c:pt>
                <c:pt idx="1">
                  <c:v>0.523809523809524</c:v>
                </c:pt>
                <c:pt idx="2">
                  <c:v>0.0</c:v>
                </c:pt>
                <c:pt idx="3">
                  <c:v>0.0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2145652088"/>
        <c:axId val="2145649064"/>
        <c:axId val="0"/>
      </c:bar3DChart>
      <c:catAx>
        <c:axId val="2145652088"/>
        <c:scaling>
          <c:orientation val="maxMin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s-ES"/>
          </a:p>
        </c:txPr>
        <c:crossAx val="2145649064"/>
        <c:crosses val="autoZero"/>
        <c:auto val="1"/>
        <c:lblAlgn val="ctr"/>
        <c:lblOffset val="100"/>
        <c:noMultiLvlLbl val="0"/>
      </c:catAx>
      <c:valAx>
        <c:axId val="2145649064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2145652088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213562061560487"/>
          <c:y val="0.0456801447116408"/>
          <c:w val="0.733963206871868"/>
          <c:h val="0.903393913598638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0.0275758052970651"/>
                  <c:y val="0.00810832091934454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0.0257576234788833"/>
                  <c:y val="0.00810832091934454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0.0275756621331424"/>
                  <c:y val="2.12811236433284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0.0475758052970651"/>
                  <c:y val="2.12811236334186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.0%" sourceLinked="0"/>
            <c:txPr>
              <a:bodyPr/>
              <a:lstStyle/>
              <a:p>
                <a:pPr algn="r">
                  <a:defRPr sz="1400" b="1"/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TablaDatos!$B$294:$B$297</c:f>
              <c:strCache>
                <c:ptCount val="4"/>
                <c:pt idx="0">
                  <c:v>Muy probable</c:v>
                </c:pt>
                <c:pt idx="1">
                  <c:v>Probable</c:v>
                </c:pt>
                <c:pt idx="2">
                  <c:v>Poco probable</c:v>
                </c:pt>
                <c:pt idx="3">
                  <c:v>Nada probable</c:v>
                </c:pt>
              </c:strCache>
            </c:strRef>
          </c:cat>
          <c:val>
            <c:numRef>
              <c:f>TablaDatos!$C$294:$C$297</c:f>
              <c:numCache>
                <c:formatCode>General</c:formatCode>
                <c:ptCount val="4"/>
                <c:pt idx="0">
                  <c:v>0.428571428571429</c:v>
                </c:pt>
                <c:pt idx="1">
                  <c:v>0.523809523809524</c:v>
                </c:pt>
                <c:pt idx="2">
                  <c:v>0.0476190476190476</c:v>
                </c:pt>
                <c:pt idx="3">
                  <c:v>0.0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2145605944"/>
        <c:axId val="2145602920"/>
        <c:axId val="0"/>
      </c:bar3DChart>
      <c:catAx>
        <c:axId val="2145605944"/>
        <c:scaling>
          <c:orientation val="maxMin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s-ES"/>
          </a:p>
        </c:txPr>
        <c:crossAx val="2145602920"/>
        <c:crosses val="autoZero"/>
        <c:auto val="1"/>
        <c:lblAlgn val="ctr"/>
        <c:lblOffset val="100"/>
        <c:noMultiLvlLbl val="0"/>
      </c:catAx>
      <c:valAx>
        <c:axId val="2145602920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2145605944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1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209925697924123"/>
          <c:y val="0.0700044690359651"/>
          <c:w val="0.704872297780959"/>
          <c:h val="0.892583102787827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0.0330303507516106"/>
                  <c:y val="0.0189191317301554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0.0327272727272727"/>
                  <c:y val="0.00810832091934454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0.0275758052970651"/>
                  <c:y val="0.00810832091934454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0.0257574803149606"/>
                  <c:y val="0.0108110236220471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.0%" sourceLinked="0"/>
            <c:txPr>
              <a:bodyPr/>
              <a:lstStyle/>
              <a:p>
                <a:pPr algn="r">
                  <a:defRPr sz="1400" b="1"/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TablaDatos!$B$302:$B$305</c:f>
              <c:strCache>
                <c:ptCount val="4"/>
                <c:pt idx="0">
                  <c:v>Muy probable</c:v>
                </c:pt>
                <c:pt idx="1">
                  <c:v>Probable</c:v>
                </c:pt>
                <c:pt idx="2">
                  <c:v>Poco probable</c:v>
                </c:pt>
                <c:pt idx="3">
                  <c:v>Nada probable</c:v>
                </c:pt>
              </c:strCache>
            </c:strRef>
          </c:cat>
          <c:val>
            <c:numRef>
              <c:f>TablaDatos!$C$302:$C$305</c:f>
              <c:numCache>
                <c:formatCode>General</c:formatCode>
                <c:ptCount val="4"/>
                <c:pt idx="0">
                  <c:v>0.190476190476191</c:v>
                </c:pt>
                <c:pt idx="1">
                  <c:v>0.571428571428572</c:v>
                </c:pt>
                <c:pt idx="2">
                  <c:v>0.190476190476191</c:v>
                </c:pt>
                <c:pt idx="3">
                  <c:v>0.0476190476190476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2145560712"/>
        <c:axId val="2145557688"/>
        <c:axId val="0"/>
      </c:bar3DChart>
      <c:catAx>
        <c:axId val="2145560712"/>
        <c:scaling>
          <c:orientation val="maxMin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s-ES"/>
          </a:p>
        </c:txPr>
        <c:crossAx val="2145557688"/>
        <c:crosses val="autoZero"/>
        <c:auto val="1"/>
        <c:lblAlgn val="ctr"/>
        <c:lblOffset val="100"/>
        <c:noMultiLvlLbl val="0"/>
      </c:catAx>
      <c:valAx>
        <c:axId val="2145557688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2145560712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20"/>
      <c:rotY val="0"/>
      <c:rAngAx val="0"/>
      <c:perspective val="20"/>
    </c:view3D>
    <c:floor>
      <c:thickness val="0"/>
    </c:floor>
    <c:sideWall>
      <c:thickness val="0"/>
    </c:sideWall>
    <c:backWall>
      <c:thickness val="0"/>
    </c:backWall>
    <c:plotArea>
      <c:layout>
        <c:manualLayout>
          <c:xMode val="edge"/>
          <c:yMode val="edge"/>
          <c:x val="0.190769230769231"/>
          <c:y val="0.281081081081081"/>
          <c:w val="0.615384615384615"/>
          <c:h val="0.540540540540541"/>
        </c:manualLayout>
      </c:layout>
      <c:pie3DChart>
        <c:varyColors val="1"/>
        <c:ser>
          <c:idx val="0"/>
          <c:order val="0"/>
          <c:explosion val="25"/>
          <c:dPt>
            <c:idx val="0"/>
            <c:bubble3D val="0"/>
            <c:spPr>
              <a:solidFill>
                <a:srgbClr val="FF0000"/>
              </a:solidFill>
            </c:spPr>
          </c:dPt>
          <c:dPt>
            <c:idx val="1"/>
            <c:bubble3D val="0"/>
            <c:spPr>
              <a:solidFill>
                <a:srgbClr val="CFCFCF"/>
              </a:solidFill>
            </c:spPr>
          </c:dPt>
          <c:dLbls>
            <c:dLbl>
              <c:idx val="0"/>
              <c:layout>
                <c:manualLayout>
                  <c:x val="0.0830769230769231"/>
                  <c:y val="-0.494594594594595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</c:dLbl>
            <c:numFmt formatCode="0.0%" sourceLinked="0"/>
            <c:txPr>
              <a:bodyPr/>
              <a:lstStyle/>
              <a:p>
                <a:pPr>
                  <a:defRPr sz="1400" b="1"/>
                </a:pPr>
                <a:endParaRPr lang="es-ES"/>
              </a:p>
            </c:txPr>
            <c:dLblPos val="outEnd"/>
            <c:showLegendKey val="0"/>
            <c:showVal val="1"/>
            <c:showCatName val="1"/>
            <c:showSerName val="0"/>
            <c:showPercent val="0"/>
            <c:showBubbleSize val="0"/>
            <c:separator>
</c:separator>
            <c:showLeaderLines val="1"/>
          </c:dLbls>
          <c:cat>
            <c:strRef>
              <c:f>TablaDatos!$B$11:$B$12</c:f>
              <c:strCache>
                <c:ptCount val="2"/>
                <c:pt idx="0">
                  <c:v>Academia /IES</c:v>
                </c:pt>
                <c:pt idx="1">
                  <c:v>Gobierno y/u Organismos Públicos</c:v>
                </c:pt>
              </c:strCache>
            </c:strRef>
          </c:cat>
          <c:val>
            <c:numRef>
              <c:f>TablaDatos!$C$11:$C$12</c:f>
              <c:numCache>
                <c:formatCode>General</c:formatCode>
                <c:ptCount val="2"/>
                <c:pt idx="0">
                  <c:v>0.952380952380952</c:v>
                </c:pt>
                <c:pt idx="1">
                  <c:v>0.0476190476190476</c:v>
                </c:pt>
              </c:numCache>
            </c:numRef>
          </c:val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1"/>
        </c:dLbls>
      </c:pie3DChart>
    </c:plotArea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85216320687187"/>
          <c:y val="0.0916260906575867"/>
          <c:w val="0.713218038654259"/>
          <c:h val="0.75474526494999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0.0548485325697924"/>
                  <c:y val="-0.0027024898914662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0.0512121689334288"/>
                  <c:y val="0.00270291551393914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0.0512121689334288"/>
                  <c:y val="2.12811236433284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0.0512121689334288"/>
                  <c:y val="0.0162168546499255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.0%" sourceLinked="0"/>
            <c:txPr>
              <a:bodyPr/>
              <a:lstStyle/>
              <a:p>
                <a:pPr algn="r">
                  <a:defRPr sz="1400" b="1"/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TablaDatos!$B$17:$B$20</c:f>
              <c:strCache>
                <c:ptCount val="4"/>
                <c:pt idx="0">
                  <c:v>Grande</c:v>
                </c:pt>
                <c:pt idx="1">
                  <c:v>Micro</c:v>
                </c:pt>
                <c:pt idx="2">
                  <c:v>Pequeña</c:v>
                </c:pt>
                <c:pt idx="3">
                  <c:v>Mediana</c:v>
                </c:pt>
              </c:strCache>
            </c:strRef>
          </c:cat>
          <c:val>
            <c:numRef>
              <c:f>TablaDatos!$C$17:$C$20</c:f>
              <c:numCache>
                <c:formatCode>General</c:formatCode>
                <c:ptCount val="4"/>
                <c:pt idx="0">
                  <c:v>1.0</c:v>
                </c:pt>
                <c:pt idx="1">
                  <c:v>0.0</c:v>
                </c:pt>
                <c:pt idx="2">
                  <c:v>0.0</c:v>
                </c:pt>
                <c:pt idx="3">
                  <c:v>0.0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2145255896"/>
        <c:axId val="2145274696"/>
        <c:axId val="0"/>
      </c:bar3DChart>
      <c:catAx>
        <c:axId val="2145255896"/>
        <c:scaling>
          <c:orientation val="maxMin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s-ES"/>
          </a:p>
        </c:txPr>
        <c:crossAx val="2145274696"/>
        <c:crosses val="autoZero"/>
        <c:auto val="1"/>
        <c:lblAlgn val="ctr"/>
        <c:lblOffset val="100"/>
        <c:noMultiLvlLbl val="0"/>
      </c:catAx>
      <c:valAx>
        <c:axId val="2145274696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2145255896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277935146743021"/>
          <c:y val="0.0483828474143435"/>
          <c:w val="0.616862848962061"/>
          <c:h val="0.870961481166205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0.0184848962061561"/>
                  <c:y val="0.010811023622047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0.0163636363636364"/>
                  <c:y val="0.00810832091934454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0.0148485325697924"/>
                  <c:y val="0.00810832091934454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0.0166667143879742"/>
                  <c:y val="0.0162164290274526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0.0184848962061561"/>
                  <c:y val="0.0108110236220471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>
                <c:manualLayout>
                  <c:x val="0.0166667143879742"/>
                  <c:y val="0.0162164290274526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.0%" sourceLinked="0"/>
            <c:txPr>
              <a:bodyPr/>
              <a:lstStyle/>
              <a:p>
                <a:pPr algn="r">
                  <a:defRPr sz="1400" b="1"/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TablaDatos!$B$24:$B$29</c:f>
              <c:strCache>
                <c:ptCount val="6"/>
                <c:pt idx="0">
                  <c:v>Coordinador de área</c:v>
                </c:pt>
                <c:pt idx="1">
                  <c:v>Director General</c:v>
                </c:pt>
                <c:pt idx="2">
                  <c:v>Jefatura</c:v>
                </c:pt>
                <c:pt idx="3">
                  <c:v>Secretario</c:v>
                </c:pt>
                <c:pt idx="4">
                  <c:v>Director de área</c:v>
                </c:pt>
                <c:pt idx="5">
                  <c:v>Subdirector</c:v>
                </c:pt>
              </c:strCache>
            </c:strRef>
          </c:cat>
          <c:val>
            <c:numRef>
              <c:f>TablaDatos!$C$24:$C$29</c:f>
              <c:numCache>
                <c:formatCode>General</c:formatCode>
                <c:ptCount val="6"/>
                <c:pt idx="0">
                  <c:v>0.380952380952381</c:v>
                </c:pt>
                <c:pt idx="1">
                  <c:v>0.285714285714286</c:v>
                </c:pt>
                <c:pt idx="2">
                  <c:v>0.142857142857143</c:v>
                </c:pt>
                <c:pt idx="3">
                  <c:v>0.0952380952380952</c:v>
                </c:pt>
                <c:pt idx="4">
                  <c:v>0.0476190476190476</c:v>
                </c:pt>
                <c:pt idx="5">
                  <c:v>0.0476190476190476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2144649656"/>
        <c:axId val="2144652664"/>
        <c:axId val="0"/>
      </c:bar3DChart>
      <c:catAx>
        <c:axId val="2144649656"/>
        <c:scaling>
          <c:orientation val="maxMin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s-ES"/>
          </a:p>
        </c:txPr>
        <c:crossAx val="2144652664"/>
        <c:crosses val="autoZero"/>
        <c:auto val="1"/>
        <c:lblAlgn val="ctr"/>
        <c:lblOffset val="100"/>
        <c:noMultiLvlLbl val="0"/>
      </c:catAx>
      <c:valAx>
        <c:axId val="2144652664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2144649656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213562061560487"/>
          <c:y val="0.0591936582251543"/>
          <c:w val="0.713963206871868"/>
          <c:h val="0.889880400085125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0.029393987115247"/>
                  <c:y val="0.00810832091934454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0.0275758052970651"/>
                  <c:y val="0.00540561821664184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0.0439394416607015"/>
                  <c:y val="0.0189191317301554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0.0439394416607015"/>
                  <c:y val="0.0135137263247498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.0%" sourceLinked="0"/>
            <c:txPr>
              <a:bodyPr/>
              <a:lstStyle/>
              <a:p>
                <a:pPr algn="r">
                  <a:defRPr sz="1400" b="1"/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TablaDatos!$B$48:$B$51</c:f>
              <c:strCache>
                <c:ptCount val="4"/>
                <c:pt idx="0">
                  <c:v>Muy probable</c:v>
                </c:pt>
                <c:pt idx="1">
                  <c:v>Probable</c:v>
                </c:pt>
                <c:pt idx="2">
                  <c:v>Poco probable</c:v>
                </c:pt>
                <c:pt idx="3">
                  <c:v>Nada probable</c:v>
                </c:pt>
              </c:strCache>
            </c:strRef>
          </c:cat>
          <c:val>
            <c:numRef>
              <c:f>TablaDatos!$C$48:$C$51</c:f>
              <c:numCache>
                <c:formatCode>General</c:formatCode>
                <c:ptCount val="4"/>
                <c:pt idx="0">
                  <c:v>0.523809523809524</c:v>
                </c:pt>
                <c:pt idx="1">
                  <c:v>0.476190476190476</c:v>
                </c:pt>
                <c:pt idx="2">
                  <c:v>0.0</c:v>
                </c:pt>
                <c:pt idx="3">
                  <c:v>0.0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2144698920"/>
        <c:axId val="2145228984"/>
        <c:axId val="0"/>
      </c:bar3DChart>
      <c:catAx>
        <c:axId val="2144698920"/>
        <c:scaling>
          <c:orientation val="maxMin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s-ES"/>
          </a:p>
        </c:txPr>
        <c:crossAx val="2145228984"/>
        <c:crosses val="autoZero"/>
        <c:auto val="1"/>
        <c:lblAlgn val="ctr"/>
        <c:lblOffset val="100"/>
        <c:noMultiLvlLbl val="0"/>
      </c:catAx>
      <c:valAx>
        <c:axId val="2145228984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2144698920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58870866141732"/>
          <c:y val="0.0591936582251543"/>
          <c:w val="0.763199856836078"/>
          <c:h val="0.889880400085125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0.0218181818181818"/>
                  <c:y val="0.00270291551393914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0.0257576234788833"/>
                  <c:y val="2.12811236433284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0.038484896206156"/>
                  <c:y val="2.12811236433284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0.038484896206156"/>
                  <c:y val="0.00810832091934444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.0%" sourceLinked="0"/>
            <c:txPr>
              <a:bodyPr/>
              <a:lstStyle/>
              <a:p>
                <a:pPr algn="r">
                  <a:defRPr sz="1400" b="1"/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TablaDatos!$B$56:$B$59</c:f>
              <c:strCache>
                <c:ptCount val="4"/>
                <c:pt idx="0">
                  <c:v>Excelente</c:v>
                </c:pt>
                <c:pt idx="1">
                  <c:v>Buena</c:v>
                </c:pt>
                <c:pt idx="2">
                  <c:v>Mala</c:v>
                </c:pt>
                <c:pt idx="3">
                  <c:v>Pésima</c:v>
                </c:pt>
              </c:strCache>
            </c:strRef>
          </c:cat>
          <c:val>
            <c:numRef>
              <c:f>TablaDatos!$C$56:$C$59</c:f>
              <c:numCache>
                <c:formatCode>General</c:formatCode>
                <c:ptCount val="4"/>
                <c:pt idx="0">
                  <c:v>0.952380952380952</c:v>
                </c:pt>
                <c:pt idx="1">
                  <c:v>0.0476190476190476</c:v>
                </c:pt>
                <c:pt idx="2">
                  <c:v>0.0</c:v>
                </c:pt>
                <c:pt idx="3">
                  <c:v>0.0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2144493704"/>
        <c:axId val="2144490680"/>
        <c:axId val="0"/>
      </c:bar3DChart>
      <c:catAx>
        <c:axId val="2144493704"/>
        <c:scaling>
          <c:orientation val="maxMin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s-ES"/>
          </a:p>
        </c:txPr>
        <c:crossAx val="2144490680"/>
        <c:crosses val="autoZero"/>
        <c:auto val="1"/>
        <c:lblAlgn val="ctr"/>
        <c:lblOffset val="100"/>
        <c:noMultiLvlLbl val="0"/>
      </c:catAx>
      <c:valAx>
        <c:axId val="2144490680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2144493704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58870866141732"/>
          <c:y val="0.0673017663332624"/>
          <c:w val="0.768654402290623"/>
          <c:h val="0.881772291977016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0.0275758052970651"/>
                  <c:y val="2.12811236433284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0.0275758052970651"/>
                  <c:y val="2.12811236433284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0.0421212598425197"/>
                  <c:y val="0.00270291551393914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0.0439394416607015"/>
                  <c:y val="-0.0027024898914663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.0%" sourceLinked="0"/>
            <c:txPr>
              <a:bodyPr/>
              <a:lstStyle/>
              <a:p>
                <a:pPr algn="r">
                  <a:defRPr sz="1400" b="1"/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TablaDatos!$B$64:$B$67</c:f>
              <c:strCache>
                <c:ptCount val="4"/>
                <c:pt idx="0">
                  <c:v>Excelente</c:v>
                </c:pt>
                <c:pt idx="1">
                  <c:v>Buena</c:v>
                </c:pt>
                <c:pt idx="2">
                  <c:v>Mala</c:v>
                </c:pt>
                <c:pt idx="3">
                  <c:v>Pésima</c:v>
                </c:pt>
              </c:strCache>
            </c:strRef>
          </c:cat>
          <c:val>
            <c:numRef>
              <c:f>TablaDatos!$C$64:$C$67</c:f>
              <c:numCache>
                <c:formatCode>General</c:formatCode>
                <c:ptCount val="4"/>
                <c:pt idx="0">
                  <c:v>0.80952380952381</c:v>
                </c:pt>
                <c:pt idx="1">
                  <c:v>0.190476190476191</c:v>
                </c:pt>
                <c:pt idx="2">
                  <c:v>0.0</c:v>
                </c:pt>
                <c:pt idx="3">
                  <c:v>0.0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2144417608"/>
        <c:axId val="2144414584"/>
        <c:axId val="0"/>
      </c:bar3DChart>
      <c:catAx>
        <c:axId val="2144417608"/>
        <c:scaling>
          <c:orientation val="maxMin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s-ES"/>
          </a:p>
        </c:txPr>
        <c:crossAx val="2144414584"/>
        <c:crosses val="autoZero"/>
        <c:auto val="1"/>
        <c:lblAlgn val="ctr"/>
        <c:lblOffset val="100"/>
        <c:noMultiLvlLbl val="0"/>
      </c:catAx>
      <c:valAx>
        <c:axId val="2144414584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2144417608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392789835361489"/>
          <c:y val="0.0673017663332624"/>
          <c:w val="0.534735433070866"/>
          <c:h val="0.881772291977016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0.0166666666666667"/>
                  <c:y val="0.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0.0166666666666667"/>
                  <c:y val="0.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0.0181816750178955"/>
                  <c:y val="0.010811236433283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0.0166666666666667"/>
                  <c:y val="0.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0.0166666666666667"/>
                  <c:y val="0.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>
                <c:manualLayout>
                  <c:x val="0.0166666666666667"/>
                  <c:y val="0.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.0%" sourceLinked="0"/>
            <c:txPr>
              <a:bodyPr/>
              <a:lstStyle/>
              <a:p>
                <a:pPr algn="r">
                  <a:defRPr sz="1400" b="1"/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TablaDatos!$B$92:$B$97</c:f>
              <c:strCache>
                <c:ptCount val="6"/>
                <c:pt idx="0">
                  <c:v>Recomendación</c:v>
                </c:pt>
                <c:pt idx="1">
                  <c:v>Bolsa de trabajo</c:v>
                </c:pt>
                <c:pt idx="2">
                  <c:v>Internet</c:v>
                </c:pt>
                <c:pt idx="3">
                  <c:v>Examen de oposición</c:v>
                </c:pt>
                <c:pt idx="4">
                  <c:v>Llevan currículum directamente</c:v>
                </c:pt>
                <c:pt idx="5">
                  <c:v>Convocatoria</c:v>
                </c:pt>
              </c:strCache>
            </c:strRef>
          </c:cat>
          <c:val>
            <c:numRef>
              <c:f>TablaDatos!$C$92:$C$97</c:f>
              <c:numCache>
                <c:formatCode>General</c:formatCode>
                <c:ptCount val="6"/>
                <c:pt idx="0">
                  <c:v>0.476190476190476</c:v>
                </c:pt>
                <c:pt idx="1">
                  <c:v>0.238095238095238</c:v>
                </c:pt>
                <c:pt idx="2">
                  <c:v>0.142857142857143</c:v>
                </c:pt>
                <c:pt idx="3">
                  <c:v>0.0475</c:v>
                </c:pt>
                <c:pt idx="4">
                  <c:v>0.0475</c:v>
                </c:pt>
                <c:pt idx="5">
                  <c:v>0.0476190476190476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2141038216"/>
        <c:axId val="2141035320"/>
        <c:axId val="0"/>
      </c:bar3DChart>
      <c:catAx>
        <c:axId val="2141038216"/>
        <c:scaling>
          <c:orientation val="maxMin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s-ES"/>
          </a:p>
        </c:txPr>
        <c:crossAx val="2141035320"/>
        <c:crosses val="autoZero"/>
        <c:auto val="1"/>
        <c:lblAlgn val="ctr"/>
        <c:lblOffset val="100"/>
        <c:noMultiLvlLbl val="0"/>
      </c:catAx>
      <c:valAx>
        <c:axId val="2141035320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2141038216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221916678596994"/>
          <c:y val="0.0456801447116408"/>
          <c:w val="0.725608589835361"/>
          <c:h val="0.903393913598638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0.02"/>
                  <c:y val="0.010811023622047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0.0166666666666667"/>
                  <c:y val="0.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0.0166666666666667"/>
                  <c:y val="0.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0.0166666666666667"/>
                  <c:y val="0.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0.0166666666666667"/>
                  <c:y val="0.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.0%" sourceLinked="0"/>
            <c:txPr>
              <a:bodyPr/>
              <a:lstStyle/>
              <a:p>
                <a:pPr algn="r">
                  <a:defRPr sz="1400" b="1"/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TablaDatos!$B$128:$B$132</c:f>
              <c:strCache>
                <c:ptCount val="5"/>
                <c:pt idx="0">
                  <c:v>Eventual</c:v>
                </c:pt>
                <c:pt idx="1">
                  <c:v>Por periodos</c:v>
                </c:pt>
                <c:pt idx="2">
                  <c:v>Eventual y base</c:v>
                </c:pt>
                <c:pt idx="3">
                  <c:v>Base o Planta</c:v>
                </c:pt>
                <c:pt idx="4">
                  <c:v>Por honorarios</c:v>
                </c:pt>
              </c:strCache>
            </c:strRef>
          </c:cat>
          <c:val>
            <c:numRef>
              <c:f>TablaDatos!$C$128:$C$132</c:f>
              <c:numCache>
                <c:formatCode>General</c:formatCode>
                <c:ptCount val="5"/>
                <c:pt idx="0">
                  <c:v>0.380952380952381</c:v>
                </c:pt>
                <c:pt idx="1">
                  <c:v>0.238095238095238</c:v>
                </c:pt>
                <c:pt idx="2">
                  <c:v>0.190476190476191</c:v>
                </c:pt>
                <c:pt idx="3">
                  <c:v>0.142857142857143</c:v>
                </c:pt>
                <c:pt idx="4">
                  <c:v>0.0476190476190476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2140929576"/>
        <c:axId val="2140922344"/>
        <c:axId val="0"/>
      </c:bar3DChart>
      <c:catAx>
        <c:axId val="2140929576"/>
        <c:scaling>
          <c:orientation val="maxMin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s-ES"/>
          </a:p>
        </c:txPr>
        <c:crossAx val="2140922344"/>
        <c:crosses val="autoZero"/>
        <c:auto val="1"/>
        <c:lblAlgn val="ctr"/>
        <c:lblOffset val="100"/>
        <c:noMultiLvlLbl val="0"/>
      </c:catAx>
      <c:valAx>
        <c:axId val="2140922344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2140929576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04732CCF-11D2-4B80-8E56-4BB18E699FDA}" type="datetimeFigureOut">
              <a:rPr lang="es-MX"/>
              <a:pPr>
                <a:defRPr/>
              </a:pPr>
              <a:t>07/06/17</a:t>
            </a:fld>
            <a:endParaRPr lang="es-MX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8475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66CB0A49-835B-4534-972E-90F92F2CCE80}" type="slidenum">
              <a:rPr lang="es-MX"/>
              <a:pPr>
                <a:defRPr/>
              </a:pPr>
              <a:t>‹Nr.›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03140150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AutoShape 1"/>
          <p:cNvSpPr>
            <a:spLocks noChangeArrowheads="1"/>
          </p:cNvSpPr>
          <p:nvPr/>
        </p:nvSpPr>
        <p:spPr bwMode="auto">
          <a:xfrm>
            <a:off x="0" y="0"/>
            <a:ext cx="6797675" cy="9928225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360" cap="sq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3621" tIns="41810" rIns="83621" bIns="41810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>
              <a:ea typeface="ＭＳ Ｐゴシック" pitchFamily="34" charset="-128"/>
            </a:endParaRPr>
          </a:p>
        </p:txBody>
      </p:sp>
      <p:sp>
        <p:nvSpPr>
          <p:cNvPr id="68611" name="AutoShape 2"/>
          <p:cNvSpPr>
            <a:spLocks noChangeArrowheads="1"/>
          </p:cNvSpPr>
          <p:nvPr/>
        </p:nvSpPr>
        <p:spPr bwMode="auto">
          <a:xfrm>
            <a:off x="0" y="0"/>
            <a:ext cx="6797675" cy="9928225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83621" tIns="41810" rIns="83621" bIns="41810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>
              <a:ea typeface="ＭＳ Ｐゴシック" pitchFamily="34" charset="-128"/>
            </a:endParaRPr>
          </a:p>
        </p:txBody>
      </p:sp>
      <p:sp>
        <p:nvSpPr>
          <p:cNvPr id="68612" name="AutoShape 3"/>
          <p:cNvSpPr>
            <a:spLocks noChangeArrowheads="1"/>
          </p:cNvSpPr>
          <p:nvPr/>
        </p:nvSpPr>
        <p:spPr bwMode="auto">
          <a:xfrm>
            <a:off x="0" y="0"/>
            <a:ext cx="6797675" cy="9928225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83621" tIns="41810" rIns="83621" bIns="41810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>
              <a:ea typeface="ＭＳ Ｐゴシック" pitchFamily="34" charset="-128"/>
            </a:endParaRPr>
          </a:p>
        </p:txBody>
      </p:sp>
      <p:sp>
        <p:nvSpPr>
          <p:cNvPr id="68613" name="AutoShape 4"/>
          <p:cNvSpPr>
            <a:spLocks noChangeArrowheads="1"/>
          </p:cNvSpPr>
          <p:nvPr/>
        </p:nvSpPr>
        <p:spPr bwMode="auto">
          <a:xfrm>
            <a:off x="0" y="0"/>
            <a:ext cx="6797675" cy="9928225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83621" tIns="41810" rIns="83621" bIns="41810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>
              <a:ea typeface="ＭＳ Ｐゴシック" pitchFamily="34" charset="-128"/>
            </a:endParaRPr>
          </a:p>
        </p:txBody>
      </p:sp>
      <p:sp>
        <p:nvSpPr>
          <p:cNvPr id="68614" name="Rectangle 5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917575" y="754063"/>
            <a:ext cx="4953000" cy="3714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sp>
      <p:sp>
        <p:nvSpPr>
          <p:cNvPr id="5126" name="Rectangle 6"/>
          <p:cNvSpPr>
            <a:spLocks noGrp="1" noChangeArrowheads="1"/>
          </p:cNvSpPr>
          <p:nvPr>
            <p:ph type="body"/>
          </p:nvPr>
        </p:nvSpPr>
        <p:spPr bwMode="auto">
          <a:xfrm>
            <a:off x="681038" y="4714875"/>
            <a:ext cx="5430837" cy="4459288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es-MX" noProof="0" smtClean="0"/>
          </a:p>
        </p:txBody>
      </p:sp>
      <p:sp>
        <p:nvSpPr>
          <p:cNvPr id="68616" name="Text Box 7"/>
          <p:cNvSpPr txBox="1">
            <a:spLocks noChangeArrowheads="1"/>
          </p:cNvSpPr>
          <p:nvPr/>
        </p:nvSpPr>
        <p:spPr bwMode="auto">
          <a:xfrm>
            <a:off x="0" y="0"/>
            <a:ext cx="2949575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83621" tIns="41810" rIns="83621" bIns="41810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>
              <a:ea typeface="ＭＳ Ｐゴシック" pitchFamily="34" charset="-128"/>
            </a:endParaRPr>
          </a:p>
        </p:txBody>
      </p:sp>
      <p:sp>
        <p:nvSpPr>
          <p:cNvPr id="68617" name="Text Box 8"/>
          <p:cNvSpPr txBox="1">
            <a:spLocks noChangeArrowheads="1"/>
          </p:cNvSpPr>
          <p:nvPr/>
        </p:nvSpPr>
        <p:spPr bwMode="auto">
          <a:xfrm>
            <a:off x="3846513" y="0"/>
            <a:ext cx="2949575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83621" tIns="41810" rIns="83621" bIns="41810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>
              <a:ea typeface="ＭＳ Ｐゴシック" pitchFamily="34" charset="-128"/>
            </a:endParaRPr>
          </a:p>
        </p:txBody>
      </p:sp>
      <p:sp>
        <p:nvSpPr>
          <p:cNvPr id="68618" name="Text Box 9"/>
          <p:cNvSpPr txBox="1">
            <a:spLocks noChangeArrowheads="1"/>
          </p:cNvSpPr>
          <p:nvPr/>
        </p:nvSpPr>
        <p:spPr bwMode="auto">
          <a:xfrm>
            <a:off x="0" y="9431338"/>
            <a:ext cx="2949575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83621" tIns="41810" rIns="83621" bIns="41810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>
              <a:ea typeface="ＭＳ Ｐゴシック" pitchFamily="34" charset="-128"/>
            </a:endParaRPr>
          </a:p>
        </p:txBody>
      </p:sp>
      <p:sp>
        <p:nvSpPr>
          <p:cNvPr id="5130" name="Rectangle 10"/>
          <p:cNvSpPr>
            <a:spLocks noGrp="1" noChangeArrowheads="1"/>
          </p:cNvSpPr>
          <p:nvPr>
            <p:ph type="sldNum"/>
          </p:nvPr>
        </p:nvSpPr>
        <p:spPr bwMode="auto">
          <a:xfrm>
            <a:off x="3846513" y="9431338"/>
            <a:ext cx="2943225" cy="48895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 eaLnBrk="1">
              <a:lnSpc>
                <a:spcPct val="95000"/>
              </a:lnSpc>
              <a:buSzPct val="45000"/>
              <a:tabLst>
                <a:tab pos="660400" algn="l"/>
                <a:tab pos="1322388" algn="l"/>
                <a:tab pos="1984375" algn="l"/>
                <a:tab pos="2646363" algn="l"/>
              </a:tabLst>
              <a:defRPr sz="13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defRPr>
            </a:lvl1pPr>
          </a:lstStyle>
          <a:p>
            <a:pPr>
              <a:defRPr/>
            </a:pPr>
            <a:fld id="{2CA0AA5C-AA7B-4398-9F76-27325938FEF9}" type="slidenum">
              <a:rPr lang="es-MX" altLang="es-MX"/>
              <a:pPr>
                <a:defRPr/>
              </a:pPr>
              <a:t>‹Nr.›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86889760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ＭＳ Ｐゴシック" pitchFamily="34" charset="-128"/>
        <a:cs typeface="MS PGothic" charset="0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ＭＳ Ｐゴシック" pitchFamily="34" charset="-128"/>
        <a:cs typeface="MS PGothic" charset="0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ＭＳ Ｐゴシック" pitchFamily="34" charset="-128"/>
        <a:cs typeface="MS PGothic" charset="0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ＭＳ Ｐゴシック" pitchFamily="34" charset="-128"/>
        <a:cs typeface="MS PGothic" charset="0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ＭＳ Ｐゴシック" pitchFamily="34" charset="-128"/>
        <a:cs typeface="MS PGothic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fld id="{0F868123-4C02-4972-94C0-A555207206ED}" type="slidenum">
              <a:rPr lang="es-MX" altLang="es-MX" smtClean="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/>
              <a:t>1</a:t>
            </a:fld>
            <a:endParaRPr lang="es-MX" altLang="es-MX" smtClean="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69635" name="Text Box 1"/>
          <p:cNvSpPr txBox="1">
            <a:spLocks noChangeArrowheads="1"/>
          </p:cNvSpPr>
          <p:nvPr/>
        </p:nvSpPr>
        <p:spPr bwMode="auto">
          <a:xfrm>
            <a:off x="3846513" y="9431338"/>
            <a:ext cx="2949575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r" eaLnBrk="1">
              <a:lnSpc>
                <a:spcPct val="95000"/>
              </a:lnSpc>
              <a:buSzPct val="100000"/>
              <a:buFont typeface="Times New Roman" pitchFamily="18" charset="0"/>
              <a:buNone/>
            </a:pPr>
            <a:fld id="{11A8135F-0A3B-4A0C-B9AD-E5CBA809A422}" type="slidenum">
              <a:rPr lang="es-MX" altLang="es-MX" sz="13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algn="r" eaLnBrk="1">
                <a:lnSpc>
                  <a:spcPct val="95000"/>
                </a:lnSpc>
                <a:buSzPct val="100000"/>
                <a:buFont typeface="Times New Roman" pitchFamily="18" charset="0"/>
                <a:buNone/>
              </a:pPr>
              <a:t>1</a:t>
            </a:fld>
            <a:endParaRPr lang="es-MX" altLang="es-MX" sz="130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6963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54063"/>
            <a:ext cx="4962525" cy="37226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963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1038" y="4714875"/>
            <a:ext cx="5437187" cy="44672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altLang="es-MX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7140341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eaLnBrk="1"/>
            <a:fld id="{C3201AAB-AD7C-4546-86E3-AE781B9DB4CC}" type="slidenum">
              <a:rPr lang="es-MX" smtClean="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eaLnBrk="1"/>
              <a:t>12</a:t>
            </a:fld>
            <a:endParaRPr lang="es-MX" smtClean="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4755" name="Text Box 1"/>
          <p:cNvSpPr txBox="1">
            <a:spLocks noChangeArrowheads="1"/>
          </p:cNvSpPr>
          <p:nvPr/>
        </p:nvSpPr>
        <p:spPr bwMode="auto">
          <a:xfrm>
            <a:off x="3846782" y="9431475"/>
            <a:ext cx="2949354" cy="495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r" eaLnBrk="1">
              <a:lnSpc>
                <a:spcPct val="95000"/>
              </a:lnSpc>
              <a:buClrTx/>
            </a:pPr>
            <a:fld id="{0853324D-31D9-4093-B5C0-9D34BE8A9853}" type="slidenum">
              <a:rPr lang="es-MX" sz="13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algn="r" eaLnBrk="1">
                <a:lnSpc>
                  <a:spcPct val="95000"/>
                </a:lnSpc>
                <a:buClrTx/>
              </a:pPr>
              <a:t>12</a:t>
            </a:fld>
            <a:endParaRPr lang="es-MX" sz="130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475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54063"/>
            <a:ext cx="4962525" cy="37226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475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0383" y="4714890"/>
            <a:ext cx="5438448" cy="44673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259097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eaLnBrk="1"/>
            <a:fld id="{C3201AAB-AD7C-4546-86E3-AE781B9DB4CC}" type="slidenum">
              <a:rPr lang="es-MX" smtClean="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eaLnBrk="1"/>
              <a:t>13</a:t>
            </a:fld>
            <a:endParaRPr lang="es-MX" smtClean="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4755" name="Text Box 1"/>
          <p:cNvSpPr txBox="1">
            <a:spLocks noChangeArrowheads="1"/>
          </p:cNvSpPr>
          <p:nvPr/>
        </p:nvSpPr>
        <p:spPr bwMode="auto">
          <a:xfrm>
            <a:off x="3846782" y="9431475"/>
            <a:ext cx="2949354" cy="495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r" eaLnBrk="1">
              <a:lnSpc>
                <a:spcPct val="95000"/>
              </a:lnSpc>
              <a:buClrTx/>
            </a:pPr>
            <a:fld id="{0853324D-31D9-4093-B5C0-9D34BE8A9853}" type="slidenum">
              <a:rPr lang="es-MX" sz="13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algn="r" eaLnBrk="1">
                <a:lnSpc>
                  <a:spcPct val="95000"/>
                </a:lnSpc>
                <a:buClrTx/>
              </a:pPr>
              <a:t>13</a:t>
            </a:fld>
            <a:endParaRPr lang="es-MX" sz="130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475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54063"/>
            <a:ext cx="4962525" cy="37226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475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0383" y="4714890"/>
            <a:ext cx="5438448" cy="44673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3208006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2F3E899B-ACDB-4ACA-A2BB-B80CE1DD8F53}" type="slidenum">
              <a:rPr lang="es-MX" smtClean="0"/>
              <a:pPr>
                <a:defRPr/>
              </a:pPr>
              <a:t>24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98628546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fld id="{8A18EE08-80C0-47C1-A3D5-B54EA38636F0}" type="slidenum">
              <a:rPr lang="es-MX" altLang="es-MX" smtClean="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/>
              <a:t>32</a:t>
            </a:fld>
            <a:endParaRPr lang="es-MX" altLang="es-MX" smtClean="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4755" name="Text Box 1"/>
          <p:cNvSpPr txBox="1">
            <a:spLocks noChangeArrowheads="1"/>
          </p:cNvSpPr>
          <p:nvPr/>
        </p:nvSpPr>
        <p:spPr bwMode="auto">
          <a:xfrm>
            <a:off x="3846513" y="9431338"/>
            <a:ext cx="2949575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r" eaLnBrk="1">
              <a:lnSpc>
                <a:spcPct val="95000"/>
              </a:lnSpc>
              <a:buSzPct val="100000"/>
              <a:buFont typeface="Times New Roman" pitchFamily="18" charset="0"/>
              <a:buNone/>
            </a:pPr>
            <a:fld id="{083FFD1D-CDF8-4FFB-8095-AE7E42D07DEE}" type="slidenum">
              <a:rPr lang="es-MX" altLang="es-MX" sz="13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algn="r" eaLnBrk="1">
                <a:lnSpc>
                  <a:spcPct val="95000"/>
                </a:lnSpc>
                <a:buSzPct val="100000"/>
                <a:buFont typeface="Times New Roman" pitchFamily="18" charset="0"/>
                <a:buNone/>
              </a:pPr>
              <a:t>32</a:t>
            </a:fld>
            <a:endParaRPr lang="es-MX" altLang="es-MX" sz="130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475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54063"/>
            <a:ext cx="4962525" cy="37226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475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1038" y="4714875"/>
            <a:ext cx="5437187" cy="44672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altLang="es-MX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914454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eaLnBrk="1"/>
            <a:fld id="{7AE025A1-D00A-45C0-9DA7-AB05671C9CB2}" type="slidenum">
              <a:rPr lang="es-MX" smtClean="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eaLnBrk="1"/>
              <a:t>3</a:t>
            </a:fld>
            <a:endParaRPr lang="es-MX" smtClean="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1683" name="Text Box 1"/>
          <p:cNvSpPr txBox="1">
            <a:spLocks noChangeArrowheads="1"/>
          </p:cNvSpPr>
          <p:nvPr/>
        </p:nvSpPr>
        <p:spPr bwMode="auto">
          <a:xfrm>
            <a:off x="3846782" y="9431475"/>
            <a:ext cx="2949354" cy="495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r" eaLnBrk="1">
              <a:lnSpc>
                <a:spcPct val="95000"/>
              </a:lnSpc>
              <a:buClrTx/>
            </a:pPr>
            <a:fld id="{AB8F87BC-CF61-4F5C-8F0B-B0A2CCFF281F}" type="slidenum">
              <a:rPr lang="es-MX" sz="13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algn="r" eaLnBrk="1">
                <a:lnSpc>
                  <a:spcPct val="95000"/>
                </a:lnSpc>
                <a:buClrTx/>
              </a:pPr>
              <a:t>3</a:t>
            </a:fld>
            <a:endParaRPr lang="es-MX" sz="130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168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54063"/>
            <a:ext cx="4962525" cy="37226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168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0383" y="4714890"/>
            <a:ext cx="5438448" cy="44673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1635643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eaLnBrk="1"/>
            <a:fld id="{39D31239-52A0-426A-9831-8FA69A9A9712}" type="slidenum">
              <a:rPr lang="es-MX" smtClean="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eaLnBrk="1"/>
              <a:t>4</a:t>
            </a:fld>
            <a:endParaRPr lang="es-MX" smtClean="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2707" name="Text Box 1"/>
          <p:cNvSpPr txBox="1">
            <a:spLocks noChangeArrowheads="1"/>
          </p:cNvSpPr>
          <p:nvPr/>
        </p:nvSpPr>
        <p:spPr bwMode="auto">
          <a:xfrm>
            <a:off x="3846782" y="9431475"/>
            <a:ext cx="2949354" cy="495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r" eaLnBrk="1">
              <a:lnSpc>
                <a:spcPct val="95000"/>
              </a:lnSpc>
              <a:buClrTx/>
            </a:pPr>
            <a:fld id="{A0B7CA4E-A302-4FF8-AB5D-C6CC01163B4C}" type="slidenum">
              <a:rPr lang="es-MX" sz="13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algn="r" eaLnBrk="1">
                <a:lnSpc>
                  <a:spcPct val="95000"/>
                </a:lnSpc>
                <a:buClrTx/>
              </a:pPr>
              <a:t>4</a:t>
            </a:fld>
            <a:endParaRPr lang="es-MX" sz="130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270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54063"/>
            <a:ext cx="4962525" cy="37226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270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0383" y="4714890"/>
            <a:ext cx="5438448" cy="44673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015808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eaLnBrk="1"/>
            <a:fld id="{04652013-3591-4EDF-9E80-C02E1DE6233B}" type="slidenum">
              <a:rPr lang="es-MX" smtClean="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eaLnBrk="1"/>
              <a:t>6</a:t>
            </a:fld>
            <a:endParaRPr lang="es-MX" smtClean="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3731" name="Text Box 1"/>
          <p:cNvSpPr txBox="1">
            <a:spLocks noChangeArrowheads="1"/>
          </p:cNvSpPr>
          <p:nvPr/>
        </p:nvSpPr>
        <p:spPr bwMode="auto">
          <a:xfrm>
            <a:off x="3846782" y="9431475"/>
            <a:ext cx="2949354" cy="495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r" eaLnBrk="1">
              <a:lnSpc>
                <a:spcPct val="95000"/>
              </a:lnSpc>
              <a:buClrTx/>
            </a:pPr>
            <a:fld id="{094EC0C4-4550-460C-BAE7-519B07EB9DD2}" type="slidenum">
              <a:rPr lang="es-MX" sz="13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algn="r" eaLnBrk="1">
                <a:lnSpc>
                  <a:spcPct val="95000"/>
                </a:lnSpc>
                <a:buClrTx/>
              </a:pPr>
              <a:t>6</a:t>
            </a:fld>
            <a:endParaRPr lang="es-MX" sz="130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373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54063"/>
            <a:ext cx="4962525" cy="37226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373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0383" y="4714890"/>
            <a:ext cx="5438448" cy="44673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6821891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eaLnBrk="1"/>
            <a:fld id="{04652013-3591-4EDF-9E80-C02E1DE6233B}" type="slidenum">
              <a:rPr lang="es-MX" smtClean="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eaLnBrk="1"/>
              <a:t>7</a:t>
            </a:fld>
            <a:endParaRPr lang="es-MX" smtClean="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3731" name="Text Box 1"/>
          <p:cNvSpPr txBox="1">
            <a:spLocks noChangeArrowheads="1"/>
          </p:cNvSpPr>
          <p:nvPr/>
        </p:nvSpPr>
        <p:spPr bwMode="auto">
          <a:xfrm>
            <a:off x="3846782" y="9431475"/>
            <a:ext cx="2949354" cy="495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r" eaLnBrk="1">
              <a:lnSpc>
                <a:spcPct val="95000"/>
              </a:lnSpc>
              <a:buClrTx/>
            </a:pPr>
            <a:fld id="{094EC0C4-4550-460C-BAE7-519B07EB9DD2}" type="slidenum">
              <a:rPr lang="es-MX" sz="13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algn="r" eaLnBrk="1">
                <a:lnSpc>
                  <a:spcPct val="95000"/>
                </a:lnSpc>
                <a:buClrTx/>
              </a:pPr>
              <a:t>7</a:t>
            </a:fld>
            <a:endParaRPr lang="es-MX" sz="130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373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54063"/>
            <a:ext cx="4962525" cy="37226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373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0383" y="4714890"/>
            <a:ext cx="5438448" cy="44673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6821891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eaLnBrk="1"/>
            <a:fld id="{04652013-3591-4EDF-9E80-C02E1DE6233B}" type="slidenum">
              <a:rPr lang="es-MX" smtClean="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eaLnBrk="1"/>
              <a:t>8</a:t>
            </a:fld>
            <a:endParaRPr lang="es-MX" smtClean="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3731" name="Text Box 1"/>
          <p:cNvSpPr txBox="1">
            <a:spLocks noChangeArrowheads="1"/>
          </p:cNvSpPr>
          <p:nvPr/>
        </p:nvSpPr>
        <p:spPr bwMode="auto">
          <a:xfrm>
            <a:off x="3846782" y="9431475"/>
            <a:ext cx="2949354" cy="495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r" eaLnBrk="1">
              <a:lnSpc>
                <a:spcPct val="95000"/>
              </a:lnSpc>
              <a:buClrTx/>
            </a:pPr>
            <a:fld id="{094EC0C4-4550-460C-BAE7-519B07EB9DD2}" type="slidenum">
              <a:rPr lang="es-MX" sz="13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algn="r" eaLnBrk="1">
                <a:lnSpc>
                  <a:spcPct val="95000"/>
                </a:lnSpc>
                <a:buClrTx/>
              </a:pPr>
              <a:t>8</a:t>
            </a:fld>
            <a:endParaRPr lang="es-MX" sz="130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373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54063"/>
            <a:ext cx="4962525" cy="37226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373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0383" y="4714890"/>
            <a:ext cx="5438448" cy="44673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6821891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eaLnBrk="1"/>
            <a:fld id="{C3201AAB-AD7C-4546-86E3-AE781B9DB4CC}" type="slidenum">
              <a:rPr lang="es-MX" smtClean="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eaLnBrk="1"/>
              <a:t>9</a:t>
            </a:fld>
            <a:endParaRPr lang="es-MX" smtClean="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4755" name="Text Box 1"/>
          <p:cNvSpPr txBox="1">
            <a:spLocks noChangeArrowheads="1"/>
          </p:cNvSpPr>
          <p:nvPr/>
        </p:nvSpPr>
        <p:spPr bwMode="auto">
          <a:xfrm>
            <a:off x="3846782" y="9431475"/>
            <a:ext cx="2949354" cy="495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r" eaLnBrk="1">
              <a:lnSpc>
                <a:spcPct val="95000"/>
              </a:lnSpc>
              <a:buClrTx/>
            </a:pPr>
            <a:fld id="{0853324D-31D9-4093-B5C0-9D34BE8A9853}" type="slidenum">
              <a:rPr lang="es-MX" sz="13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algn="r" eaLnBrk="1">
                <a:lnSpc>
                  <a:spcPct val="95000"/>
                </a:lnSpc>
                <a:buClrTx/>
              </a:pPr>
              <a:t>9</a:t>
            </a:fld>
            <a:endParaRPr lang="es-MX" sz="130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475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54063"/>
            <a:ext cx="4962525" cy="37226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475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0383" y="4714890"/>
            <a:ext cx="5438448" cy="44673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1664942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eaLnBrk="1"/>
            <a:fld id="{C3201AAB-AD7C-4546-86E3-AE781B9DB4CC}" type="slidenum">
              <a:rPr lang="es-MX" smtClean="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eaLnBrk="1"/>
              <a:t>10</a:t>
            </a:fld>
            <a:endParaRPr lang="es-MX" smtClean="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4755" name="Text Box 1"/>
          <p:cNvSpPr txBox="1">
            <a:spLocks noChangeArrowheads="1"/>
          </p:cNvSpPr>
          <p:nvPr/>
        </p:nvSpPr>
        <p:spPr bwMode="auto">
          <a:xfrm>
            <a:off x="3846782" y="9431475"/>
            <a:ext cx="2949354" cy="495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r" eaLnBrk="1">
              <a:lnSpc>
                <a:spcPct val="95000"/>
              </a:lnSpc>
              <a:buClrTx/>
            </a:pPr>
            <a:fld id="{0853324D-31D9-4093-B5C0-9D34BE8A9853}" type="slidenum">
              <a:rPr lang="es-MX" sz="13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algn="r" eaLnBrk="1">
                <a:lnSpc>
                  <a:spcPct val="95000"/>
                </a:lnSpc>
                <a:buClrTx/>
              </a:pPr>
              <a:t>10</a:t>
            </a:fld>
            <a:endParaRPr lang="es-MX" sz="130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475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54063"/>
            <a:ext cx="4962525" cy="37226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475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0383" y="4714890"/>
            <a:ext cx="5438448" cy="44673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2853763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eaLnBrk="1"/>
            <a:fld id="{C3201AAB-AD7C-4546-86E3-AE781B9DB4CC}" type="slidenum">
              <a:rPr lang="es-MX" smtClean="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eaLnBrk="1"/>
              <a:t>11</a:t>
            </a:fld>
            <a:endParaRPr lang="es-MX" smtClean="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4755" name="Text Box 1"/>
          <p:cNvSpPr txBox="1">
            <a:spLocks noChangeArrowheads="1"/>
          </p:cNvSpPr>
          <p:nvPr/>
        </p:nvSpPr>
        <p:spPr bwMode="auto">
          <a:xfrm>
            <a:off x="3846782" y="9431475"/>
            <a:ext cx="2949354" cy="495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r" eaLnBrk="1">
              <a:lnSpc>
                <a:spcPct val="95000"/>
              </a:lnSpc>
              <a:buClrTx/>
            </a:pPr>
            <a:fld id="{0853324D-31D9-4093-B5C0-9D34BE8A9853}" type="slidenum">
              <a:rPr lang="es-MX" sz="13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algn="r" eaLnBrk="1">
                <a:lnSpc>
                  <a:spcPct val="95000"/>
                </a:lnSpc>
                <a:buClrTx/>
              </a:pPr>
              <a:t>11</a:t>
            </a:fld>
            <a:endParaRPr lang="es-MX" sz="130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475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54063"/>
            <a:ext cx="4962525" cy="37226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475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0383" y="4714890"/>
            <a:ext cx="5438448" cy="44673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86980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265BB8-0183-4E62-BDE7-B50FE32BEFAB}" type="slidenum">
              <a:rPr lang="es-MX" altLang="es-MX"/>
              <a:pPr>
                <a:defRPr/>
              </a:pPr>
              <a:t>‹Nr.›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1606302138"/>
      </p:ext>
    </p:extLst>
  </p:cSld>
  <p:clrMapOvr>
    <a:masterClrMapping/>
  </p:clrMapOvr>
  <p:transition xmlns:p14="http://schemas.microsoft.com/office/powerpoint/2010/main"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5800" y="2130425"/>
            <a:ext cx="7764463" cy="1462088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604963"/>
            <a:ext cx="8221663" cy="45180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8CDE5E-E2E3-4642-8536-DF2B7BD11C9B}" type="slidenum">
              <a:rPr lang="es-MX" altLang="es-MX"/>
              <a:pPr>
                <a:defRPr/>
              </a:pPr>
              <a:t>‹Nr.›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2109839937"/>
      </p:ext>
    </p:extLst>
  </p:cSld>
  <p:clrMapOvr>
    <a:masterClrMapping/>
  </p:clrMapOvr>
  <p:transition xmlns:p14="http://schemas.microsoft.com/office/powerpoint/2010/main"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4638" y="1604963"/>
            <a:ext cx="2054225" cy="4518025"/>
          </a:xfrm>
          <a:prstGeom prst="rect">
            <a:avLst/>
          </a:prstGeo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604963"/>
            <a:ext cx="6015038" cy="45180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E1A3BE-B7D9-4662-A1A1-8CC300B9BD14}" type="slidenum">
              <a:rPr lang="es-MX" altLang="es-MX"/>
              <a:pPr>
                <a:defRPr/>
              </a:pPr>
              <a:t>‹Nr.›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494401977"/>
      </p:ext>
    </p:extLst>
  </p:cSld>
  <p:clrMapOvr>
    <a:masterClrMapping/>
  </p:clrMapOvr>
  <p:transition xmlns:p14="http://schemas.microsoft.com/office/powerpoint/2010/main"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85736833"/>
      </p:ext>
    </p:extLst>
  </p:cSld>
  <p:clrMapOvr>
    <a:masterClrMapping/>
  </p:clrMapOvr>
  <p:transition xmlns:p14="http://schemas.microsoft.com/office/powerpoint/2010/main"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1663" cy="1136650"/>
          </a:xfrm>
          <a:prstGeom prst="rect">
            <a:avLst/>
          </a:prstGeom>
        </p:spPr>
        <p:txBody>
          <a:bodyPr/>
          <a:lstStyle/>
          <a:p>
            <a:r>
              <a:rPr lang="es-ES" dirty="0" smtClean="0"/>
              <a:t>Haga clic para modificar el estilo de título del patrón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04963"/>
            <a:ext cx="8221663" cy="45180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 dirty="0" smtClean="0"/>
              <a:t>Haga clic para modificar el estilo de texto del patrón</a:t>
            </a:r>
          </a:p>
          <a:p>
            <a:pPr lvl="1"/>
            <a:r>
              <a:rPr lang="es-ES" dirty="0" smtClean="0"/>
              <a:t>Segundo nivel</a:t>
            </a:r>
          </a:p>
          <a:p>
            <a:pPr lvl="2"/>
            <a:r>
              <a:rPr lang="es-ES" dirty="0" smtClean="0"/>
              <a:t>Tercer nivel</a:t>
            </a:r>
          </a:p>
          <a:p>
            <a:pPr lvl="3"/>
            <a:r>
              <a:rPr lang="es-ES" dirty="0" smtClean="0"/>
              <a:t>Cuarto nivel</a:t>
            </a:r>
          </a:p>
          <a:p>
            <a:pPr lvl="4"/>
            <a:r>
              <a:rPr lang="es-ES" dirty="0" smtClean="0"/>
              <a:t>Quinto nivel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818747642"/>
      </p:ext>
    </p:extLst>
  </p:cSld>
  <p:clrMapOvr>
    <a:masterClrMapping/>
  </p:clrMapOvr>
  <p:transition xmlns:p14="http://schemas.microsoft.com/office/powerpoint/2010/main"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3787661062"/>
      </p:ext>
    </p:extLst>
  </p:cSld>
  <p:clrMapOvr>
    <a:masterClrMapping/>
  </p:clrMapOvr>
  <p:transition xmlns:p14="http://schemas.microsoft.com/office/powerpoint/2010/main"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1663" cy="113665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4963"/>
            <a:ext cx="4033838" cy="451802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3438" y="1604963"/>
            <a:ext cx="4035425" cy="451802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701961493"/>
      </p:ext>
    </p:extLst>
  </p:cSld>
  <p:clrMapOvr>
    <a:masterClrMapping/>
  </p:clrMapOvr>
  <p:transition xmlns:p14="http://schemas.microsoft.com/office/powerpoint/2010/main"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736130355"/>
      </p:ext>
    </p:extLst>
  </p:cSld>
  <p:clrMapOvr>
    <a:masterClrMapping/>
  </p:clrMapOvr>
  <p:transition xmlns:p14="http://schemas.microsoft.com/office/powerpoint/2010/main"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1663" cy="113665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73986699"/>
      </p:ext>
    </p:extLst>
  </p:cSld>
  <p:clrMapOvr>
    <a:masterClrMapping/>
  </p:clrMapOvr>
  <p:transition xmlns:p14="http://schemas.microsoft.com/office/powerpoint/2010/main"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4071994"/>
      </p:ext>
    </p:extLst>
  </p:cSld>
  <p:clrMapOvr>
    <a:masterClrMapping/>
  </p:clrMapOvr>
  <p:transition xmlns:p14="http://schemas.microsoft.com/office/powerpoint/2010/main"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2555018302"/>
      </p:ext>
    </p:extLst>
  </p:cSld>
  <p:clrMapOvr>
    <a:masterClrMapping/>
  </p:clrMapOvr>
  <p:transition xmlns:p14="http://schemas.microsoft.com/office/powerpoint/2010/main"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5800" y="2130425"/>
            <a:ext cx="7764463" cy="1462088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04963"/>
            <a:ext cx="8221663" cy="45180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A9F292-826B-4845-B08A-0D41E7ED760E}" type="slidenum">
              <a:rPr lang="es-MX" altLang="es-MX"/>
              <a:pPr>
                <a:defRPr/>
              </a:pPr>
              <a:t>‹Nr.›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1336880854"/>
      </p:ext>
    </p:extLst>
  </p:cSld>
  <p:clrMapOvr>
    <a:masterClrMapping/>
  </p:clrMapOvr>
  <p:transition xmlns:p14="http://schemas.microsoft.com/office/powerpoint/2010/main"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36448844"/>
      </p:ext>
    </p:extLst>
  </p:cSld>
  <p:clrMapOvr>
    <a:masterClrMapping/>
  </p:clrMapOvr>
  <p:transition xmlns:p14="http://schemas.microsoft.com/office/powerpoint/2010/main" spd="med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1663" cy="113665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604963"/>
            <a:ext cx="8221663" cy="45180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555219538"/>
      </p:ext>
    </p:extLst>
  </p:cSld>
  <p:clrMapOvr>
    <a:masterClrMapping/>
  </p:clrMapOvr>
  <p:transition xmlns:p14="http://schemas.microsoft.com/office/powerpoint/2010/main" spd="med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4638" y="273050"/>
            <a:ext cx="2054225" cy="5849938"/>
          </a:xfrm>
          <a:prstGeom prst="rect">
            <a:avLst/>
          </a:prstGeo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3050"/>
            <a:ext cx="6015038" cy="58499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373070907"/>
      </p:ext>
    </p:extLst>
  </p:cSld>
  <p:clrMapOvr>
    <a:masterClrMapping/>
  </p:clrMapOvr>
  <p:transition xmlns:p14="http://schemas.microsoft.com/office/powerpoint/2010/main"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F849A5-59A4-4377-8FCC-6784BC8C8131}" type="slidenum">
              <a:rPr lang="es-MX" altLang="es-MX"/>
              <a:pPr>
                <a:defRPr/>
              </a:pPr>
              <a:t>‹Nr.›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3519859004"/>
      </p:ext>
    </p:extLst>
  </p:cSld>
  <p:clrMapOvr>
    <a:masterClrMapping/>
  </p:clrMapOvr>
  <p:transition xmlns:p14="http://schemas.microsoft.com/office/powerpoint/2010/main"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5800" y="2130425"/>
            <a:ext cx="7764463" cy="1462088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4963"/>
            <a:ext cx="4033838" cy="451802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3438" y="1604963"/>
            <a:ext cx="4035425" cy="451802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8E52ED-FD15-4FEC-A506-65C8784DCF39}" type="slidenum">
              <a:rPr lang="es-MX" altLang="es-MX"/>
              <a:pPr>
                <a:defRPr/>
              </a:pPr>
              <a:t>‹Nr.›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2524501314"/>
      </p:ext>
    </p:extLst>
  </p:cSld>
  <p:clrMapOvr>
    <a:masterClrMapping/>
  </p:clrMapOvr>
  <p:transition xmlns:p14="http://schemas.microsoft.com/office/powerpoint/2010/main"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8" name="Rectangle 4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C6D63A-6478-40ED-A3D2-514616221E30}" type="slidenum">
              <a:rPr lang="es-MX" altLang="es-MX"/>
              <a:pPr>
                <a:defRPr/>
              </a:pPr>
              <a:t>‹Nr.›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731284921"/>
      </p:ext>
    </p:extLst>
  </p:cSld>
  <p:clrMapOvr>
    <a:masterClrMapping/>
  </p:clrMapOvr>
  <p:transition xmlns:p14="http://schemas.microsoft.com/office/powerpoint/2010/main"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5800" y="2130425"/>
            <a:ext cx="7764463" cy="1462088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E583B6-17A2-460F-BA2F-135493D1FD72}" type="slidenum">
              <a:rPr lang="es-MX" altLang="es-MX"/>
              <a:pPr>
                <a:defRPr/>
              </a:pPr>
              <a:t>‹Nr.›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315371598"/>
      </p:ext>
    </p:extLst>
  </p:cSld>
  <p:clrMapOvr>
    <a:masterClrMapping/>
  </p:clrMapOvr>
  <p:transition xmlns:p14="http://schemas.microsoft.com/office/powerpoint/2010/main"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6C58CF-0153-4D29-A38B-4E0479C267BB}" type="slidenum">
              <a:rPr lang="es-MX" altLang="es-MX"/>
              <a:pPr>
                <a:defRPr/>
              </a:pPr>
              <a:t>‹Nr.›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4045020939"/>
      </p:ext>
    </p:extLst>
  </p:cSld>
  <p:clrMapOvr>
    <a:masterClrMapping/>
  </p:clrMapOvr>
  <p:transition xmlns:p14="http://schemas.microsoft.com/office/powerpoint/2010/main"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5F1B85-F37D-413B-B8B0-642186F4E411}" type="slidenum">
              <a:rPr lang="es-MX" altLang="es-MX"/>
              <a:pPr>
                <a:defRPr/>
              </a:pPr>
              <a:t>‹Nr.›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504561703"/>
      </p:ext>
    </p:extLst>
  </p:cSld>
  <p:clrMapOvr>
    <a:masterClrMapping/>
  </p:clrMapOvr>
  <p:transition xmlns:p14="http://schemas.microsoft.com/office/powerpoint/2010/main"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MX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C5250E-ED3F-4D07-BA70-8EF9F11F599B}" type="slidenum">
              <a:rPr lang="es-MX" altLang="es-MX"/>
              <a:pPr>
                <a:defRPr/>
              </a:pPr>
              <a:t>‹Nr.›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1069360068"/>
      </p:ext>
    </p:extLst>
  </p:cSld>
  <p:clrMapOvr>
    <a:masterClrMapping/>
  </p:clrMapOvr>
  <p:transition xmlns:p14="http://schemas.microsoft.com/office/powerpoint/2010/main" spd="med"/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4" Type="http://schemas.openxmlformats.org/officeDocument/2006/relationships/image" Target="../media/image2.png"/><Relationship Id="rId15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13" Type="http://schemas.openxmlformats.org/officeDocument/2006/relationships/image" Target="../media/image4.jpeg"/><Relationship Id="rId14" Type="http://schemas.openxmlformats.org/officeDocument/2006/relationships/image" Target="../media/image5.png"/><Relationship Id="rId15" Type="http://schemas.openxmlformats.org/officeDocument/2006/relationships/image" Target="../media/image2.png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ext Box 3"/>
          <p:cNvSpPr txBox="1">
            <a:spLocks noChangeArrowheads="1"/>
          </p:cNvSpPr>
          <p:nvPr/>
        </p:nvSpPr>
        <p:spPr bwMode="auto"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>
              <a:ea typeface="ＭＳ Ｐゴシック" pitchFamily="34" charset="-128"/>
            </a:endParaRPr>
          </a:p>
        </p:txBody>
      </p:sp>
      <p:sp>
        <p:nvSpPr>
          <p:cNvPr id="1027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2130425"/>
            <a:ext cx="7764463" cy="1462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0000" tIns="45000" rIns="90000" bIns="450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s-MX" smtClean="0"/>
              <a:t>Pulse para editar el formato del texto de título</a:t>
            </a:r>
          </a:p>
        </p:txBody>
      </p:sp>
      <p:sp>
        <p:nvSpPr>
          <p:cNvPr id="11" name="Rectangle 2"/>
          <p:cNvSpPr>
            <a:spLocks noGrp="1" noChangeArrowheads="1"/>
          </p:cNvSpPr>
          <p:nvPr>
            <p:ph type="dt" idx="2"/>
          </p:nvPr>
        </p:nvSpPr>
        <p:spPr bwMode="auto">
          <a:xfrm>
            <a:off x="457200" y="6356350"/>
            <a:ext cx="2125663" cy="45402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90000" tIns="45000" rIns="90000" bIns="45000" numCol="1" anchor="t" anchorCtr="0" compatLnSpc="1">
            <a:prstTxWarp prst="textNoShape">
              <a:avLst/>
            </a:prstTxWarp>
          </a:bodyPr>
          <a:lstStyle>
            <a:lvl1pPr hangingPunct="1">
              <a:lnSpc>
                <a:spcPct val="100000"/>
              </a:lnSpc>
              <a:buClrTx/>
              <a:buSzPct val="45000"/>
              <a:buFontTx/>
              <a:buNone/>
              <a:tabLst>
                <a:tab pos="723900" algn="l"/>
                <a:tab pos="1447800" algn="l"/>
              </a:tabLst>
              <a:defRPr sz="2400">
                <a:solidFill>
                  <a:srgbClr val="000000"/>
                </a:solidFill>
                <a:latin typeface="+mn-lt"/>
                <a:ea typeface="Microsoft YaHei" charset="-122"/>
                <a:cs typeface="+mn-cs"/>
              </a:defRPr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1029" name="Text Box 3"/>
          <p:cNvSpPr txBox="1">
            <a:spLocks noChangeArrowheads="1"/>
          </p:cNvSpPr>
          <p:nvPr userDrawn="1"/>
        </p:nvSpPr>
        <p:spPr bwMode="auto"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altLang="es-MX">
              <a:ea typeface="ＭＳ Ｐゴシック" pitchFamily="34" charset="-128"/>
            </a:endParaRPr>
          </a:p>
        </p:txBody>
      </p:sp>
      <p:sp>
        <p:nvSpPr>
          <p:cNvPr id="13" name="Rectangle 4"/>
          <p:cNvSpPr>
            <a:spLocks noGrp="1" noChangeArrowheads="1"/>
          </p:cNvSpPr>
          <p:nvPr>
            <p:ph type="sldNum" idx="4"/>
          </p:nvPr>
        </p:nvSpPr>
        <p:spPr bwMode="auto">
          <a:xfrm>
            <a:off x="6553200" y="6356350"/>
            <a:ext cx="2125663" cy="46037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90000" tIns="45000" rIns="90000" bIns="45000" numCol="1" anchor="t" anchorCtr="0" compatLnSpc="1">
            <a:prstTxWarp prst="textNoShape">
              <a:avLst/>
            </a:prstTxWarp>
          </a:bodyPr>
          <a:lstStyle>
            <a:lvl1pPr hangingPunct="1">
              <a:lnSpc>
                <a:spcPct val="100000"/>
              </a:lnSpc>
              <a:buClrTx/>
              <a:buSzPct val="45000"/>
              <a:buFontTx/>
              <a:buNone/>
              <a:defRPr sz="2400">
                <a:solidFill>
                  <a:srgbClr val="000000"/>
                </a:solidFill>
                <a:latin typeface="Calibri" pitchFamily="34" charset="0"/>
                <a:ea typeface="MS PGothic" pitchFamily="34" charset="-128"/>
              </a:defRPr>
            </a:lvl1pPr>
          </a:lstStyle>
          <a:p>
            <a:pPr>
              <a:defRPr/>
            </a:pPr>
            <a:fld id="{63AF0EAE-0285-499E-A942-C1A224E28019}" type="slidenum">
              <a:rPr lang="es-MX"/>
              <a:pPr>
                <a:defRPr/>
              </a:pPr>
              <a:t>‹Nr.›</a:t>
            </a:fld>
            <a:endParaRPr lang="es-MX"/>
          </a:p>
        </p:txBody>
      </p:sp>
      <p:pic>
        <p:nvPicPr>
          <p:cNvPr id="1031" name="Picture 2" descr="C:\Users\Mireya\Google Drive\CAMBIO DE IMAGEN\ACSI Diseño de Papelería\ACSI LOGOS-01.png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5" y="0"/>
            <a:ext cx="1682750" cy="1052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2" name="Picture 2" descr="C:\Users\Mireya\Google Drive\CAMBIO DE IMAGEN\elementos png\elemento1.png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41963" y="84138"/>
            <a:ext cx="3600450" cy="5662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Picture 3" descr="C:\Users\Mireya\Google Drive\CAMBIO DE IMAGEN\elementos png\elemento3.png"/>
          <p:cNvPicPr>
            <a:picLocks noChangeAspect="1" noChangeArrowheads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748213"/>
            <a:ext cx="9144000" cy="213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6348" r:id="rId1"/>
    <p:sldLayoutId id="2147486349" r:id="rId2"/>
    <p:sldLayoutId id="2147486350" r:id="rId3"/>
    <p:sldLayoutId id="2147486351" r:id="rId4"/>
    <p:sldLayoutId id="2147486352" r:id="rId5"/>
    <p:sldLayoutId id="2147486353" r:id="rId6"/>
    <p:sldLayoutId id="2147486354" r:id="rId7"/>
    <p:sldLayoutId id="2147486355" r:id="rId8"/>
    <p:sldLayoutId id="2147486356" r:id="rId9"/>
    <p:sldLayoutId id="2147486357" r:id="rId10"/>
    <p:sldLayoutId id="2147486358" r:id="rId11"/>
  </p:sldLayoutIdLst>
  <p:transition xmlns:p14="http://schemas.microsoft.com/office/powerpoint/2010/main" spd="med"/>
  <p:hf sldNum="0" hdr="0" ftr="0"/>
  <p:txStyles>
    <p:titleStyle>
      <a:lvl1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+mj-lt"/>
          <a:ea typeface="ＭＳ Ｐゴシック" pitchFamily="34" charset="-128"/>
          <a:cs typeface="Microsoft YaHei" charset="0"/>
        </a:defRPr>
      </a:lvl1pPr>
      <a:lvl2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Calibri" charset="0"/>
          <a:ea typeface="ＭＳ Ｐゴシック" pitchFamily="34" charset="-128"/>
          <a:cs typeface="Microsoft YaHei" charset="0"/>
        </a:defRPr>
      </a:lvl2pPr>
      <a:lvl3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Calibri" charset="0"/>
          <a:ea typeface="ＭＳ Ｐゴシック" pitchFamily="34" charset="-128"/>
          <a:cs typeface="Microsoft YaHei" charset="0"/>
        </a:defRPr>
      </a:lvl3pPr>
      <a:lvl4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Calibri" charset="0"/>
          <a:ea typeface="ＭＳ Ｐゴシック" pitchFamily="34" charset="-128"/>
          <a:cs typeface="Microsoft YaHei" charset="0"/>
        </a:defRPr>
      </a:lvl4pPr>
      <a:lvl5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Calibri" charset="0"/>
          <a:ea typeface="ＭＳ Ｐゴシック" pitchFamily="34" charset="-128"/>
          <a:cs typeface="Microsoft YaHei" charset="0"/>
        </a:defRPr>
      </a:lvl5pPr>
      <a:lvl6pPr marL="2514600" indent="-228600"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Microsoft YaHei" charset="-122"/>
        </a:defRPr>
      </a:lvl6pPr>
      <a:lvl7pPr marL="2971800" indent="-228600"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Microsoft YaHei" charset="-122"/>
        </a:defRPr>
      </a:lvl7pPr>
      <a:lvl8pPr marL="3429000" indent="-228600"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Microsoft YaHei" charset="-122"/>
        </a:defRPr>
      </a:lvl8pPr>
      <a:lvl9pPr marL="3886200" indent="-228600"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Microsoft YaHei" charset="-122"/>
        </a:defRPr>
      </a:lvl9pPr>
    </p:titleStyle>
    <p:bodyStyle>
      <a:lvl1pPr marL="342900" indent="-342900" algn="l" defTabSz="449263" rtl="0" eaLnBrk="0" fontAlgn="base" hangingPunct="0">
        <a:lnSpc>
          <a:spcPct val="102000"/>
        </a:lnSpc>
        <a:spcBef>
          <a:spcPct val="0"/>
        </a:spcBef>
        <a:spcAft>
          <a:spcPts val="1425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000000"/>
          </a:solidFill>
          <a:latin typeface="+mn-lt"/>
          <a:ea typeface="ＭＳ Ｐゴシック" pitchFamily="34" charset="-128"/>
          <a:cs typeface="Microsoft YaHei" charset="0"/>
        </a:defRPr>
      </a:lvl1pPr>
      <a:lvl2pPr marL="742950" indent="-285750" algn="l" defTabSz="449263" rtl="0" eaLnBrk="0" fontAlgn="base" hangingPunct="0">
        <a:lnSpc>
          <a:spcPct val="102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000000"/>
          </a:solidFill>
          <a:latin typeface="+mn-lt"/>
          <a:ea typeface="+mn-ea"/>
          <a:cs typeface="Microsoft YaHei" charset="0"/>
        </a:defRPr>
      </a:lvl2pPr>
      <a:lvl3pPr marL="11430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  <a:cs typeface="Microsoft YaHei" charset="0"/>
        </a:defRPr>
      </a:lvl3pPr>
      <a:lvl4pPr marL="16002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  <a:cs typeface="Microsoft YaHei" charset="0"/>
        </a:defRPr>
      </a:lvl4pPr>
      <a:lvl5pPr marL="20574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  <a:cs typeface="Microsoft YaHei" charset="0"/>
        </a:defRPr>
      </a:lvl5pPr>
      <a:lvl6pPr marL="25146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6pPr>
      <a:lvl7pPr marL="29718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7pPr>
      <a:lvl8pPr marL="34290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8pPr>
      <a:lvl9pPr marL="38862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8" descr="http://www.cucs.udg.mx/serviciosacademicos/files/Image/escudoUdeG(1).jpg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5805488"/>
            <a:ext cx="608013" cy="82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7 Rectángulo"/>
          <p:cNvSpPr/>
          <p:nvPr userDrawn="1"/>
        </p:nvSpPr>
        <p:spPr>
          <a:xfrm>
            <a:off x="0" y="6630988"/>
            <a:ext cx="5004048" cy="2354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es-MX" sz="1000" b="1" kern="1200" cap="small" dirty="0" smtClean="0">
                <a:solidFill>
                  <a:schemeClr val="tx1"/>
                </a:solidFill>
                <a:latin typeface="Century Gothic" pitchFamily="34" charset="0"/>
                <a:ea typeface="ＭＳ Ｐゴシック" pitchFamily="34" charset="-128"/>
                <a:cs typeface="+mn-cs"/>
              </a:rPr>
              <a:t>Maestría en Docencia para la Educación Media Superior</a:t>
            </a:r>
            <a:endParaRPr lang="es-MX" sz="1000" b="1" kern="1200" cap="small" dirty="0">
              <a:solidFill>
                <a:schemeClr val="tx1"/>
              </a:solidFill>
              <a:latin typeface="Century Gothic" pitchFamily="34" charset="0"/>
              <a:ea typeface="ＭＳ Ｐゴシック" pitchFamily="34" charset="-128"/>
              <a:cs typeface="+mn-cs"/>
            </a:endParaRPr>
          </a:p>
        </p:txBody>
      </p:sp>
      <p:pic>
        <p:nvPicPr>
          <p:cNvPr id="2052" name="Picture 2" descr="C:\Users\Mireya\Google Drive\CAMBIO DE IMAGEN\ACSI Diseño de Papelería\ACSI LOGOS-01.png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75" y="-100013"/>
            <a:ext cx="1711325" cy="10699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Imagen 5" descr="elemento1.png"/>
          <p:cNvPicPr>
            <a:picLocks noChangeAspect="1"/>
          </p:cNvPicPr>
          <p:nvPr userDrawn="1"/>
        </p:nvPicPr>
        <p:blipFill>
          <a:blip r:embed="rId15">
            <a:alphaModFix amt="1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040" y="0"/>
            <a:ext cx="4745947" cy="7509278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6359" r:id="rId1"/>
    <p:sldLayoutId id="2147486360" r:id="rId2"/>
    <p:sldLayoutId id="2147486361" r:id="rId3"/>
    <p:sldLayoutId id="2147486362" r:id="rId4"/>
    <p:sldLayoutId id="2147486363" r:id="rId5"/>
    <p:sldLayoutId id="2147486364" r:id="rId6"/>
    <p:sldLayoutId id="2147486365" r:id="rId7"/>
    <p:sldLayoutId id="2147486366" r:id="rId8"/>
    <p:sldLayoutId id="2147486367" r:id="rId9"/>
    <p:sldLayoutId id="2147486368" r:id="rId10"/>
    <p:sldLayoutId id="2147486369" r:id="rId11"/>
  </p:sldLayoutIdLst>
  <p:transition xmlns:p14="http://schemas.microsoft.com/office/powerpoint/2010/main" spd="med"/>
  <p:txStyles>
    <p:titleStyle>
      <a:lvl1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+mj-lt"/>
          <a:ea typeface="ＭＳ Ｐゴシック" pitchFamily="34" charset="-128"/>
          <a:cs typeface="Microsoft YaHei" charset="0"/>
        </a:defRPr>
      </a:lvl1pPr>
      <a:lvl2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Calibri" charset="0"/>
          <a:ea typeface="ＭＳ Ｐゴシック" pitchFamily="34" charset="-128"/>
          <a:cs typeface="Microsoft YaHei" charset="0"/>
        </a:defRPr>
      </a:lvl2pPr>
      <a:lvl3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Calibri" charset="0"/>
          <a:ea typeface="ＭＳ Ｐゴシック" pitchFamily="34" charset="-128"/>
          <a:cs typeface="Microsoft YaHei" charset="0"/>
        </a:defRPr>
      </a:lvl3pPr>
      <a:lvl4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Calibri" charset="0"/>
          <a:ea typeface="ＭＳ Ｐゴシック" pitchFamily="34" charset="-128"/>
          <a:cs typeface="Microsoft YaHei" charset="0"/>
        </a:defRPr>
      </a:lvl4pPr>
      <a:lvl5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Calibri" charset="0"/>
          <a:ea typeface="ＭＳ Ｐゴシック" pitchFamily="34" charset="-128"/>
          <a:cs typeface="Microsoft YaHei" charset="0"/>
        </a:defRPr>
      </a:lvl5pPr>
      <a:lvl6pPr marL="2514600" indent="-228600"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Microsoft YaHei" charset="-122"/>
        </a:defRPr>
      </a:lvl6pPr>
      <a:lvl7pPr marL="2971800" indent="-228600"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Microsoft YaHei" charset="-122"/>
        </a:defRPr>
      </a:lvl7pPr>
      <a:lvl8pPr marL="3429000" indent="-228600"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Microsoft YaHei" charset="-122"/>
        </a:defRPr>
      </a:lvl8pPr>
      <a:lvl9pPr marL="3886200" indent="-228600"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Microsoft YaHei" charset="-122"/>
        </a:defRPr>
      </a:lvl9pPr>
    </p:titleStyle>
    <p:bodyStyle>
      <a:lvl1pPr marL="342900" indent="-342900" algn="l" defTabSz="449263" rtl="0" eaLnBrk="0" fontAlgn="base" hangingPunct="0">
        <a:lnSpc>
          <a:spcPct val="102000"/>
        </a:lnSpc>
        <a:spcBef>
          <a:spcPct val="0"/>
        </a:spcBef>
        <a:spcAft>
          <a:spcPts val="1425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000000"/>
          </a:solidFill>
          <a:latin typeface="+mn-lt"/>
          <a:ea typeface="ＭＳ Ｐゴシック" pitchFamily="34" charset="-128"/>
          <a:cs typeface="Microsoft YaHei" charset="0"/>
        </a:defRPr>
      </a:lvl1pPr>
      <a:lvl2pPr marL="742950" indent="-285750" algn="l" defTabSz="449263" rtl="0" eaLnBrk="0" fontAlgn="base" hangingPunct="0">
        <a:lnSpc>
          <a:spcPct val="102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000000"/>
          </a:solidFill>
          <a:latin typeface="+mn-lt"/>
          <a:ea typeface="ＭＳ Ｐゴシック" pitchFamily="34" charset="-128"/>
          <a:cs typeface="Microsoft YaHei" charset="0"/>
        </a:defRPr>
      </a:lvl2pPr>
      <a:lvl3pPr marL="11430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ＭＳ Ｐゴシック" pitchFamily="34" charset="-128"/>
          <a:cs typeface="Microsoft YaHei" charset="0"/>
        </a:defRPr>
      </a:lvl3pPr>
      <a:lvl4pPr marL="16002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ＭＳ Ｐゴシック" pitchFamily="34" charset="-128"/>
          <a:cs typeface="Microsoft YaHei" charset="0"/>
        </a:defRPr>
      </a:lvl4pPr>
      <a:lvl5pPr marL="20574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ＭＳ Ｐゴシック" pitchFamily="34" charset="-128"/>
          <a:cs typeface="Microsoft YaHei" charset="0"/>
        </a:defRPr>
      </a:lvl5pPr>
      <a:lvl6pPr marL="25146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6pPr>
      <a:lvl7pPr marL="29718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7pPr>
      <a:lvl8pPr marL="34290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8pPr>
      <a:lvl9pPr marL="38862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2.png"/><Relationship Id="rId5" Type="http://schemas.openxmlformats.org/officeDocument/2006/relationships/image" Target="../media/image7.png"/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9.xml"/><Relationship Id="rId3" Type="http://schemas.openxmlformats.org/officeDocument/2006/relationships/chart" Target="../charts/char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10.xml"/><Relationship Id="rId3" Type="http://schemas.openxmlformats.org/officeDocument/2006/relationships/chart" Target="../charts/char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11.xml"/><Relationship Id="rId3" Type="http://schemas.openxmlformats.org/officeDocument/2006/relationships/chart" Target="../charts/char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chart" Target="../charts/chart8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chart" Target="../charts/chart9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chart" Target="../charts/chart1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image" Target="../media/image8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chart" Target="../charts/chart1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chart" Target="../charts/chart1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1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chart" Target="../charts/chart1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chart" Target="../charts/chart14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chart" Target="../charts/chart15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chart" Target="../charts/chart1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9.gif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chart" Target="../charts/chart1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chart" Target="../charts/chart18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12.png"/><Relationship Id="rId5" Type="http://schemas.openxmlformats.org/officeDocument/2006/relationships/image" Target="../media/image2.png"/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image" Target="../media/image10.png"/><Relationship Id="rId3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4.xml"/><Relationship Id="rId3" Type="http://schemas.openxmlformats.org/officeDocument/2006/relationships/chart" Target="../charts/char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5.xml"/><Relationship Id="rId3" Type="http://schemas.openxmlformats.org/officeDocument/2006/relationships/chart" Target="../charts/char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6.xml"/><Relationship Id="rId3" Type="http://schemas.openxmlformats.org/officeDocument/2006/relationships/chart" Target="../charts/char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7.xml"/><Relationship Id="rId3" Type="http://schemas.openxmlformats.org/officeDocument/2006/relationships/chart" Target="../charts/char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602" name="2 Grupo"/>
          <p:cNvGrpSpPr>
            <a:grpSpLocks/>
          </p:cNvGrpSpPr>
          <p:nvPr/>
        </p:nvGrpSpPr>
        <p:grpSpPr bwMode="auto">
          <a:xfrm>
            <a:off x="0" y="0"/>
            <a:ext cx="9150350" cy="7065963"/>
            <a:chOff x="0" y="0"/>
            <a:chExt cx="9149861" cy="7065818"/>
          </a:xfrm>
        </p:grpSpPr>
        <p:pic>
          <p:nvPicPr>
            <p:cNvPr id="25603" name="Imagen 9" descr="elemento9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9144000" cy="70658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5604" name="Imagen 6" descr="elemento1.pn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15530" y="0"/>
              <a:ext cx="4334331" cy="6858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5605" name="Imagen 10" descr="elemento2.png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47664" y="692697"/>
              <a:ext cx="2172873" cy="30963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p:transition xmlns:p14="http://schemas.microsoft.com/office/powerpoint/2010/main" spd="slow">
    <p:circl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3"/>
          <p:cNvSpPr>
            <a:spLocks noChangeArrowheads="1"/>
          </p:cNvSpPr>
          <p:nvPr/>
        </p:nvSpPr>
        <p:spPr bwMode="auto">
          <a:xfrm>
            <a:off x="916616" y="908719"/>
            <a:ext cx="7416800" cy="17528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Por lo que usted sabe o conoce, ¿Cuántos egresados </a:t>
            </a:r>
            <a:r>
              <a:rPr lang="es-MX" sz="1600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de la </a:t>
            </a:r>
            <a:r>
              <a:rPr lang="es-MX" sz="1600" u="sng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Maestría en Docencia para la Educación Media Superior </a:t>
            </a:r>
            <a:r>
              <a:rPr lang="es-MX" sz="1600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trabajan </a:t>
            </a:r>
            <a:r>
              <a:rPr lang="es-MX" sz="1600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actualmente en la empresa/institución aproximadamente</a:t>
            </a:r>
            <a:r>
              <a:rPr lang="es-MX" sz="1600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?</a:t>
            </a:r>
          </a:p>
          <a:p>
            <a:pPr algn="ctr" hangingPunct="1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400" dirty="0">
                <a:solidFill>
                  <a:schemeClr val="bg1">
                    <a:lumMod val="6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(Del </a:t>
            </a:r>
            <a:r>
              <a:rPr lang="es-MX" sz="1400" dirty="0" smtClean="0">
                <a:solidFill>
                  <a:schemeClr val="bg1">
                    <a:lumMod val="6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100.0% </a:t>
            </a:r>
            <a:r>
              <a:rPr lang="es-MX" sz="1400" dirty="0">
                <a:solidFill>
                  <a:schemeClr val="bg1">
                    <a:lumMod val="6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que sí sabe o conoce cuántos egresados de ese posgrado laboran actualmente en la empresa/institución)</a:t>
            </a:r>
          </a:p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es-MX" sz="1600" dirty="0" smtClean="0">
              <a:solidFill>
                <a:schemeClr val="tx2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4419600" y="231775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Datos </a:t>
            </a: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generales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3473328" y="2795087"/>
            <a:ext cx="2509368" cy="1138773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700" b="1" dirty="0" smtClean="0">
                <a:latin typeface="Century Gothic" pitchFamily="34" charset="0"/>
                <a:ea typeface="ＭＳ Ｐゴシック" pitchFamily="34" charset="-128"/>
              </a:rPr>
              <a:t>2.2 egresados en promedio laborando en la empresa / institución</a:t>
            </a:r>
            <a:endParaRPr lang="es-MX" sz="1700" b="1" dirty="0">
              <a:latin typeface="Century Gothic" pitchFamily="34" charset="0"/>
              <a:ea typeface="ＭＳ Ｐゴシック" pitchFamily="34" charset="-128"/>
            </a:endParaRPr>
          </a:p>
        </p:txBody>
      </p:sp>
      <p:grpSp>
        <p:nvGrpSpPr>
          <p:cNvPr id="17" name="16 Grupo"/>
          <p:cNvGrpSpPr/>
          <p:nvPr/>
        </p:nvGrpSpPr>
        <p:grpSpPr>
          <a:xfrm>
            <a:off x="2627784" y="4335603"/>
            <a:ext cx="4360234" cy="821589"/>
            <a:chOff x="3222260" y="2852936"/>
            <a:chExt cx="4524403" cy="821589"/>
          </a:xfrm>
        </p:grpSpPr>
        <p:sp>
          <p:nvSpPr>
            <p:cNvPr id="18" name="AutoShape 4"/>
            <p:cNvSpPr>
              <a:spLocks noChangeArrowheads="1"/>
            </p:cNvSpPr>
            <p:nvPr/>
          </p:nvSpPr>
          <p:spPr bwMode="auto">
            <a:xfrm>
              <a:off x="5338912" y="2971329"/>
              <a:ext cx="420687" cy="125412"/>
            </a:xfrm>
            <a:prstGeom prst="rightArrow">
              <a:avLst>
                <a:gd name="adj1" fmla="val 50000"/>
                <a:gd name="adj2" fmla="val 47319"/>
              </a:avLst>
            </a:prstGeom>
            <a:gradFill rotWithShape="0">
              <a:gsLst>
                <a:gs pos="0">
                  <a:srgbClr val="BF0000"/>
                </a:gs>
                <a:gs pos="100000">
                  <a:srgbClr val="710000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MX" sz="1400">
                <a:ea typeface="ＭＳ Ｐゴシック" pitchFamily="34" charset="-128"/>
              </a:endParaRPr>
            </a:p>
          </p:txBody>
        </p:sp>
        <p:sp>
          <p:nvSpPr>
            <p:cNvPr id="19" name="Rectangle 6"/>
            <p:cNvSpPr>
              <a:spLocks noChangeArrowheads="1"/>
            </p:cNvSpPr>
            <p:nvPr/>
          </p:nvSpPr>
          <p:spPr bwMode="auto">
            <a:xfrm>
              <a:off x="3222260" y="2884264"/>
              <a:ext cx="1925047" cy="306322"/>
            </a:xfrm>
            <a:prstGeom prst="rect">
              <a:avLst/>
            </a:prstGeom>
            <a:noFill/>
            <a:ln w="9360" cap="sq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 lIns="90000" tIns="45000" rIns="90000" bIns="45000">
              <a:spAutoFit/>
            </a:bodyPr>
            <a:lstStyle/>
            <a:p>
              <a:pPr algn="ctr" hangingPunct="1">
                <a:lnSpc>
                  <a:spcPct val="100000"/>
                </a:lnSpc>
                <a:buClrTx/>
                <a:buFontTx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s-MX" sz="1400" b="1" dirty="0" smtClean="0">
                  <a:solidFill>
                    <a:srgbClr val="000000"/>
                  </a:solidFill>
                  <a:latin typeface="Century Gothic" pitchFamily="34" charset="0"/>
                  <a:ea typeface="ＭＳ Ｐゴシック" pitchFamily="34" charset="-128"/>
                </a:rPr>
                <a:t>Mínimo</a:t>
              </a:r>
              <a:endParaRPr lang="es-MX" sz="14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endParaRPr>
            </a:p>
          </p:txBody>
        </p:sp>
        <p:sp>
          <p:nvSpPr>
            <p:cNvPr id="20" name="Rectangle 9"/>
            <p:cNvSpPr>
              <a:spLocks noChangeArrowheads="1"/>
            </p:cNvSpPr>
            <p:nvPr/>
          </p:nvSpPr>
          <p:spPr bwMode="auto">
            <a:xfrm>
              <a:off x="5953274" y="2852936"/>
              <a:ext cx="1593747" cy="3371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square" lIns="90000" tIns="45000" rIns="90000" bIns="45000">
              <a:spAutoFit/>
            </a:bodyPr>
            <a:lstStyle/>
            <a:p>
              <a:pPr hangingPunct="1">
                <a:lnSpc>
                  <a:spcPct val="100000"/>
                </a:lnSpc>
                <a:buClrTx/>
                <a:buFontTx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s-MX" sz="1600" b="1" dirty="0" smtClean="0">
                  <a:solidFill>
                    <a:srgbClr val="000000"/>
                  </a:solidFill>
                  <a:latin typeface="Century Gothic" pitchFamily="34" charset="0"/>
                  <a:ea typeface="ＭＳ Ｐゴシック" pitchFamily="34" charset="-128"/>
                </a:rPr>
                <a:t>1 egresado</a:t>
              </a:r>
              <a:endParaRPr 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endParaRPr>
            </a:p>
          </p:txBody>
        </p:sp>
        <p:sp>
          <p:nvSpPr>
            <p:cNvPr id="21" name="AutoShape 16"/>
            <p:cNvSpPr>
              <a:spLocks noChangeArrowheads="1"/>
            </p:cNvSpPr>
            <p:nvPr/>
          </p:nvSpPr>
          <p:spPr bwMode="auto">
            <a:xfrm>
              <a:off x="5338912" y="3474566"/>
              <a:ext cx="420687" cy="125413"/>
            </a:xfrm>
            <a:prstGeom prst="rightArrow">
              <a:avLst>
                <a:gd name="adj1" fmla="val 50000"/>
                <a:gd name="adj2" fmla="val 47319"/>
              </a:avLst>
            </a:prstGeom>
            <a:gradFill rotWithShape="0">
              <a:gsLst>
                <a:gs pos="0">
                  <a:srgbClr val="BF0000"/>
                </a:gs>
                <a:gs pos="100000">
                  <a:srgbClr val="710000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MX" sz="1400">
                <a:ea typeface="ＭＳ Ｐゴシック" pitchFamily="34" charset="-128"/>
              </a:endParaRPr>
            </a:p>
          </p:txBody>
        </p:sp>
        <p:sp>
          <p:nvSpPr>
            <p:cNvPr id="22" name="Rectangle 18"/>
            <p:cNvSpPr>
              <a:spLocks noChangeArrowheads="1"/>
            </p:cNvSpPr>
            <p:nvPr/>
          </p:nvSpPr>
          <p:spPr bwMode="auto">
            <a:xfrm>
              <a:off x="3222260" y="3368203"/>
              <a:ext cx="1925047" cy="306322"/>
            </a:xfrm>
            <a:prstGeom prst="rect">
              <a:avLst/>
            </a:prstGeom>
            <a:noFill/>
            <a:ln w="9360" cap="sq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 lIns="90000" tIns="45000" rIns="90000" bIns="45000">
              <a:spAutoFit/>
            </a:bodyPr>
            <a:lstStyle/>
            <a:p>
              <a:pPr algn="ctr" hangingPunct="1">
                <a:lnSpc>
                  <a:spcPct val="100000"/>
                </a:lnSpc>
                <a:buClrTx/>
                <a:buFontTx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s-MX" sz="1400" b="1" dirty="0" smtClean="0">
                  <a:solidFill>
                    <a:srgbClr val="000000"/>
                  </a:solidFill>
                  <a:latin typeface="Century Gothic" pitchFamily="34" charset="0"/>
                  <a:ea typeface="ＭＳ Ｐゴシック" pitchFamily="34" charset="-128"/>
                </a:rPr>
                <a:t>Máximo</a:t>
              </a:r>
              <a:endParaRPr lang="es-MX" sz="14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endParaRPr>
            </a:p>
          </p:txBody>
        </p:sp>
        <p:sp>
          <p:nvSpPr>
            <p:cNvPr id="23" name="Rectangle 21"/>
            <p:cNvSpPr>
              <a:spLocks noChangeArrowheads="1"/>
            </p:cNvSpPr>
            <p:nvPr/>
          </p:nvSpPr>
          <p:spPr bwMode="auto">
            <a:xfrm>
              <a:off x="5943518" y="3290627"/>
              <a:ext cx="1803145" cy="3371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square" lIns="90000" tIns="45000" rIns="90000" bIns="45000">
              <a:spAutoFit/>
            </a:bodyPr>
            <a:lstStyle/>
            <a:p>
              <a:pPr hangingPunct="1">
                <a:lnSpc>
                  <a:spcPct val="100000"/>
                </a:lnSpc>
                <a:buClrTx/>
                <a:buFontTx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s-MX" sz="1600" b="1" dirty="0" smtClean="0">
                  <a:solidFill>
                    <a:srgbClr val="000000"/>
                  </a:solidFill>
                  <a:latin typeface="Century Gothic" pitchFamily="34" charset="0"/>
                  <a:ea typeface="ＭＳ Ｐゴシック" pitchFamily="34" charset="-128"/>
                </a:rPr>
                <a:t>10 egresados</a:t>
              </a:r>
              <a:endParaRPr 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77579086"/>
      </p:ext>
    </p:extLst>
  </p:cSld>
  <p:clrMapOvr>
    <a:masterClrMapping/>
  </p:clrMapOvr>
  <p:transition xmlns:p14="http://schemas.microsoft.com/office/powerpoint/2010/main" spd="slow">
    <p:push dir="u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3"/>
          <p:cNvSpPr>
            <a:spLocks noChangeArrowheads="1"/>
          </p:cNvSpPr>
          <p:nvPr/>
        </p:nvSpPr>
        <p:spPr bwMode="auto">
          <a:xfrm>
            <a:off x="683568" y="908720"/>
            <a:ext cx="7865872" cy="8295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Según su percepción, </a:t>
            </a:r>
            <a:r>
              <a:rPr lang="es-MX" sz="1600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¿Qué </a:t>
            </a:r>
            <a:r>
              <a:rPr lang="es-MX" sz="1600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tan probable es que contraten a más egresados </a:t>
            </a:r>
            <a:r>
              <a:rPr lang="es-MX" sz="1600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de la </a:t>
            </a:r>
            <a:r>
              <a:rPr lang="es-MX" sz="1600" u="sng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Maestría en Docencia para la Educación Media Superior </a:t>
            </a:r>
            <a:r>
              <a:rPr lang="es-MX" sz="1600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a </a:t>
            </a:r>
            <a:r>
              <a:rPr lang="es-MX" sz="1600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corto o mediano plazo en esta </a:t>
            </a:r>
            <a:r>
              <a:rPr lang="es-MX" sz="1600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empresa/institución</a:t>
            </a:r>
            <a:r>
              <a:rPr lang="es-MX" sz="1600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?</a:t>
            </a:r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4419600" y="231775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Datos </a:t>
            </a: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generales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graphicFrame>
        <p:nvGraphicFramePr>
          <p:cNvPr id="5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85592955"/>
              </p:ext>
            </p:extLst>
          </p:nvPr>
        </p:nvGraphicFramePr>
        <p:xfrm>
          <a:off x="1187624" y="1711995"/>
          <a:ext cx="6985000" cy="4699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855933540"/>
      </p:ext>
    </p:extLst>
  </p:cSld>
  <p:clrMapOvr>
    <a:masterClrMapping/>
  </p:clrMapOvr>
  <p:transition xmlns:p14="http://schemas.microsoft.com/office/powerpoint/2010/main" spd="slow">
    <p:push dir="u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3"/>
          <p:cNvSpPr>
            <a:spLocks noChangeArrowheads="1"/>
          </p:cNvSpPr>
          <p:nvPr/>
        </p:nvSpPr>
        <p:spPr bwMode="auto">
          <a:xfrm>
            <a:off x="539552" y="943980"/>
            <a:ext cx="8208912" cy="6448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¿Qué imagen tiene usted de la Universidad de Guadalajara como casa de estudios</a:t>
            </a:r>
            <a:r>
              <a:rPr lang="es-MX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?</a:t>
            </a:r>
            <a:endParaRPr lang="es-MX" dirty="0">
              <a:solidFill>
                <a:schemeClr val="tx2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4419600" y="231775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Imagen UdeG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graphicFrame>
        <p:nvGraphicFramePr>
          <p:cNvPr id="5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19095834"/>
              </p:ext>
            </p:extLst>
          </p:nvPr>
        </p:nvGraphicFramePr>
        <p:xfrm>
          <a:off x="1151508" y="1562465"/>
          <a:ext cx="6985000" cy="4699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723934232"/>
      </p:ext>
    </p:extLst>
  </p:cSld>
  <p:clrMapOvr>
    <a:masterClrMapping/>
  </p:clrMapOvr>
  <p:transition xmlns:p14="http://schemas.microsoft.com/office/powerpoint/2010/main" spd="slow">
    <p:push dir="u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3"/>
          <p:cNvSpPr>
            <a:spLocks noChangeArrowheads="1"/>
          </p:cNvSpPr>
          <p:nvPr/>
        </p:nvSpPr>
        <p:spPr bwMode="auto">
          <a:xfrm>
            <a:off x="971600" y="836712"/>
            <a:ext cx="7416800" cy="8295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¿Qué imagen tiene usted de la preparación académica de los egresados de la </a:t>
            </a:r>
            <a:r>
              <a:rPr lang="es-MX" sz="1600" u="sng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Maestría en Docencia para la Educación Media Superior</a:t>
            </a:r>
            <a:r>
              <a:rPr lang="es-MX" sz="1600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 de </a:t>
            </a:r>
            <a:r>
              <a:rPr lang="es-MX" sz="1600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la Universidad de Guadalajara?</a:t>
            </a:r>
          </a:p>
        </p:txBody>
      </p:sp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4419600" y="231775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Imagen UdeG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graphicFrame>
        <p:nvGraphicFramePr>
          <p:cNvPr id="5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75675379"/>
              </p:ext>
            </p:extLst>
          </p:nvPr>
        </p:nvGraphicFramePr>
        <p:xfrm>
          <a:off x="971600" y="1666255"/>
          <a:ext cx="6985000" cy="4699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601772427"/>
      </p:ext>
    </p:extLst>
  </p:cSld>
  <p:clrMapOvr>
    <a:masterClrMapping/>
  </p:clrMapOvr>
  <p:transition xmlns:p14="http://schemas.microsoft.com/office/powerpoint/2010/main" spd="slow">
    <p:push dir="u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3"/>
          <p:cNvSpPr>
            <a:spLocks noChangeArrowheads="1"/>
          </p:cNvSpPr>
          <p:nvPr/>
        </p:nvSpPr>
        <p:spPr bwMode="auto">
          <a:xfrm>
            <a:off x="251520" y="908720"/>
            <a:ext cx="8640959" cy="10757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De acuerdo con las políticas de su empresa/institución, ¿Qué tan importante consideraría o ha considerado cada uno de los siguientes criterios al momento de contratar a un egresado de la </a:t>
            </a:r>
            <a:r>
              <a:rPr lang="es-MX" sz="1600" u="sng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Maestría en Docencia para la Educación Media Superior</a:t>
            </a:r>
            <a:r>
              <a:rPr lang="es-MX" sz="1600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? </a:t>
            </a:r>
            <a:endParaRPr lang="es-MX" sz="1600" dirty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32771" name="Rectangle 1"/>
          <p:cNvSpPr>
            <a:spLocks noChangeArrowheads="1"/>
          </p:cNvSpPr>
          <p:nvPr/>
        </p:nvSpPr>
        <p:spPr bwMode="auto">
          <a:xfrm>
            <a:off x="3276600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Criterios de contratación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graphicFrame>
        <p:nvGraphicFramePr>
          <p:cNvPr id="2" name="1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85816366"/>
              </p:ext>
            </p:extLst>
          </p:nvPr>
        </p:nvGraphicFramePr>
        <p:xfrm>
          <a:off x="584199" y="2492896"/>
          <a:ext cx="7975600" cy="2383154"/>
        </p:xfrm>
        <a:graphic>
          <a:graphicData uri="http://schemas.openxmlformats.org/drawingml/2006/table">
            <a:tbl>
              <a:tblPr/>
              <a:tblGrid>
                <a:gridCol w="2237484"/>
                <a:gridCol w="1434529"/>
                <a:gridCol w="1206020"/>
                <a:gridCol w="1155240"/>
                <a:gridCol w="1180630"/>
                <a:gridCol w="761697"/>
              </a:tblGrid>
              <a:tr h="600075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Criterios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Muy importante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Importante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Poco importante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Nada importante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TOTAL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Que cuente con título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76.2%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23.8%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Conocimientos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52.4%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47.6%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Disponibilidad de horario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52.4%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42.9%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4.8%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Experiencia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38.1%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52.4%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9.5%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Universidad de procedencia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28.6%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28.6%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23.8%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19.0%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Edad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14.3%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66.7%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19.0%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Género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9.5%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4.8%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14.3%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71.4%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Estado civil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4.8%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4.8%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23.8%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66.7%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42938908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3"/>
          <p:cNvSpPr>
            <a:spLocks noChangeArrowheads="1"/>
          </p:cNvSpPr>
          <p:nvPr/>
        </p:nvSpPr>
        <p:spPr bwMode="auto">
          <a:xfrm>
            <a:off x="251520" y="908720"/>
            <a:ext cx="8640959" cy="8295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¿Qué tan importante es para usted y su empresa/ institución que los egresados de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la </a:t>
            </a:r>
            <a:r>
              <a:rPr lang="es-MX" sz="1600" u="sng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Maestría en Docencia para la Educación Media Superior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que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contraten cuenten con las siguientes capacidades y habilidades?</a:t>
            </a:r>
          </a:p>
        </p:txBody>
      </p:sp>
      <p:sp>
        <p:nvSpPr>
          <p:cNvPr id="32771" name="Rectangle 1"/>
          <p:cNvSpPr>
            <a:spLocks noChangeArrowheads="1"/>
          </p:cNvSpPr>
          <p:nvPr/>
        </p:nvSpPr>
        <p:spPr bwMode="auto">
          <a:xfrm>
            <a:off x="3276600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Criterios de contratación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graphicFrame>
        <p:nvGraphicFramePr>
          <p:cNvPr id="2" name="1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50395138"/>
              </p:ext>
            </p:extLst>
          </p:nvPr>
        </p:nvGraphicFramePr>
        <p:xfrm>
          <a:off x="251520" y="2132856"/>
          <a:ext cx="8579297" cy="2657449"/>
        </p:xfrm>
        <a:graphic>
          <a:graphicData uri="http://schemas.openxmlformats.org/drawingml/2006/table">
            <a:tbl>
              <a:tblPr/>
              <a:tblGrid>
                <a:gridCol w="3004842"/>
                <a:gridCol w="1230899"/>
                <a:gridCol w="1175204"/>
                <a:gridCol w="1224136"/>
                <a:gridCol w="1152128"/>
                <a:gridCol w="792088"/>
              </a:tblGrid>
              <a:tr h="370862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Habilidades</a:t>
                      </a:r>
                    </a:p>
                  </a:txBody>
                  <a:tcPr marL="8830" marR="8830" marT="88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Muy importante</a:t>
                      </a:r>
                    </a:p>
                  </a:txBody>
                  <a:tcPr marL="8830" marR="8830" marT="88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Importante</a:t>
                      </a:r>
                    </a:p>
                  </a:txBody>
                  <a:tcPr marL="8830" marR="8830" marT="88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Poco importante</a:t>
                      </a:r>
                    </a:p>
                  </a:txBody>
                  <a:tcPr marL="8830" marR="8830" marT="88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Nada importante</a:t>
                      </a:r>
                    </a:p>
                  </a:txBody>
                  <a:tcPr marL="8830" marR="8830" marT="88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TOTAL</a:t>
                      </a:r>
                    </a:p>
                  </a:txBody>
                  <a:tcPr marL="8830" marR="8830" marT="88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</a:tr>
              <a:tr h="185431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Comunicación</a:t>
                      </a:r>
                    </a:p>
                  </a:txBody>
                  <a:tcPr marL="8830" marR="8830" marT="88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90.5%</a:t>
                      </a:r>
                    </a:p>
                  </a:txBody>
                  <a:tcPr marL="8830" marR="8830" marT="88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9.5%</a:t>
                      </a:r>
                    </a:p>
                  </a:txBody>
                  <a:tcPr marL="8830" marR="8830" marT="88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8830" marR="8830" marT="88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8830" marR="8830" marT="88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8830" marR="8830" marT="88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5431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Trabajo en equipo</a:t>
                      </a:r>
                    </a:p>
                  </a:txBody>
                  <a:tcPr marL="8830" marR="8830" marT="88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90.5%</a:t>
                      </a:r>
                    </a:p>
                  </a:txBody>
                  <a:tcPr marL="8830" marR="8830" marT="88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9.5%</a:t>
                      </a:r>
                    </a:p>
                  </a:txBody>
                  <a:tcPr marL="8830" marR="8830" marT="88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8830" marR="8830" marT="88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8830" marR="8830" marT="88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8830" marR="8830" marT="88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5431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Diseño de proyectos</a:t>
                      </a:r>
                    </a:p>
                  </a:txBody>
                  <a:tcPr marL="8830" marR="8830" marT="88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81.0%</a:t>
                      </a:r>
                    </a:p>
                  </a:txBody>
                  <a:tcPr marL="8830" marR="8830" marT="88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19.0%</a:t>
                      </a:r>
                    </a:p>
                  </a:txBody>
                  <a:tcPr marL="8830" marR="8830" marT="88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8830" marR="8830" marT="88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8830" marR="8830" marT="88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8830" marR="8830" marT="88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5431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Solución de problemas</a:t>
                      </a:r>
                    </a:p>
                  </a:txBody>
                  <a:tcPr marL="8830" marR="8830" marT="88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81.0%</a:t>
                      </a:r>
                    </a:p>
                  </a:txBody>
                  <a:tcPr marL="8830" marR="8830" marT="88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19.0%</a:t>
                      </a:r>
                    </a:p>
                  </a:txBody>
                  <a:tcPr marL="8830" marR="8830" marT="88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8830" marR="8830" marT="88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8830" marR="8830" marT="88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8830" marR="8830" marT="88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5431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Manejo de instrumentos y herramientas</a:t>
                      </a:r>
                    </a:p>
                  </a:txBody>
                  <a:tcPr marL="8830" marR="8830" marT="88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71.4%</a:t>
                      </a:r>
                    </a:p>
                  </a:txBody>
                  <a:tcPr marL="8830" marR="8830" marT="88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28.6%</a:t>
                      </a:r>
                    </a:p>
                  </a:txBody>
                  <a:tcPr marL="8830" marR="8830" marT="88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8830" marR="8830" marT="88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8830" marR="8830" marT="88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8830" marR="8830" marT="88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5431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Liderazgo</a:t>
                      </a:r>
                    </a:p>
                  </a:txBody>
                  <a:tcPr marL="8830" marR="8830" marT="88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71.4%</a:t>
                      </a:r>
                    </a:p>
                  </a:txBody>
                  <a:tcPr marL="8830" marR="8830" marT="88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23.8%</a:t>
                      </a:r>
                    </a:p>
                  </a:txBody>
                  <a:tcPr marL="8830" marR="8830" marT="88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4.8%</a:t>
                      </a:r>
                    </a:p>
                  </a:txBody>
                  <a:tcPr marL="8830" marR="8830" marT="88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8830" marR="8830" marT="88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8830" marR="8830" marT="88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5431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Investigación</a:t>
                      </a:r>
                    </a:p>
                  </a:txBody>
                  <a:tcPr marL="8830" marR="8830" marT="88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66.7%</a:t>
                      </a:r>
                    </a:p>
                  </a:txBody>
                  <a:tcPr marL="8830" marR="8830" marT="88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33.3%</a:t>
                      </a:r>
                    </a:p>
                  </a:txBody>
                  <a:tcPr marL="8830" marR="8830" marT="88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8830" marR="8830" marT="88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8830" marR="8830" marT="88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8830" marR="8830" marT="88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5431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Actitudes emprendedoras</a:t>
                      </a:r>
                    </a:p>
                  </a:txBody>
                  <a:tcPr marL="8830" marR="8830" marT="88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57.1%</a:t>
                      </a:r>
                    </a:p>
                  </a:txBody>
                  <a:tcPr marL="8830" marR="8830" marT="88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38.1%</a:t>
                      </a:r>
                    </a:p>
                  </a:txBody>
                  <a:tcPr marL="8830" marR="8830" marT="88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4.8%</a:t>
                      </a:r>
                    </a:p>
                  </a:txBody>
                  <a:tcPr marL="8830" marR="8830" marT="88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8830" marR="8830" marT="88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8830" marR="8830" marT="88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5431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Directivas</a:t>
                      </a:r>
                    </a:p>
                  </a:txBody>
                  <a:tcPr marL="8830" marR="8830" marT="88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42.9%</a:t>
                      </a:r>
                    </a:p>
                  </a:txBody>
                  <a:tcPr marL="8830" marR="8830" marT="88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47.6%</a:t>
                      </a:r>
                    </a:p>
                  </a:txBody>
                  <a:tcPr marL="8830" marR="8830" marT="88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9.5%</a:t>
                      </a:r>
                    </a:p>
                  </a:txBody>
                  <a:tcPr marL="8830" marR="8830" marT="88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8830" marR="8830" marT="88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8830" marR="8830" marT="88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5431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Dominio de otro idioma (inglés)</a:t>
                      </a:r>
                    </a:p>
                  </a:txBody>
                  <a:tcPr marL="8830" marR="8830" marT="88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19.0%</a:t>
                      </a:r>
                    </a:p>
                  </a:txBody>
                  <a:tcPr marL="8830" marR="8830" marT="88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61.9%</a:t>
                      </a:r>
                    </a:p>
                  </a:txBody>
                  <a:tcPr marL="8830" marR="8830" marT="88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19.0%</a:t>
                      </a:r>
                    </a:p>
                  </a:txBody>
                  <a:tcPr marL="8830" marR="8830" marT="88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8830" marR="8830" marT="88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8830" marR="8830" marT="88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50272602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3"/>
          <p:cNvSpPr>
            <a:spLocks noChangeArrowheads="1"/>
          </p:cNvSpPr>
          <p:nvPr/>
        </p:nvSpPr>
        <p:spPr bwMode="auto">
          <a:xfrm>
            <a:off x="611560" y="908720"/>
            <a:ext cx="7848871" cy="548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¿Cuáles son las fuentes de reclutamiento a las que recurre regularmente su empresa/institución?</a:t>
            </a:r>
          </a:p>
        </p:txBody>
      </p:sp>
      <p:sp>
        <p:nvSpPr>
          <p:cNvPr id="33795" name="Rectangle 1"/>
          <p:cNvSpPr>
            <a:spLocks noChangeArrowheads="1"/>
          </p:cNvSpPr>
          <p:nvPr/>
        </p:nvSpPr>
        <p:spPr bwMode="auto">
          <a:xfrm>
            <a:off x="2339752" y="260350"/>
            <a:ext cx="6489923" cy="3986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0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Oferta de trabajo actual y competencia</a:t>
            </a:r>
            <a:endParaRPr lang="es-MX" sz="20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graphicFrame>
        <p:nvGraphicFramePr>
          <p:cNvPr id="5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83178604"/>
              </p:ext>
            </p:extLst>
          </p:nvPr>
        </p:nvGraphicFramePr>
        <p:xfrm>
          <a:off x="1187624" y="1457545"/>
          <a:ext cx="6985000" cy="4699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204215222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3"/>
          <p:cNvSpPr>
            <a:spLocks noChangeArrowheads="1"/>
          </p:cNvSpPr>
          <p:nvPr/>
        </p:nvSpPr>
        <p:spPr bwMode="auto">
          <a:xfrm>
            <a:off x="570955" y="864989"/>
            <a:ext cx="8280919" cy="10757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En una escala del 1 al 5, donde 1 es nada competido y 5 muy competido,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¿Qué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tan competido considera que está el campo laboral para los egresados de la </a:t>
            </a:r>
            <a:r>
              <a:rPr lang="es-MX" sz="1600" u="sng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Maestría en Docencia para la Educación Media Superior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?</a:t>
            </a:r>
          </a:p>
        </p:txBody>
      </p:sp>
      <p:sp>
        <p:nvSpPr>
          <p:cNvPr id="33795" name="Rectangle 1"/>
          <p:cNvSpPr>
            <a:spLocks noChangeArrowheads="1"/>
          </p:cNvSpPr>
          <p:nvPr/>
        </p:nvSpPr>
        <p:spPr bwMode="auto">
          <a:xfrm>
            <a:off x="2339752" y="260350"/>
            <a:ext cx="6489923" cy="3986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0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Oferta de trabajo actual y competencia</a:t>
            </a:r>
            <a:endParaRPr lang="es-MX" sz="20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5" name="3 Rectángulo"/>
          <p:cNvSpPr>
            <a:spLocks noChangeArrowheads="1"/>
          </p:cNvSpPr>
          <p:nvPr/>
        </p:nvSpPr>
        <p:spPr bwMode="auto">
          <a:xfrm>
            <a:off x="1934503" y="1916832"/>
            <a:ext cx="5472607" cy="3499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s-MX" dirty="0" smtClean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Promedio grado de competencia</a:t>
            </a:r>
          </a:p>
        </p:txBody>
      </p:sp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3650404" y="2382009"/>
            <a:ext cx="1661244" cy="353943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700" b="1" dirty="0" smtClean="0">
                <a:latin typeface="Century Gothic" pitchFamily="34" charset="0"/>
                <a:ea typeface="ＭＳ Ｐゴシック" pitchFamily="34" charset="-128"/>
              </a:rPr>
              <a:t>3.7</a:t>
            </a:r>
            <a:endParaRPr lang="es-MX" sz="1700" b="1" dirty="0"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7" name="Rectangle 7"/>
          <p:cNvSpPr>
            <a:spLocks noChangeArrowheads="1"/>
          </p:cNvSpPr>
          <p:nvPr/>
        </p:nvSpPr>
        <p:spPr bwMode="auto">
          <a:xfrm>
            <a:off x="3113394" y="2931182"/>
            <a:ext cx="2735263" cy="33710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Mínimo    -    3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3113394" y="3362982"/>
            <a:ext cx="2735263" cy="319087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Máximo    -    </a:t>
            </a:r>
            <a:r>
              <a:rPr lang="es-MX" sz="16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5</a:t>
            </a:r>
            <a:endParaRPr lang="es-MX" sz="16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9" name="Rectangle 3"/>
          <p:cNvSpPr>
            <a:spLocks noChangeArrowheads="1"/>
          </p:cNvSpPr>
          <p:nvPr/>
        </p:nvSpPr>
        <p:spPr bwMode="auto">
          <a:xfrm>
            <a:off x="242317" y="3793396"/>
            <a:ext cx="8722171" cy="10757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Actualmente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,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¿Cómo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considera usted que es la oferta de trabajo para las personas que cuentan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con la </a:t>
            </a:r>
            <a:r>
              <a:rPr lang="es-MX" sz="1600" u="sng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Maestría en Docencia para la Educación Media Superior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?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(En una escala del 1 al 5, donde 1 es nada de oferta y 5 mucha oferta)</a:t>
            </a:r>
          </a:p>
        </p:txBody>
      </p:sp>
      <p:sp>
        <p:nvSpPr>
          <p:cNvPr id="10" name="3 Rectángulo"/>
          <p:cNvSpPr>
            <a:spLocks noChangeArrowheads="1"/>
          </p:cNvSpPr>
          <p:nvPr/>
        </p:nvSpPr>
        <p:spPr bwMode="auto">
          <a:xfrm>
            <a:off x="1934503" y="4797152"/>
            <a:ext cx="5472607" cy="3499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s-MX" dirty="0" smtClean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Promedio nivel de oferta de trabajo</a:t>
            </a:r>
          </a:p>
        </p:txBody>
      </p:sp>
      <p:sp>
        <p:nvSpPr>
          <p:cNvPr id="11" name="Text Box 6"/>
          <p:cNvSpPr txBox="1">
            <a:spLocks noChangeArrowheads="1"/>
          </p:cNvSpPr>
          <p:nvPr/>
        </p:nvSpPr>
        <p:spPr bwMode="auto">
          <a:xfrm>
            <a:off x="3650404" y="5276956"/>
            <a:ext cx="1661244" cy="353943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700" b="1" dirty="0" smtClean="0">
                <a:latin typeface="Century Gothic" pitchFamily="34" charset="0"/>
                <a:ea typeface="ＭＳ Ｐゴシック" pitchFamily="34" charset="-128"/>
              </a:rPr>
              <a:t>3.6</a:t>
            </a:r>
            <a:endParaRPr lang="es-MX" sz="1700" b="1" dirty="0"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12" name="Rectangle 7"/>
          <p:cNvSpPr>
            <a:spLocks noChangeArrowheads="1"/>
          </p:cNvSpPr>
          <p:nvPr/>
        </p:nvSpPr>
        <p:spPr bwMode="auto">
          <a:xfrm>
            <a:off x="3113394" y="5826129"/>
            <a:ext cx="2735263" cy="33710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Mínimo    -    </a:t>
            </a:r>
            <a:r>
              <a:rPr lang="es-MX" sz="16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2</a:t>
            </a:r>
            <a:endParaRPr lang="es-MX" sz="16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13" name="Rectangle 7"/>
          <p:cNvSpPr>
            <a:spLocks noChangeArrowheads="1"/>
          </p:cNvSpPr>
          <p:nvPr/>
        </p:nvSpPr>
        <p:spPr bwMode="auto">
          <a:xfrm>
            <a:off x="3113394" y="6257929"/>
            <a:ext cx="2735263" cy="319087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Máximo    -   5</a:t>
            </a:r>
          </a:p>
        </p:txBody>
      </p:sp>
    </p:spTree>
    <p:extLst>
      <p:ext uri="{BB962C8B-B14F-4D97-AF65-F5344CB8AC3E}">
        <p14:creationId xmlns:p14="http://schemas.microsoft.com/office/powerpoint/2010/main" val="3636375068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3"/>
          <p:cNvSpPr>
            <a:spLocks noChangeArrowheads="1"/>
          </p:cNvSpPr>
          <p:nvPr/>
        </p:nvSpPr>
        <p:spPr bwMode="auto">
          <a:xfrm>
            <a:off x="467544" y="980728"/>
            <a:ext cx="8497887" cy="5833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Principalmente, ¿Cuál es (o era) el tipo de contrato de un egresado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de la </a:t>
            </a:r>
            <a:r>
              <a:rPr lang="es-MX" sz="1600" u="sng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Maestría en Docencia para la Educación Media Superior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de la UdeG?</a:t>
            </a:r>
            <a:endParaRPr lang="es-MX" sz="1600" dirty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34846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Condiciones de trabajo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graphicFrame>
        <p:nvGraphicFramePr>
          <p:cNvPr id="5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19194399"/>
              </p:ext>
            </p:extLst>
          </p:nvPr>
        </p:nvGraphicFramePr>
        <p:xfrm>
          <a:off x="1115616" y="1564049"/>
          <a:ext cx="6985000" cy="4699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638086971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3"/>
          <p:cNvSpPr>
            <a:spLocks noChangeArrowheads="1"/>
          </p:cNvSpPr>
          <p:nvPr/>
        </p:nvSpPr>
        <p:spPr bwMode="auto">
          <a:xfrm>
            <a:off x="395288" y="836613"/>
            <a:ext cx="8497887" cy="8295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¿Cuáles son los sueldos aproximados mensuales que su empresa/institución ofrece (u ofrecía) a los egresados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de la </a:t>
            </a:r>
            <a:r>
              <a:rPr lang="es-MX" sz="1600" u="sng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Maestría en Docencia para la Educación Media Superior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 de la UdeG?</a:t>
            </a:r>
            <a:endParaRPr lang="es-MX" sz="1600" dirty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34846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Condiciones de trabajo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7" name="3 Rectángulo"/>
          <p:cNvSpPr>
            <a:spLocks noChangeArrowheads="1"/>
          </p:cNvSpPr>
          <p:nvPr/>
        </p:nvSpPr>
        <p:spPr bwMode="auto">
          <a:xfrm>
            <a:off x="6226616" y="5379843"/>
            <a:ext cx="2700088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s-MX" sz="1400" dirty="0" smtClean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Promedio pago por hora asignatura</a:t>
            </a:r>
          </a:p>
        </p:txBody>
      </p:sp>
      <p:sp>
        <p:nvSpPr>
          <p:cNvPr id="8" name="Text Box 6"/>
          <p:cNvSpPr txBox="1">
            <a:spLocks noChangeArrowheads="1"/>
          </p:cNvSpPr>
          <p:nvPr/>
        </p:nvSpPr>
        <p:spPr bwMode="auto">
          <a:xfrm>
            <a:off x="5414042" y="6181940"/>
            <a:ext cx="1174182" cy="353943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700" b="1" dirty="0" smtClean="0">
                <a:latin typeface="Century Gothic" pitchFamily="34" charset="0"/>
                <a:ea typeface="ＭＳ Ｐゴシック" pitchFamily="34" charset="-128"/>
              </a:rPr>
              <a:t>$110.0</a:t>
            </a:r>
            <a:endParaRPr lang="es-MX" sz="1700" b="1" dirty="0"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9" name="Rectangle 7"/>
          <p:cNvSpPr>
            <a:spLocks noChangeArrowheads="1"/>
          </p:cNvSpPr>
          <p:nvPr/>
        </p:nvSpPr>
        <p:spPr bwMode="auto">
          <a:xfrm>
            <a:off x="6686413" y="6056962"/>
            <a:ext cx="1990043" cy="306323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/>
        </p:spPr>
        <p:txBody>
          <a:bodyPr wrap="square"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4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Mínimo    -   </a:t>
            </a:r>
            <a:r>
              <a:rPr lang="es-MX" sz="14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$80.0</a:t>
            </a:r>
            <a:endParaRPr lang="es-MX" sz="14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10" name="Rectangle 7"/>
          <p:cNvSpPr>
            <a:spLocks noChangeArrowheads="1"/>
          </p:cNvSpPr>
          <p:nvPr/>
        </p:nvSpPr>
        <p:spPr bwMode="auto">
          <a:xfrm>
            <a:off x="6686413" y="6435045"/>
            <a:ext cx="1990043" cy="306323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/>
        </p:spPr>
        <p:txBody>
          <a:bodyPr wrap="square"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4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Máximo    -   </a:t>
            </a:r>
            <a:r>
              <a:rPr lang="es-MX" sz="14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$200.0</a:t>
            </a:r>
            <a:endParaRPr lang="es-MX" sz="14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cxnSp>
        <p:nvCxnSpPr>
          <p:cNvPr id="11" name="3 Conector recto de flecha"/>
          <p:cNvCxnSpPr/>
          <p:nvPr/>
        </p:nvCxnSpPr>
        <p:spPr bwMode="auto">
          <a:xfrm>
            <a:off x="5878875" y="5589240"/>
            <a:ext cx="244515" cy="0"/>
          </a:xfrm>
          <a:prstGeom prst="straightConnector1">
            <a:avLst/>
          </a:prstGeom>
          <a:solidFill>
            <a:srgbClr val="00B8FF"/>
          </a:solidFill>
          <a:ln w="38100" cap="flat" cmpd="sng" algn="ctr">
            <a:solidFill>
              <a:srgbClr val="DE0000"/>
            </a:solidFill>
            <a:prstDash val="solid"/>
            <a:round/>
            <a:headEnd type="none" w="med" len="med"/>
            <a:tailEnd type="arrow"/>
          </a:ln>
          <a:effectLst/>
        </p:spPr>
      </p:cxnSp>
      <p:graphicFrame>
        <p:nvGraphicFramePr>
          <p:cNvPr id="12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97473439"/>
              </p:ext>
            </p:extLst>
          </p:nvPr>
        </p:nvGraphicFramePr>
        <p:xfrm>
          <a:off x="50874" y="1556180"/>
          <a:ext cx="6336928" cy="457402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123999885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5 Rectángulo"/>
          <p:cNvSpPr>
            <a:spLocks noChangeArrowheads="1"/>
          </p:cNvSpPr>
          <p:nvPr/>
        </p:nvSpPr>
        <p:spPr bwMode="auto">
          <a:xfrm>
            <a:off x="0" y="5589588"/>
            <a:ext cx="1187450" cy="126841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26627" name="Rectangle 1"/>
          <p:cNvSpPr>
            <a:spLocks noChangeArrowheads="1"/>
          </p:cNvSpPr>
          <p:nvPr/>
        </p:nvSpPr>
        <p:spPr bwMode="auto">
          <a:xfrm>
            <a:off x="899592" y="1844824"/>
            <a:ext cx="7488237" cy="2983979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2800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pperplate Gothic Bold" pitchFamily="34" charset="0"/>
                <a:ea typeface="ＭＳ Ｐゴシック" pitchFamily="34" charset="-128"/>
              </a:rPr>
              <a:t>Estudio de </a:t>
            </a:r>
            <a:r>
              <a:rPr lang="es-MX" sz="2800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pperplate Gothic Bold" pitchFamily="34" charset="0"/>
                <a:ea typeface="ＭＳ Ｐゴシック" pitchFamily="34" charset="-128"/>
              </a:rPr>
              <a:t>empleadores de egresados de la</a:t>
            </a:r>
            <a:endParaRPr lang="es-MX" sz="2800" dirty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pperplate Gothic Bold" pitchFamily="34" charset="0"/>
              <a:ea typeface="ＭＳ Ｐゴシック" pitchFamily="34" charset="-128"/>
            </a:endParaRPr>
          </a:p>
          <a:p>
            <a:pPr algn="ctr" eaLnBrk="1" hangingPunct="1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28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pperplate Gothic Bold" pitchFamily="34" charset="0"/>
                <a:ea typeface="ＭＳ Ｐゴシック" pitchFamily="34" charset="-128"/>
              </a:rPr>
              <a:t>“Maestría en Docencia para la Educación Media Superior”</a:t>
            </a:r>
            <a:endParaRPr lang="es-MX" sz="28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pperplate Gothic Bold" pitchFamily="34" charset="0"/>
              <a:ea typeface="ＭＳ Ｐゴシック" pitchFamily="34" charset="-128"/>
            </a:endParaRPr>
          </a:p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endParaRPr lang="es-MX" sz="2800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pperplate Gothic Bold" pitchFamily="34" charset="0"/>
              <a:ea typeface="ＭＳ Ｐゴシック" pitchFamily="34" charset="-128"/>
            </a:endParaRPr>
          </a:p>
          <a:p>
            <a:pPr algn="ctr" hangingPunct="1">
              <a:lnSpc>
                <a:spcPct val="100000"/>
              </a:lnSpc>
              <a:buClrTx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2000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pperplate Gothic Bold" pitchFamily="34" charset="0"/>
                <a:ea typeface="ＭＳ Ｐゴシック" pitchFamily="34" charset="-128"/>
              </a:rPr>
              <a:t>Orientación </a:t>
            </a:r>
            <a:r>
              <a:rPr lang="es-MX" sz="2000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pperplate Gothic Bold" pitchFamily="34" charset="0"/>
                <a:ea typeface="ＭＳ Ｐゴシック" pitchFamily="34" charset="-128"/>
              </a:rPr>
              <a:t>Profesional</a:t>
            </a:r>
            <a:endParaRPr lang="es-MX" sz="2000" dirty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pperplate Gothic Bold" pitchFamily="34" charset="0"/>
              <a:ea typeface="ＭＳ Ｐゴシック" pitchFamily="34" charset="-128"/>
            </a:endParaRPr>
          </a:p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endParaRPr lang="es-MX" sz="2800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pperplate Gothic Bold" pitchFamily="34" charset="0"/>
              <a:ea typeface="ＭＳ Ｐゴシック" pitchFamily="34" charset="-128"/>
            </a:endParaRPr>
          </a:p>
        </p:txBody>
      </p:sp>
      <p:pic>
        <p:nvPicPr>
          <p:cNvPr id="26628" name="Picture 8" descr="http://www.cucs.udg.mx/serviciosacademicos/files/Image/escudoUdeG(1)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4797425"/>
            <a:ext cx="1295400" cy="176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629" name="5 Rectángulo"/>
          <p:cNvSpPr>
            <a:spLocks noChangeArrowheads="1"/>
          </p:cNvSpPr>
          <p:nvPr/>
        </p:nvSpPr>
        <p:spPr bwMode="auto">
          <a:xfrm>
            <a:off x="152400" y="6642100"/>
            <a:ext cx="5139680" cy="2159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422428469"/>
      </p:ext>
    </p:extLst>
  </p:cSld>
  <p:clrMapOvr>
    <a:masterClrMapping/>
  </p:clrMapOvr>
  <p:transition xmlns:p14="http://schemas.microsoft.com/office/powerpoint/2010/main" spd="slow">
    <p:push dir="u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3"/>
          <p:cNvSpPr>
            <a:spLocks noChangeArrowheads="1"/>
          </p:cNvSpPr>
          <p:nvPr/>
        </p:nvSpPr>
        <p:spPr bwMode="auto">
          <a:xfrm>
            <a:off x="395536" y="980728"/>
            <a:ext cx="8497887" cy="337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Principalmente, ¿De qué depende el sueldo que se les paga (o pagaba)?</a:t>
            </a:r>
          </a:p>
        </p:txBody>
      </p:sp>
      <p:sp>
        <p:nvSpPr>
          <p:cNvPr id="34846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Condiciones de trabajo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graphicFrame>
        <p:nvGraphicFramePr>
          <p:cNvPr id="5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12553907"/>
              </p:ext>
            </p:extLst>
          </p:nvPr>
        </p:nvGraphicFramePr>
        <p:xfrm>
          <a:off x="1043608" y="1317828"/>
          <a:ext cx="6985000" cy="4699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834937729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3"/>
          <p:cNvSpPr>
            <a:spLocks noChangeArrowheads="1"/>
          </p:cNvSpPr>
          <p:nvPr/>
        </p:nvSpPr>
        <p:spPr bwMode="auto">
          <a:xfrm>
            <a:off x="71883" y="1196752"/>
            <a:ext cx="8964613" cy="10757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Mencione el grado de probabilidad que tienen (o tenían) los egresados de la </a:t>
            </a:r>
            <a:r>
              <a:rPr lang="es-MX" sz="1600" u="sng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Maestría en Docencia para la Educación Media Superior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 de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ascender de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puesto</a:t>
            </a: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 smtClean="0">
                <a:solidFill>
                  <a:schemeClr val="bg1">
                    <a:lumMod val="6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 </a:t>
            </a:r>
            <a:r>
              <a:rPr lang="es-MX" sz="1600" dirty="0">
                <a:solidFill>
                  <a:schemeClr val="bg1">
                    <a:lumMod val="6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(En una escala del 1 al 10, donde 1 es nada probable y 10 muy probable)</a:t>
            </a:r>
            <a:endParaRPr lang="es-MX" sz="1400" dirty="0">
              <a:solidFill>
                <a:schemeClr val="bg1">
                  <a:lumMod val="65000"/>
                </a:schemeClr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40964" name="Rectangle 7"/>
          <p:cNvSpPr>
            <a:spLocks noChangeArrowheads="1"/>
          </p:cNvSpPr>
          <p:nvPr/>
        </p:nvSpPr>
        <p:spPr bwMode="auto">
          <a:xfrm>
            <a:off x="2556421" y="2420888"/>
            <a:ext cx="3887787" cy="33655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Probabilidad promedio</a:t>
            </a:r>
            <a:endParaRPr lang="es-MX" sz="1600" dirty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40965" name="AutoShape 8"/>
          <p:cNvSpPr>
            <a:spLocks noChangeArrowheads="1"/>
          </p:cNvSpPr>
          <p:nvPr/>
        </p:nvSpPr>
        <p:spPr bwMode="auto">
          <a:xfrm rot="16200000" flipH="1">
            <a:off x="4314577" y="2991594"/>
            <a:ext cx="447675" cy="220663"/>
          </a:xfrm>
          <a:prstGeom prst="rightArrow">
            <a:avLst>
              <a:gd name="adj1" fmla="val 50000"/>
              <a:gd name="adj2" fmla="val 47723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z="1600">
              <a:ea typeface="ＭＳ Ｐゴシック" pitchFamily="34" charset="-128"/>
            </a:endParaRPr>
          </a:p>
        </p:txBody>
      </p:sp>
      <p:sp>
        <p:nvSpPr>
          <p:cNvPr id="10" name="Text Box 6"/>
          <p:cNvSpPr txBox="1">
            <a:spLocks noChangeArrowheads="1"/>
          </p:cNvSpPr>
          <p:nvPr/>
        </p:nvSpPr>
        <p:spPr bwMode="auto">
          <a:xfrm>
            <a:off x="3923903" y="3521596"/>
            <a:ext cx="1296144" cy="523220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hangingPunct="1">
              <a:lnSpc>
                <a:spcPct val="100000"/>
              </a:lnSpc>
              <a:buClrTx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2800" b="1" dirty="0" smtClean="0">
                <a:latin typeface="Century Gothic" pitchFamily="34" charset="0"/>
                <a:ea typeface="ＭＳ Ｐゴシック" pitchFamily="34" charset="-128"/>
              </a:rPr>
              <a:t>7.1</a:t>
            </a:r>
            <a:endParaRPr lang="es-MX" sz="2800" b="1" dirty="0"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9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Condiciones de trabajo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11" name="Rectangle 7"/>
          <p:cNvSpPr>
            <a:spLocks noChangeArrowheads="1"/>
          </p:cNvSpPr>
          <p:nvPr/>
        </p:nvSpPr>
        <p:spPr bwMode="auto">
          <a:xfrm>
            <a:off x="3171693" y="4264921"/>
            <a:ext cx="2735263" cy="33710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Mínimo    -    </a:t>
            </a:r>
            <a:r>
              <a:rPr lang="es-MX" sz="16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1</a:t>
            </a:r>
            <a:endParaRPr lang="es-MX" sz="16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12" name="Rectangle 7"/>
          <p:cNvSpPr>
            <a:spLocks noChangeArrowheads="1"/>
          </p:cNvSpPr>
          <p:nvPr/>
        </p:nvSpPr>
        <p:spPr bwMode="auto">
          <a:xfrm>
            <a:off x="3171693" y="4696721"/>
            <a:ext cx="2735263" cy="319087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Máximo    -   </a:t>
            </a:r>
            <a:r>
              <a:rPr lang="es-MX" sz="16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10</a:t>
            </a:r>
            <a:endParaRPr lang="es-MX" sz="16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504660047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3"/>
          <p:cNvSpPr>
            <a:spLocks noChangeArrowheads="1"/>
          </p:cNvSpPr>
          <p:nvPr/>
        </p:nvSpPr>
        <p:spPr bwMode="auto">
          <a:xfrm>
            <a:off x="395288" y="836613"/>
            <a:ext cx="8497887" cy="5833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¿Qué tan importante es para ustedes el conocimiento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de la </a:t>
            </a:r>
            <a:r>
              <a:rPr lang="es-MX" sz="1600" u="sng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Docencia para la educación superior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dentro de su empresa/institución?</a:t>
            </a:r>
          </a:p>
        </p:txBody>
      </p:sp>
      <p:sp>
        <p:nvSpPr>
          <p:cNvPr id="35843" name="Rectangle 1"/>
          <p:cNvSpPr>
            <a:spLocks noChangeArrowheads="1"/>
          </p:cNvSpPr>
          <p:nvPr/>
        </p:nvSpPr>
        <p:spPr bwMode="auto">
          <a:xfrm>
            <a:off x="5364088" y="260350"/>
            <a:ext cx="3779912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Evaluación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graphicFrame>
        <p:nvGraphicFramePr>
          <p:cNvPr id="6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38648846"/>
              </p:ext>
            </p:extLst>
          </p:nvPr>
        </p:nvGraphicFramePr>
        <p:xfrm>
          <a:off x="1151731" y="1440026"/>
          <a:ext cx="6985000" cy="4699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950892378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9" name="Rectangle 3"/>
          <p:cNvSpPr>
            <a:spLocks noChangeArrowheads="1"/>
          </p:cNvSpPr>
          <p:nvPr/>
        </p:nvSpPr>
        <p:spPr bwMode="auto">
          <a:xfrm>
            <a:off x="1726766" y="1988840"/>
            <a:ext cx="3240088" cy="3485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ES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Habilidades generales</a:t>
            </a:r>
          </a:p>
        </p:txBody>
      </p:sp>
      <p:sp>
        <p:nvSpPr>
          <p:cNvPr id="34820" name="Rectangle 3"/>
          <p:cNvSpPr>
            <a:spLocks noChangeArrowheads="1"/>
          </p:cNvSpPr>
          <p:nvPr/>
        </p:nvSpPr>
        <p:spPr bwMode="auto">
          <a:xfrm>
            <a:off x="5652567" y="1772816"/>
            <a:ext cx="2159793" cy="548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ES" sz="16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Evaluación promedio</a:t>
            </a:r>
            <a:endParaRPr lang="es-MX" sz="16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34821" name="Rectangle 7"/>
          <p:cNvSpPr>
            <a:spLocks noChangeArrowheads="1"/>
          </p:cNvSpPr>
          <p:nvPr/>
        </p:nvSpPr>
        <p:spPr bwMode="auto">
          <a:xfrm>
            <a:off x="1366726" y="3359225"/>
            <a:ext cx="4176663" cy="33710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Manejo de instrumentos y herramientas</a:t>
            </a:r>
          </a:p>
        </p:txBody>
      </p:sp>
      <p:sp>
        <p:nvSpPr>
          <p:cNvPr id="34822" name="AutoShape 8"/>
          <p:cNvSpPr>
            <a:spLocks noChangeArrowheads="1"/>
          </p:cNvSpPr>
          <p:nvPr/>
        </p:nvSpPr>
        <p:spPr bwMode="auto">
          <a:xfrm rot="10800000" flipH="1">
            <a:off x="5656101" y="2969575"/>
            <a:ext cx="390525" cy="150813"/>
          </a:xfrm>
          <a:prstGeom prst="rightArrow">
            <a:avLst>
              <a:gd name="adj1" fmla="val 50000"/>
              <a:gd name="adj2" fmla="val 47162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z="1600">
              <a:ea typeface="ＭＳ Ｐゴシック" pitchFamily="34" charset="-128"/>
            </a:endParaRPr>
          </a:p>
        </p:txBody>
      </p:sp>
      <p:sp>
        <p:nvSpPr>
          <p:cNvPr id="34823" name="Rectangle 7"/>
          <p:cNvSpPr>
            <a:spLocks noChangeArrowheads="1"/>
          </p:cNvSpPr>
          <p:nvPr/>
        </p:nvSpPr>
        <p:spPr bwMode="auto">
          <a:xfrm>
            <a:off x="1368314" y="4272856"/>
            <a:ext cx="4151262" cy="33710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Trabajo en equipo</a:t>
            </a:r>
          </a:p>
        </p:txBody>
      </p:sp>
      <p:sp>
        <p:nvSpPr>
          <p:cNvPr id="34824" name="AutoShape 8"/>
          <p:cNvSpPr>
            <a:spLocks noChangeArrowheads="1"/>
          </p:cNvSpPr>
          <p:nvPr/>
        </p:nvSpPr>
        <p:spPr bwMode="auto">
          <a:xfrm rot="10800000" flipH="1">
            <a:off x="5656101" y="4371281"/>
            <a:ext cx="390525" cy="149225"/>
          </a:xfrm>
          <a:prstGeom prst="rightArrow">
            <a:avLst>
              <a:gd name="adj1" fmla="val 50000"/>
              <a:gd name="adj2" fmla="val 47664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z="1600">
              <a:ea typeface="ＭＳ Ｐゴシック" pitchFamily="34" charset="-128"/>
            </a:endParaRPr>
          </a:p>
        </p:txBody>
      </p:sp>
      <p:sp>
        <p:nvSpPr>
          <p:cNvPr id="12" name="Text Box 6"/>
          <p:cNvSpPr txBox="1">
            <a:spLocks noChangeArrowheads="1"/>
          </p:cNvSpPr>
          <p:nvPr/>
        </p:nvSpPr>
        <p:spPr bwMode="auto">
          <a:xfrm>
            <a:off x="6335278" y="4304103"/>
            <a:ext cx="794372" cy="353943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700" b="1" dirty="0" smtClean="0">
                <a:latin typeface="Century Gothic" pitchFamily="34" charset="0"/>
                <a:ea typeface="ＭＳ Ｐゴシック" pitchFamily="34" charset="-128"/>
              </a:rPr>
              <a:t>4.4</a:t>
            </a:r>
            <a:endParaRPr lang="es-MX" sz="1700" b="1" dirty="0"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13" name="Text Box 6"/>
          <p:cNvSpPr txBox="1">
            <a:spLocks noChangeArrowheads="1"/>
          </p:cNvSpPr>
          <p:nvPr/>
        </p:nvSpPr>
        <p:spPr bwMode="auto">
          <a:xfrm>
            <a:off x="6335278" y="2832696"/>
            <a:ext cx="794372" cy="353943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700" b="1" dirty="0" smtClean="0">
                <a:latin typeface="Century Gothic" pitchFamily="34" charset="0"/>
                <a:ea typeface="ＭＳ Ｐゴシック" pitchFamily="34" charset="-128"/>
              </a:rPr>
              <a:t>4.4</a:t>
            </a:r>
            <a:endParaRPr lang="es-MX" sz="1700" b="1" dirty="0"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34831" name="Rectangle 7"/>
          <p:cNvSpPr>
            <a:spLocks noChangeArrowheads="1"/>
          </p:cNvSpPr>
          <p:nvPr/>
        </p:nvSpPr>
        <p:spPr bwMode="auto">
          <a:xfrm>
            <a:off x="1366726" y="2397125"/>
            <a:ext cx="4151263" cy="33710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Comunicación</a:t>
            </a:r>
          </a:p>
        </p:txBody>
      </p:sp>
      <p:sp>
        <p:nvSpPr>
          <p:cNvPr id="34832" name="AutoShape 8"/>
          <p:cNvSpPr>
            <a:spLocks noChangeArrowheads="1"/>
          </p:cNvSpPr>
          <p:nvPr/>
        </p:nvSpPr>
        <p:spPr bwMode="auto">
          <a:xfrm rot="10800000" flipH="1">
            <a:off x="5656101" y="2462213"/>
            <a:ext cx="390525" cy="149225"/>
          </a:xfrm>
          <a:prstGeom prst="rightArrow">
            <a:avLst>
              <a:gd name="adj1" fmla="val 50000"/>
              <a:gd name="adj2" fmla="val 47664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z="1600">
              <a:ea typeface="ＭＳ Ｐゴシック" pitchFamily="34" charset="-128"/>
            </a:endParaRPr>
          </a:p>
        </p:txBody>
      </p:sp>
      <p:sp>
        <p:nvSpPr>
          <p:cNvPr id="34833" name="Rectangle 7"/>
          <p:cNvSpPr>
            <a:spLocks noChangeArrowheads="1"/>
          </p:cNvSpPr>
          <p:nvPr/>
        </p:nvSpPr>
        <p:spPr bwMode="auto">
          <a:xfrm>
            <a:off x="1366726" y="2874325"/>
            <a:ext cx="4151263" cy="33710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Diseño de proyectos</a:t>
            </a:r>
          </a:p>
        </p:txBody>
      </p:sp>
      <p:sp>
        <p:nvSpPr>
          <p:cNvPr id="34834" name="AutoShape 8"/>
          <p:cNvSpPr>
            <a:spLocks noChangeArrowheads="1"/>
          </p:cNvSpPr>
          <p:nvPr/>
        </p:nvSpPr>
        <p:spPr bwMode="auto">
          <a:xfrm rot="10800000" flipH="1">
            <a:off x="5656101" y="3889132"/>
            <a:ext cx="390525" cy="149225"/>
          </a:xfrm>
          <a:prstGeom prst="rightArrow">
            <a:avLst>
              <a:gd name="adj1" fmla="val 50000"/>
              <a:gd name="adj2" fmla="val 47664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z="1600">
              <a:ea typeface="ＭＳ Ｐゴシック" pitchFamily="34" charset="-128"/>
            </a:endParaRPr>
          </a:p>
        </p:txBody>
      </p:sp>
      <p:sp>
        <p:nvSpPr>
          <p:cNvPr id="18" name="Text Box 6"/>
          <p:cNvSpPr txBox="1">
            <a:spLocks noChangeArrowheads="1"/>
          </p:cNvSpPr>
          <p:nvPr/>
        </p:nvSpPr>
        <p:spPr bwMode="auto">
          <a:xfrm>
            <a:off x="6335278" y="2348880"/>
            <a:ext cx="794372" cy="353943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700" b="1" dirty="0" smtClean="0">
                <a:latin typeface="Century Gothic" pitchFamily="34" charset="0"/>
                <a:ea typeface="ＭＳ Ｐゴシック" pitchFamily="34" charset="-128"/>
              </a:rPr>
              <a:t>4.4</a:t>
            </a:r>
            <a:endParaRPr lang="es-MX" sz="1700" b="1" dirty="0"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19" name="Text Box 6"/>
          <p:cNvSpPr txBox="1">
            <a:spLocks noChangeArrowheads="1"/>
          </p:cNvSpPr>
          <p:nvPr/>
        </p:nvSpPr>
        <p:spPr bwMode="auto">
          <a:xfrm>
            <a:off x="6335278" y="3768800"/>
            <a:ext cx="794372" cy="353943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700" b="1" dirty="0" smtClean="0">
                <a:latin typeface="Century Gothic" pitchFamily="34" charset="0"/>
                <a:ea typeface="ＭＳ Ｐゴシック" pitchFamily="34" charset="-128"/>
              </a:rPr>
              <a:t>4.4</a:t>
            </a:r>
            <a:endParaRPr lang="es-MX" sz="1700" b="1" dirty="0"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34841" name="Rectangle 7"/>
          <p:cNvSpPr>
            <a:spLocks noChangeArrowheads="1"/>
          </p:cNvSpPr>
          <p:nvPr/>
        </p:nvSpPr>
        <p:spPr bwMode="auto">
          <a:xfrm>
            <a:off x="1366726" y="3784357"/>
            <a:ext cx="4151263" cy="33710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Solución de problemas</a:t>
            </a:r>
          </a:p>
        </p:txBody>
      </p:sp>
      <p:sp>
        <p:nvSpPr>
          <p:cNvPr id="34842" name="AutoShape 8"/>
          <p:cNvSpPr>
            <a:spLocks noChangeArrowheads="1"/>
          </p:cNvSpPr>
          <p:nvPr/>
        </p:nvSpPr>
        <p:spPr bwMode="auto">
          <a:xfrm rot="10800000" flipH="1">
            <a:off x="5656101" y="3433837"/>
            <a:ext cx="390525" cy="149225"/>
          </a:xfrm>
          <a:prstGeom prst="rightArrow">
            <a:avLst>
              <a:gd name="adj1" fmla="val 50000"/>
              <a:gd name="adj2" fmla="val 47664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z="1600">
              <a:ea typeface="ＭＳ Ｐゴシック" pitchFamily="34" charset="-128"/>
            </a:endParaRPr>
          </a:p>
        </p:txBody>
      </p:sp>
      <p:sp>
        <p:nvSpPr>
          <p:cNvPr id="22" name="Text Box 6"/>
          <p:cNvSpPr txBox="1">
            <a:spLocks noChangeArrowheads="1"/>
          </p:cNvSpPr>
          <p:nvPr/>
        </p:nvSpPr>
        <p:spPr bwMode="auto">
          <a:xfrm>
            <a:off x="6335278" y="3336752"/>
            <a:ext cx="794372" cy="353943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700" b="1" dirty="0" smtClean="0">
                <a:latin typeface="Century Gothic" pitchFamily="34" charset="0"/>
                <a:ea typeface="ＭＳ Ｐゴシック" pitchFamily="34" charset="-128"/>
              </a:rPr>
              <a:t>4.4</a:t>
            </a:r>
            <a:endParaRPr lang="es-MX" sz="1700" b="1" dirty="0"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34847" name="Rectangle 7"/>
          <p:cNvSpPr>
            <a:spLocks noChangeArrowheads="1"/>
          </p:cNvSpPr>
          <p:nvPr/>
        </p:nvSpPr>
        <p:spPr bwMode="auto">
          <a:xfrm>
            <a:off x="1368314" y="4776912"/>
            <a:ext cx="4151262" cy="33710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Investigación</a:t>
            </a:r>
          </a:p>
        </p:txBody>
      </p:sp>
      <p:sp>
        <p:nvSpPr>
          <p:cNvPr id="34848" name="AutoShape 8"/>
          <p:cNvSpPr>
            <a:spLocks noChangeArrowheads="1"/>
          </p:cNvSpPr>
          <p:nvPr/>
        </p:nvSpPr>
        <p:spPr bwMode="auto">
          <a:xfrm rot="10800000" flipH="1">
            <a:off x="5656101" y="4849937"/>
            <a:ext cx="390525" cy="149225"/>
          </a:xfrm>
          <a:prstGeom prst="rightArrow">
            <a:avLst>
              <a:gd name="adj1" fmla="val 50000"/>
              <a:gd name="adj2" fmla="val 47664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z="1600">
              <a:ea typeface="ＭＳ Ｐゴシック" pitchFamily="34" charset="-128"/>
            </a:endParaRPr>
          </a:p>
        </p:txBody>
      </p:sp>
      <p:sp>
        <p:nvSpPr>
          <p:cNvPr id="24" name="Text Box 6"/>
          <p:cNvSpPr txBox="1">
            <a:spLocks noChangeArrowheads="1"/>
          </p:cNvSpPr>
          <p:nvPr/>
        </p:nvSpPr>
        <p:spPr bwMode="auto">
          <a:xfrm>
            <a:off x="6336420" y="4801662"/>
            <a:ext cx="794372" cy="353943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700" b="1" dirty="0" smtClean="0">
                <a:latin typeface="Century Gothic" pitchFamily="34" charset="0"/>
                <a:ea typeface="ＭＳ Ｐゴシック" pitchFamily="34" charset="-128"/>
              </a:rPr>
              <a:t>4.3</a:t>
            </a:r>
            <a:endParaRPr lang="es-MX" sz="1700" b="1" dirty="0"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26" name="Rectangle 7"/>
          <p:cNvSpPr>
            <a:spLocks noChangeArrowheads="1"/>
          </p:cNvSpPr>
          <p:nvPr/>
        </p:nvSpPr>
        <p:spPr bwMode="auto">
          <a:xfrm>
            <a:off x="1368314" y="5713016"/>
            <a:ext cx="4151262" cy="33710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Actitudes emprendedoras</a:t>
            </a:r>
          </a:p>
        </p:txBody>
      </p:sp>
      <p:sp>
        <p:nvSpPr>
          <p:cNvPr id="27" name="AutoShape 8"/>
          <p:cNvSpPr>
            <a:spLocks noChangeArrowheads="1"/>
          </p:cNvSpPr>
          <p:nvPr/>
        </p:nvSpPr>
        <p:spPr bwMode="auto">
          <a:xfrm rot="10800000" flipH="1">
            <a:off x="5656101" y="5811441"/>
            <a:ext cx="390525" cy="149225"/>
          </a:xfrm>
          <a:prstGeom prst="rightArrow">
            <a:avLst>
              <a:gd name="adj1" fmla="val 50000"/>
              <a:gd name="adj2" fmla="val 47664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z="1600">
              <a:ea typeface="ＭＳ Ｐゴシック" pitchFamily="34" charset="-128"/>
            </a:endParaRPr>
          </a:p>
        </p:txBody>
      </p:sp>
      <p:sp>
        <p:nvSpPr>
          <p:cNvPr id="28" name="Text Box 6"/>
          <p:cNvSpPr txBox="1">
            <a:spLocks noChangeArrowheads="1"/>
          </p:cNvSpPr>
          <p:nvPr/>
        </p:nvSpPr>
        <p:spPr bwMode="auto">
          <a:xfrm>
            <a:off x="6335278" y="5744263"/>
            <a:ext cx="794372" cy="353943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700" b="1" dirty="0">
                <a:latin typeface="Century Gothic" pitchFamily="34" charset="0"/>
                <a:ea typeface="ＭＳ Ｐゴシック" pitchFamily="34" charset="-128"/>
              </a:rPr>
              <a:t>4</a:t>
            </a:r>
            <a:r>
              <a:rPr lang="es-MX" sz="1700" b="1" dirty="0" smtClean="0">
                <a:latin typeface="Century Gothic" pitchFamily="34" charset="0"/>
                <a:ea typeface="ＭＳ Ｐゴシック" pitchFamily="34" charset="-128"/>
              </a:rPr>
              <a:t>.1</a:t>
            </a:r>
            <a:endParaRPr lang="es-MX" sz="1700" b="1" dirty="0"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29" name="AutoShape 8"/>
          <p:cNvSpPr>
            <a:spLocks noChangeArrowheads="1"/>
          </p:cNvSpPr>
          <p:nvPr/>
        </p:nvSpPr>
        <p:spPr bwMode="auto">
          <a:xfrm rot="10800000" flipH="1">
            <a:off x="5656101" y="5329292"/>
            <a:ext cx="390525" cy="149225"/>
          </a:xfrm>
          <a:prstGeom prst="rightArrow">
            <a:avLst>
              <a:gd name="adj1" fmla="val 50000"/>
              <a:gd name="adj2" fmla="val 47664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z="1600">
              <a:ea typeface="ＭＳ Ｐゴシック" pitchFamily="34" charset="-128"/>
            </a:endParaRPr>
          </a:p>
        </p:txBody>
      </p:sp>
      <p:sp>
        <p:nvSpPr>
          <p:cNvPr id="30" name="Text Box 6"/>
          <p:cNvSpPr txBox="1">
            <a:spLocks noChangeArrowheads="1"/>
          </p:cNvSpPr>
          <p:nvPr/>
        </p:nvSpPr>
        <p:spPr bwMode="auto">
          <a:xfrm>
            <a:off x="6335278" y="5208960"/>
            <a:ext cx="794372" cy="353943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700" b="1" dirty="0" smtClean="0">
                <a:latin typeface="Century Gothic" pitchFamily="34" charset="0"/>
                <a:ea typeface="ＭＳ Ｐゴシック" pitchFamily="34" charset="-128"/>
              </a:rPr>
              <a:t>4.2</a:t>
            </a:r>
            <a:endParaRPr lang="es-MX" sz="1700" b="1" dirty="0"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31" name="Rectangle 7"/>
          <p:cNvSpPr>
            <a:spLocks noChangeArrowheads="1"/>
          </p:cNvSpPr>
          <p:nvPr/>
        </p:nvSpPr>
        <p:spPr bwMode="auto">
          <a:xfrm>
            <a:off x="1366726" y="5224517"/>
            <a:ext cx="4151263" cy="33710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Liderazgo</a:t>
            </a:r>
          </a:p>
        </p:txBody>
      </p:sp>
      <p:sp>
        <p:nvSpPr>
          <p:cNvPr id="32" name="Rectangle 7"/>
          <p:cNvSpPr>
            <a:spLocks noChangeArrowheads="1"/>
          </p:cNvSpPr>
          <p:nvPr/>
        </p:nvSpPr>
        <p:spPr bwMode="auto">
          <a:xfrm>
            <a:off x="1368314" y="6217072"/>
            <a:ext cx="4151262" cy="33710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Habilidades directivas</a:t>
            </a:r>
          </a:p>
        </p:txBody>
      </p:sp>
      <p:sp>
        <p:nvSpPr>
          <p:cNvPr id="33" name="AutoShape 8"/>
          <p:cNvSpPr>
            <a:spLocks noChangeArrowheads="1"/>
          </p:cNvSpPr>
          <p:nvPr/>
        </p:nvSpPr>
        <p:spPr bwMode="auto">
          <a:xfrm rot="10800000" flipH="1">
            <a:off x="5656101" y="6290097"/>
            <a:ext cx="390525" cy="149225"/>
          </a:xfrm>
          <a:prstGeom prst="rightArrow">
            <a:avLst>
              <a:gd name="adj1" fmla="val 50000"/>
              <a:gd name="adj2" fmla="val 47664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z="1600">
              <a:ea typeface="ＭＳ Ｐゴシック" pitchFamily="34" charset="-128"/>
            </a:endParaRPr>
          </a:p>
        </p:txBody>
      </p:sp>
      <p:sp>
        <p:nvSpPr>
          <p:cNvPr id="34" name="Text Box 6"/>
          <p:cNvSpPr txBox="1">
            <a:spLocks noChangeArrowheads="1"/>
          </p:cNvSpPr>
          <p:nvPr/>
        </p:nvSpPr>
        <p:spPr bwMode="auto">
          <a:xfrm>
            <a:off x="6336420" y="6241822"/>
            <a:ext cx="794372" cy="353943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700" b="1" dirty="0" smtClean="0">
                <a:latin typeface="Century Gothic" pitchFamily="34" charset="0"/>
                <a:ea typeface="ＭＳ Ｐゴシック" pitchFamily="34" charset="-128"/>
              </a:rPr>
              <a:t>3.9</a:t>
            </a:r>
            <a:endParaRPr lang="es-MX" sz="1700" b="1" dirty="0"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35" name="Rectangle 1"/>
          <p:cNvSpPr>
            <a:spLocks noChangeArrowheads="1"/>
          </p:cNvSpPr>
          <p:nvPr/>
        </p:nvSpPr>
        <p:spPr bwMode="auto">
          <a:xfrm>
            <a:off x="5364088" y="188640"/>
            <a:ext cx="3779912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Evaluación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41" name="Rectangle 3"/>
          <p:cNvSpPr>
            <a:spLocks noChangeArrowheads="1"/>
          </p:cNvSpPr>
          <p:nvPr/>
        </p:nvSpPr>
        <p:spPr bwMode="auto">
          <a:xfrm>
            <a:off x="59266" y="764174"/>
            <a:ext cx="8761206" cy="10449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¿Cómo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calificaría las siguientes habilidades generales en el desempeño laboral de los egresados de la </a:t>
            </a:r>
            <a:r>
              <a:rPr lang="es-MX" sz="1600" u="sng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Maestría en Docencia para la Educación Media Superior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 de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la Universidad de Guadalajara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?</a:t>
            </a: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400" dirty="0" smtClean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(En </a:t>
            </a:r>
            <a:r>
              <a:rPr lang="es-MX" sz="1400" dirty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una escala del 1 al 5 donde 1 significa nada desarrollada y 5 muy </a:t>
            </a:r>
            <a:r>
              <a:rPr lang="es-MX" sz="1400" dirty="0" smtClean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desarrollada)</a:t>
            </a:r>
            <a:endParaRPr lang="es-MX" sz="1400" dirty="0">
              <a:solidFill>
                <a:schemeClr val="bg1">
                  <a:lumMod val="50000"/>
                </a:schemeClr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387314218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 bwMode="auto">
          <a:xfrm>
            <a:off x="251520" y="5661248"/>
            <a:ext cx="648072" cy="100811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s-MX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Microsoft YaHei" charset="-122"/>
            </a:endParaRPr>
          </a:p>
        </p:txBody>
      </p:sp>
      <p:sp>
        <p:nvSpPr>
          <p:cNvPr id="36866" name="Rectangle 3"/>
          <p:cNvSpPr>
            <a:spLocks noChangeArrowheads="1"/>
          </p:cNvSpPr>
          <p:nvPr/>
        </p:nvSpPr>
        <p:spPr bwMode="auto">
          <a:xfrm>
            <a:off x="0" y="980728"/>
            <a:ext cx="8893175" cy="10757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C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ómo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evaluaría las siguientes habilidades específicas en el desempeño laboral de los egresados de la </a:t>
            </a:r>
            <a:r>
              <a:rPr lang="es-MX" sz="1600" u="sng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Maestría en Docencia para la Educación Media Superior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 de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la Universidad de Guadalajara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?</a:t>
            </a: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 smtClean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 </a:t>
            </a:r>
            <a:r>
              <a:rPr lang="es-MX" sz="1400" dirty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(En una escala del 1 al 5, donde 1 significa nada desarrollada y 5 muy desarrollada</a:t>
            </a:r>
            <a:r>
              <a:rPr lang="es-MX" sz="1400" dirty="0" smtClean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)</a:t>
            </a:r>
            <a:endParaRPr lang="es-MX" sz="1400" dirty="0">
              <a:solidFill>
                <a:schemeClr val="bg1">
                  <a:lumMod val="50000"/>
                </a:schemeClr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5364088" y="260350"/>
            <a:ext cx="3779912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Evaluación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7" name="4 Rectángulo"/>
          <p:cNvSpPr>
            <a:spLocks noChangeArrowheads="1"/>
          </p:cNvSpPr>
          <p:nvPr/>
        </p:nvSpPr>
        <p:spPr bwMode="auto">
          <a:xfrm>
            <a:off x="395536" y="6351711"/>
            <a:ext cx="8983252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s-ES" sz="1200" dirty="0">
                <a:solidFill>
                  <a:schemeClr val="tx1"/>
                </a:solidFill>
                <a:latin typeface="+mn-lt"/>
              </a:rPr>
              <a:t>** Casos en donde el entrevistado refiere que las actividades laborales del egresado no se relacionan con dicha habilidad / </a:t>
            </a:r>
            <a:r>
              <a:rPr lang="es-ES" sz="1200" dirty="0" smtClean="0">
                <a:solidFill>
                  <a:schemeClr val="tx1"/>
                </a:solidFill>
                <a:latin typeface="+mn-lt"/>
              </a:rPr>
              <a:t>competencia.</a:t>
            </a:r>
            <a:endParaRPr lang="es-MX" sz="12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6" name="CuadroTexto 13"/>
          <p:cNvSpPr txBox="1"/>
          <p:nvPr/>
        </p:nvSpPr>
        <p:spPr>
          <a:xfrm>
            <a:off x="372763" y="6167720"/>
            <a:ext cx="55446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GB"/>
            </a:defPPr>
            <a:lvl1pPr algn="l" defTabSz="449263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bg1"/>
                </a:solidFill>
                <a:latin typeface="Arial" charset="0"/>
                <a:ea typeface="Microsoft YaHei" pitchFamily="34" charset="-122"/>
                <a:cs typeface="+mn-cs"/>
              </a:defRPr>
            </a:lvl1pPr>
            <a:lvl2pPr marL="742950" indent="-285750" algn="l" defTabSz="449263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bg1"/>
                </a:solidFill>
                <a:latin typeface="Arial" charset="0"/>
                <a:ea typeface="Microsoft YaHei" pitchFamily="34" charset="-122"/>
                <a:cs typeface="+mn-cs"/>
              </a:defRPr>
            </a:lvl2pPr>
            <a:lvl3pPr marL="11430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bg1"/>
                </a:solidFill>
                <a:latin typeface="Arial" charset="0"/>
                <a:ea typeface="Microsoft YaHei" pitchFamily="34" charset="-122"/>
                <a:cs typeface="+mn-cs"/>
              </a:defRPr>
            </a:lvl3pPr>
            <a:lvl4pPr marL="16002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bg1"/>
                </a:solidFill>
                <a:latin typeface="Arial" charset="0"/>
                <a:ea typeface="Microsoft YaHei" pitchFamily="34" charset="-122"/>
                <a:cs typeface="+mn-cs"/>
              </a:defRPr>
            </a:lvl4pPr>
            <a:lvl5pPr marL="20574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bg1"/>
                </a:solidFill>
                <a:latin typeface="Arial" charset="0"/>
                <a:ea typeface="Microsoft YaHei" pitchFamily="34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bg1"/>
                </a:solidFill>
                <a:latin typeface="Arial" charset="0"/>
                <a:ea typeface="Microsoft YaHei" pitchFamily="34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bg1"/>
                </a:solidFill>
                <a:latin typeface="Arial" charset="0"/>
                <a:ea typeface="Microsoft YaHei" pitchFamily="34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bg1"/>
                </a:solidFill>
                <a:latin typeface="Arial" charset="0"/>
                <a:ea typeface="Microsoft YaHei" pitchFamily="34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bg1"/>
                </a:solidFill>
                <a:latin typeface="Arial" charset="0"/>
                <a:ea typeface="Microsoft YaHei" pitchFamily="34" charset="-122"/>
                <a:cs typeface="+mn-cs"/>
              </a:defRPr>
            </a:lvl9pPr>
          </a:lstStyle>
          <a:p>
            <a:pPr algn="ctr"/>
            <a:r>
              <a:rPr lang="es-MX" sz="1200" dirty="0" smtClean="0">
                <a:solidFill>
                  <a:schemeClr val="tx1"/>
                </a:solidFill>
                <a:latin typeface="+mn-lt"/>
              </a:rPr>
              <a:t>*Los aspectos evaluados fueron determinados por el/la coordinador(a) del posgrado.</a:t>
            </a:r>
            <a:endParaRPr lang="es-MX" sz="1200" dirty="0">
              <a:solidFill>
                <a:schemeClr val="tx1"/>
              </a:solidFill>
              <a:latin typeface="+mn-lt"/>
            </a:endParaRPr>
          </a:p>
        </p:txBody>
      </p:sp>
      <p:graphicFrame>
        <p:nvGraphicFramePr>
          <p:cNvPr id="3" name="2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6907804"/>
              </p:ext>
            </p:extLst>
          </p:nvPr>
        </p:nvGraphicFramePr>
        <p:xfrm>
          <a:off x="331787" y="2040226"/>
          <a:ext cx="8056637" cy="4155171"/>
        </p:xfrm>
        <a:graphic>
          <a:graphicData uri="http://schemas.openxmlformats.org/drawingml/2006/table">
            <a:tbl>
              <a:tblPr/>
              <a:tblGrid>
                <a:gridCol w="5351050"/>
                <a:gridCol w="1647402"/>
                <a:gridCol w="1058185"/>
              </a:tblGrid>
              <a:tr h="624731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Habilidades y competencias específicas *</a:t>
                      </a:r>
                    </a:p>
                  </a:txBody>
                  <a:tcPr marL="9212" marR="9212" marT="92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Nivel de Desarrollo Promedio</a:t>
                      </a:r>
                    </a:p>
                  </a:txBody>
                  <a:tcPr marL="9212" marR="9212" marT="92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No Aplica**</a:t>
                      </a:r>
                    </a:p>
                  </a:txBody>
                  <a:tcPr marL="9212" marR="9212" marT="921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</a:tr>
              <a:tr h="433841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Uso de las tecnologías de la información y la comunicación para el aprendizaje</a:t>
                      </a:r>
                    </a:p>
                  </a:txBody>
                  <a:tcPr marL="9212" marR="9212" marT="921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4.2</a:t>
                      </a:r>
                    </a:p>
                  </a:txBody>
                  <a:tcPr marL="9212" marR="9212" marT="921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212" marR="9212" marT="921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6921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Elaboración de diagnósticos para detección de necesidades</a:t>
                      </a:r>
                    </a:p>
                  </a:txBody>
                  <a:tcPr marL="9212" marR="9212" marT="921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4.1</a:t>
                      </a:r>
                    </a:p>
                  </a:txBody>
                  <a:tcPr marL="9212" marR="9212" marT="921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212" marR="9212" marT="921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3841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Gestión de estrategias de aprendizaje en personas, grupos e instituciones educativas</a:t>
                      </a:r>
                    </a:p>
                  </a:txBody>
                  <a:tcPr marL="9212" marR="9212" marT="921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4.1</a:t>
                      </a:r>
                    </a:p>
                  </a:txBody>
                  <a:tcPr marL="9212" marR="9212" marT="921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212" marR="9212" marT="921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6921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Recuperación de la práctica docente</a:t>
                      </a:r>
                    </a:p>
                  </a:txBody>
                  <a:tcPr marL="9212" marR="9212" marT="921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4.0</a:t>
                      </a:r>
                    </a:p>
                  </a:txBody>
                  <a:tcPr marL="9212" marR="9212" marT="921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212" marR="9212" marT="921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6921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Análisis curricular de tu disciplina</a:t>
                      </a:r>
                    </a:p>
                  </a:txBody>
                  <a:tcPr marL="9212" marR="9212" marT="921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4.0</a:t>
                      </a:r>
                    </a:p>
                  </a:txBody>
                  <a:tcPr marL="9212" marR="9212" marT="921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212" marR="9212" marT="921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3841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Ejecución y evaluación de estrategias de formación fundamentadas en teorías y modelos educativos</a:t>
                      </a:r>
                    </a:p>
                  </a:txBody>
                  <a:tcPr marL="9212" marR="9212" marT="921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4.0</a:t>
                      </a:r>
                    </a:p>
                  </a:txBody>
                  <a:tcPr marL="9212" marR="9212" marT="921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4.8%</a:t>
                      </a:r>
                      <a:endParaRPr lang="es-MX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212" marR="9212" marT="921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6921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Investigación y evaluación participativa</a:t>
                      </a:r>
                    </a:p>
                  </a:txBody>
                  <a:tcPr marL="9212" marR="9212" marT="921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3.9</a:t>
                      </a:r>
                    </a:p>
                  </a:txBody>
                  <a:tcPr marL="9212" marR="9212" marT="921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212" marR="9212" marT="921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3841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Planeación y diseño de estrategias de formación fundamentadas en teorías y modelos educativos</a:t>
                      </a:r>
                    </a:p>
                  </a:txBody>
                  <a:tcPr marL="9212" marR="9212" marT="921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3.9</a:t>
                      </a:r>
                    </a:p>
                  </a:txBody>
                  <a:tcPr marL="9212" marR="9212" marT="921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212" marR="9212" marT="921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3841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Diseño e Implementación de proyectos de intervención educativa en el nivel medio superior</a:t>
                      </a:r>
                    </a:p>
                  </a:txBody>
                  <a:tcPr marL="9212" marR="9212" marT="921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3.9</a:t>
                      </a:r>
                    </a:p>
                  </a:txBody>
                  <a:tcPr marL="9212" marR="9212" marT="921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4.8%</a:t>
                      </a:r>
                    </a:p>
                  </a:txBody>
                  <a:tcPr marL="9212" marR="9212" marT="921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3841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Diseño e implementación de proyectos de investigación en el nivel medio superior</a:t>
                      </a:r>
                    </a:p>
                  </a:txBody>
                  <a:tcPr marL="9212" marR="9212" marT="921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3.7</a:t>
                      </a:r>
                    </a:p>
                  </a:txBody>
                  <a:tcPr marL="9212" marR="9212" marT="921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4.8%</a:t>
                      </a:r>
                    </a:p>
                  </a:txBody>
                  <a:tcPr marL="9212" marR="9212" marT="921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35605337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2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96437569"/>
              </p:ext>
            </p:extLst>
          </p:nvPr>
        </p:nvGraphicFramePr>
        <p:xfrm>
          <a:off x="1403648" y="2420887"/>
          <a:ext cx="6159624" cy="2771012"/>
        </p:xfrm>
        <a:graphic>
          <a:graphicData uri="http://schemas.openxmlformats.org/drawingml/2006/table">
            <a:tbl>
              <a:tblPr/>
              <a:tblGrid>
                <a:gridCol w="3731259"/>
                <a:gridCol w="1373275"/>
                <a:gridCol w="1055090"/>
              </a:tblGrid>
              <a:tr h="685217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Conocimientos específicos*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Nivel de Desarrollo Promedio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No Aplica**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</a:tr>
              <a:tr h="460161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Conocimientos disciplinarios e interdisciplinarios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5104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Tecnologías para el trabajo colaborativo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0161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Modelos y estrategias de comunicación educativa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0161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Nuevas metodologías y tendencias de tu campo disciplinar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5104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Modelos de evaluación educativa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5104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Teorías y modelos educativos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5364088" y="260350"/>
            <a:ext cx="3779912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Evaluación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-27420" y="924690"/>
            <a:ext cx="8893175" cy="13219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Por otro lado,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¿En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qué medida considera usted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que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los egresados de la </a:t>
            </a:r>
            <a:r>
              <a:rPr lang="es-MX" sz="1600" u="sng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Maestría en Docencia para la Educación Media Superior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 de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la Universidad de Guadalajara cuentan con los siguientes CONOCIMIENTOS específicos de su posgrado que le voy a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mencionar?: </a:t>
            </a: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 smtClean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 </a:t>
            </a:r>
            <a:r>
              <a:rPr lang="es-MX" sz="1400" dirty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(En una escala del 1 al 5, donde 1 significa nada </a:t>
            </a:r>
            <a:r>
              <a:rPr lang="es-MX" sz="1400" dirty="0" smtClean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desarrollado </a:t>
            </a:r>
            <a:r>
              <a:rPr lang="es-MX" sz="1400" dirty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y 5 muy </a:t>
            </a:r>
            <a:r>
              <a:rPr lang="es-MX" sz="1400" dirty="0" smtClean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desarrollado)</a:t>
            </a:r>
            <a:endParaRPr lang="es-MX" sz="1400" dirty="0">
              <a:solidFill>
                <a:schemeClr val="bg1">
                  <a:lumMod val="50000"/>
                </a:schemeClr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6" name="4 Rectángulo"/>
          <p:cNvSpPr>
            <a:spLocks noChangeArrowheads="1"/>
          </p:cNvSpPr>
          <p:nvPr/>
        </p:nvSpPr>
        <p:spPr bwMode="auto">
          <a:xfrm>
            <a:off x="1259632" y="5474841"/>
            <a:ext cx="6696744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s-ES" sz="1200" dirty="0">
                <a:solidFill>
                  <a:schemeClr val="tx1"/>
                </a:solidFill>
                <a:latin typeface="+mn-lt"/>
              </a:rPr>
              <a:t>** Casos en donde el entrevistado refiere que las actividades laborales del egresado no se relacionan con </a:t>
            </a:r>
            <a:r>
              <a:rPr lang="es-ES" sz="1200" dirty="0" smtClean="0">
                <a:solidFill>
                  <a:schemeClr val="tx1"/>
                </a:solidFill>
                <a:latin typeface="+mn-lt"/>
              </a:rPr>
              <a:t>dicho conocimiento.</a:t>
            </a:r>
            <a:endParaRPr lang="es-MX" sz="12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8" name="CuadroTexto 13"/>
          <p:cNvSpPr txBox="1"/>
          <p:nvPr/>
        </p:nvSpPr>
        <p:spPr>
          <a:xfrm>
            <a:off x="1277777" y="5336341"/>
            <a:ext cx="55446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GB"/>
            </a:defPPr>
            <a:lvl1pPr algn="l" defTabSz="449263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bg1"/>
                </a:solidFill>
                <a:latin typeface="Arial" charset="0"/>
                <a:ea typeface="Microsoft YaHei" pitchFamily="34" charset="-122"/>
                <a:cs typeface="+mn-cs"/>
              </a:defRPr>
            </a:lvl1pPr>
            <a:lvl2pPr marL="742950" indent="-285750" algn="l" defTabSz="449263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bg1"/>
                </a:solidFill>
                <a:latin typeface="Arial" charset="0"/>
                <a:ea typeface="Microsoft YaHei" pitchFamily="34" charset="-122"/>
                <a:cs typeface="+mn-cs"/>
              </a:defRPr>
            </a:lvl2pPr>
            <a:lvl3pPr marL="11430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bg1"/>
                </a:solidFill>
                <a:latin typeface="Arial" charset="0"/>
                <a:ea typeface="Microsoft YaHei" pitchFamily="34" charset="-122"/>
                <a:cs typeface="+mn-cs"/>
              </a:defRPr>
            </a:lvl3pPr>
            <a:lvl4pPr marL="16002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bg1"/>
                </a:solidFill>
                <a:latin typeface="Arial" charset="0"/>
                <a:ea typeface="Microsoft YaHei" pitchFamily="34" charset="-122"/>
                <a:cs typeface="+mn-cs"/>
              </a:defRPr>
            </a:lvl4pPr>
            <a:lvl5pPr marL="20574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bg1"/>
                </a:solidFill>
                <a:latin typeface="Arial" charset="0"/>
                <a:ea typeface="Microsoft YaHei" pitchFamily="34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bg1"/>
                </a:solidFill>
                <a:latin typeface="Arial" charset="0"/>
                <a:ea typeface="Microsoft YaHei" pitchFamily="34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bg1"/>
                </a:solidFill>
                <a:latin typeface="Arial" charset="0"/>
                <a:ea typeface="Microsoft YaHei" pitchFamily="34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bg1"/>
                </a:solidFill>
                <a:latin typeface="Arial" charset="0"/>
                <a:ea typeface="Microsoft YaHei" pitchFamily="34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bg1"/>
                </a:solidFill>
                <a:latin typeface="Arial" charset="0"/>
                <a:ea typeface="Microsoft YaHei" pitchFamily="34" charset="-122"/>
                <a:cs typeface="+mn-cs"/>
              </a:defRPr>
            </a:lvl9pPr>
          </a:lstStyle>
          <a:p>
            <a:pPr algn="ctr"/>
            <a:r>
              <a:rPr lang="es-MX" sz="1200" dirty="0" smtClean="0">
                <a:solidFill>
                  <a:schemeClr val="tx1"/>
                </a:solidFill>
                <a:latin typeface="+mn-lt"/>
              </a:rPr>
              <a:t>*Los aspectos evaluados fueron determinados por el/la coordinador(a) del posgrado.</a:t>
            </a:r>
            <a:endParaRPr lang="es-MX" sz="1200" dirty="0">
              <a:solidFill>
                <a:schemeClr val="tx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926252974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3"/>
          <p:cNvSpPr>
            <a:spLocks noChangeArrowheads="1"/>
          </p:cNvSpPr>
          <p:nvPr/>
        </p:nvSpPr>
        <p:spPr bwMode="auto">
          <a:xfrm>
            <a:off x="323528" y="836613"/>
            <a:ext cx="8641085" cy="8295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¿Cuál considera que es la principal </a:t>
            </a:r>
            <a:r>
              <a:rPr lang="es-MX" sz="16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fortaleza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 de los egresados de la </a:t>
            </a:r>
            <a:r>
              <a:rPr lang="es-MX" sz="1600" u="sng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Maestría en Docencia para la Educación Media Superior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 de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la Universidad de Guadalajara?</a:t>
            </a: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5364088" y="260350"/>
            <a:ext cx="3779912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Evaluación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graphicFrame>
        <p:nvGraphicFramePr>
          <p:cNvPr id="6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22769497"/>
              </p:ext>
            </p:extLst>
          </p:nvPr>
        </p:nvGraphicFramePr>
        <p:xfrm>
          <a:off x="0" y="1666156"/>
          <a:ext cx="7471308" cy="47710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AutoShape 8"/>
          <p:cNvSpPr>
            <a:spLocks noChangeArrowheads="1"/>
          </p:cNvSpPr>
          <p:nvPr/>
        </p:nvSpPr>
        <p:spPr bwMode="auto">
          <a:xfrm rot="8835859" flipH="1">
            <a:off x="5340599" y="4923371"/>
            <a:ext cx="530225" cy="215900"/>
          </a:xfrm>
          <a:prstGeom prst="rightArrow">
            <a:avLst>
              <a:gd name="adj1" fmla="val 50000"/>
              <a:gd name="adj2" fmla="val 47389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z="1600">
              <a:ea typeface="ＭＳ Ｐゴシック" pitchFamily="34" charset="-128"/>
            </a:endParaRPr>
          </a:p>
        </p:txBody>
      </p:sp>
      <p:graphicFrame>
        <p:nvGraphicFramePr>
          <p:cNvPr id="10" name="9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56216749"/>
              </p:ext>
            </p:extLst>
          </p:nvPr>
        </p:nvGraphicFramePr>
        <p:xfrm>
          <a:off x="6084168" y="4221088"/>
          <a:ext cx="2676649" cy="2310504"/>
        </p:xfrm>
        <a:graphic>
          <a:graphicData uri="http://schemas.openxmlformats.org/drawingml/2006/table">
            <a:tbl>
              <a:tblPr/>
              <a:tblGrid>
                <a:gridCol w="1795447"/>
                <a:gridCol w="881202"/>
              </a:tblGrid>
              <a:tr h="30730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¿Cuál?</a:t>
                      </a:r>
                      <a:endParaRPr lang="es-MX" sz="1400" b="1" i="0" u="none" strike="noStrike" dirty="0">
                        <a:solidFill>
                          <a:srgbClr val="FFFFFF"/>
                        </a:solidFill>
                        <a:effectLst/>
                        <a:latin typeface="Copperplate Gothic Bold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</a:tr>
              <a:tr h="267748">
                <a:tc>
                  <a:txBody>
                    <a:bodyPr/>
                    <a:lstStyle/>
                    <a:p>
                      <a:pPr algn="l" fontAlgn="ctr"/>
                      <a:r>
                        <a:rPr lang="es-MX" sz="1400" b="1" i="0" u="none" strike="noStrike" dirty="0" smtClean="0">
                          <a:effectLst/>
                          <a:latin typeface="Calibri"/>
                        </a:rPr>
                        <a:t>Innovación en proyectos</a:t>
                      </a:r>
                      <a:r>
                        <a:rPr lang="es-MX" sz="1400" b="1" i="0" u="none" strike="noStrike" baseline="0" dirty="0" smtClean="0">
                          <a:effectLst/>
                          <a:latin typeface="Calibri"/>
                        </a:rPr>
                        <a:t> educativos y tecnológicos</a:t>
                      </a:r>
                      <a:endParaRPr lang="es-MX" sz="1400" b="1" i="0" u="none" strike="noStrike" dirty="0"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33.3%</a:t>
                      </a:r>
                      <a:endParaRPr lang="es-MX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5578">
                <a:tc>
                  <a:txBody>
                    <a:bodyPr/>
                    <a:lstStyle/>
                    <a:p>
                      <a:pPr algn="l" fontAlgn="ctr"/>
                      <a:r>
                        <a:rPr lang="es-MX" sz="1400" b="1" i="0" u="none" strike="noStrike" dirty="0" smtClean="0">
                          <a:effectLst/>
                          <a:latin typeface="Calibri"/>
                        </a:rPr>
                        <a:t>Conocer nuevas estrategias</a:t>
                      </a:r>
                      <a:r>
                        <a:rPr lang="es-MX" sz="1400" b="1" i="0" u="none" strike="noStrike" baseline="0" dirty="0" smtClean="0">
                          <a:effectLst/>
                          <a:latin typeface="Calibri"/>
                        </a:rPr>
                        <a:t> de enseñanza</a:t>
                      </a:r>
                      <a:endParaRPr lang="es-MX" sz="1400" b="1" i="0" u="none" strike="noStrike" dirty="0"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33.3%</a:t>
                      </a:r>
                      <a:endParaRPr lang="es-MX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5578">
                <a:tc>
                  <a:txBody>
                    <a:bodyPr/>
                    <a:lstStyle/>
                    <a:p>
                      <a:pPr algn="l" fontAlgn="ctr"/>
                      <a:r>
                        <a:rPr lang="es-MX" sz="1400" b="1" i="0" u="none" strike="noStrike" dirty="0" smtClean="0">
                          <a:effectLst/>
                          <a:latin typeface="Calibri"/>
                        </a:rPr>
                        <a:t>Capacidad para resolver</a:t>
                      </a:r>
                      <a:r>
                        <a:rPr lang="es-MX" sz="1400" b="1" i="0" u="none" strike="noStrike" baseline="0" dirty="0" smtClean="0">
                          <a:effectLst/>
                          <a:latin typeface="Calibri"/>
                        </a:rPr>
                        <a:t> problemas</a:t>
                      </a:r>
                      <a:endParaRPr lang="es-MX" sz="1400" b="1" i="0" u="none" strike="noStrike" dirty="0"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33.3%</a:t>
                      </a:r>
                      <a:endParaRPr lang="es-MX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7748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 dirty="0">
                          <a:effectLst/>
                          <a:latin typeface="Calibri"/>
                        </a:rPr>
                        <a:t>Total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76994340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59271883"/>
              </p:ext>
            </p:extLst>
          </p:nvPr>
        </p:nvGraphicFramePr>
        <p:xfrm>
          <a:off x="-252536" y="1290243"/>
          <a:ext cx="8028384" cy="541921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Rectángulo 1"/>
          <p:cNvSpPr/>
          <p:nvPr/>
        </p:nvSpPr>
        <p:spPr bwMode="auto">
          <a:xfrm>
            <a:off x="179512" y="5661248"/>
            <a:ext cx="720080" cy="100811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s-MX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Microsoft YaHei" charset="-122"/>
            </a:endParaRPr>
          </a:p>
        </p:txBody>
      </p:sp>
      <p:sp>
        <p:nvSpPr>
          <p:cNvPr id="41986" name="Rectangle 3"/>
          <p:cNvSpPr>
            <a:spLocks noChangeArrowheads="1"/>
          </p:cNvSpPr>
          <p:nvPr/>
        </p:nvSpPr>
        <p:spPr bwMode="auto">
          <a:xfrm>
            <a:off x="251520" y="836613"/>
            <a:ext cx="8713093" cy="8295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¿Cuál considera que es la principal </a:t>
            </a:r>
            <a:r>
              <a:rPr lang="es-MX" sz="16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debilidad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 de los egresados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de la </a:t>
            </a:r>
            <a:r>
              <a:rPr lang="es-MX" sz="1600" u="sng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Maestría en Docencia para la Educación Media Superior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 de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la Universidad de Guadalajara?</a:t>
            </a: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5364088" y="260350"/>
            <a:ext cx="3779912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Evaluación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8" name="AutoShape 8"/>
          <p:cNvSpPr>
            <a:spLocks noChangeArrowheads="1"/>
          </p:cNvSpPr>
          <p:nvPr/>
        </p:nvSpPr>
        <p:spPr bwMode="auto">
          <a:xfrm rot="9425073" flipH="1">
            <a:off x="5436593" y="5350641"/>
            <a:ext cx="530225" cy="215900"/>
          </a:xfrm>
          <a:prstGeom prst="rightArrow">
            <a:avLst>
              <a:gd name="adj1" fmla="val 50000"/>
              <a:gd name="adj2" fmla="val 47389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z="1600">
              <a:ea typeface="ＭＳ Ｐゴシック" pitchFamily="34" charset="-128"/>
            </a:endParaRPr>
          </a:p>
        </p:txBody>
      </p:sp>
      <p:graphicFrame>
        <p:nvGraphicFramePr>
          <p:cNvPr id="9" name="8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13917656"/>
              </p:ext>
            </p:extLst>
          </p:nvPr>
        </p:nvGraphicFramePr>
        <p:xfrm>
          <a:off x="6300192" y="4900023"/>
          <a:ext cx="2664421" cy="1522450"/>
        </p:xfrm>
        <a:graphic>
          <a:graphicData uri="http://schemas.openxmlformats.org/drawingml/2006/table">
            <a:tbl>
              <a:tblPr/>
              <a:tblGrid>
                <a:gridCol w="1944216"/>
                <a:gridCol w="720205"/>
              </a:tblGrid>
              <a:tr h="30730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¿Cuál?</a:t>
                      </a:r>
                      <a:endParaRPr lang="es-MX" sz="1400" b="1" i="0" u="none" strike="noStrike" dirty="0">
                        <a:solidFill>
                          <a:srgbClr val="FFFFFF"/>
                        </a:solidFill>
                        <a:effectLst/>
                        <a:latin typeface="Copperplate Gothic Bold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</a:tr>
              <a:tr h="267748">
                <a:tc>
                  <a:txBody>
                    <a:bodyPr/>
                    <a:lstStyle/>
                    <a:p>
                      <a:pPr algn="l" fontAlgn="ctr"/>
                      <a:r>
                        <a:rPr lang="es-MX" sz="1400" b="1" i="0" u="none" strike="noStrike" dirty="0" smtClean="0">
                          <a:effectLst/>
                          <a:latin typeface="Calibri"/>
                        </a:rPr>
                        <a:t>Búsqueda</a:t>
                      </a:r>
                      <a:r>
                        <a:rPr lang="es-MX" sz="1400" b="1" i="0" u="none" strike="noStrike" baseline="0" dirty="0" smtClean="0">
                          <a:effectLst/>
                          <a:latin typeface="Calibri"/>
                        </a:rPr>
                        <a:t> de elaboración de proyectos</a:t>
                      </a:r>
                      <a:endParaRPr lang="es-MX" sz="1400" b="1" i="0" u="none" strike="noStrike" dirty="0"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33.3%</a:t>
                      </a:r>
                      <a:endParaRPr lang="es-MX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5578">
                <a:tc>
                  <a:txBody>
                    <a:bodyPr/>
                    <a:lstStyle/>
                    <a:p>
                      <a:pPr algn="l" fontAlgn="ctr"/>
                      <a:r>
                        <a:rPr lang="es-MX" sz="1400" b="1" i="0" u="none" strike="noStrike" dirty="0" smtClean="0">
                          <a:effectLst/>
                          <a:latin typeface="Calibri"/>
                        </a:rPr>
                        <a:t>Habilidades directivas</a:t>
                      </a:r>
                      <a:endParaRPr lang="es-MX" sz="1400" b="1" i="0" u="none" strike="noStrike" dirty="0"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33.3%</a:t>
                      </a:r>
                      <a:endParaRPr lang="es-MX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5578">
                <a:tc>
                  <a:txBody>
                    <a:bodyPr/>
                    <a:lstStyle/>
                    <a:p>
                      <a:pPr algn="l" fontAlgn="ctr"/>
                      <a:r>
                        <a:rPr lang="es-MX" sz="1400" b="1" i="0" u="none" strike="noStrike" dirty="0" smtClean="0">
                          <a:effectLst/>
                          <a:latin typeface="Calibri"/>
                        </a:rPr>
                        <a:t>Organización</a:t>
                      </a:r>
                      <a:endParaRPr lang="es-MX" sz="1400" b="1" i="0" u="none" strike="noStrike" dirty="0"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33.3%</a:t>
                      </a:r>
                      <a:endParaRPr lang="es-MX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7748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 dirty="0">
                          <a:effectLst/>
                          <a:latin typeface="Calibri"/>
                        </a:rPr>
                        <a:t>Total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69537859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3"/>
          <p:cNvSpPr>
            <a:spLocks noChangeArrowheads="1"/>
          </p:cNvSpPr>
          <p:nvPr/>
        </p:nvSpPr>
        <p:spPr bwMode="auto">
          <a:xfrm>
            <a:off x="0" y="854360"/>
            <a:ext cx="8964613" cy="10757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¿Qué tan adecuada es la preparación de los egresados de la </a:t>
            </a:r>
            <a:r>
              <a:rPr lang="es-MX" sz="1600" u="sng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Maestría en Docencia para la Educación Media Superior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 de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la Universidad de Guadalajara en función de la atención a las necesidades de su empresa / institución en ese campo o área de conocimiento?</a:t>
            </a: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5364088" y="260350"/>
            <a:ext cx="3779912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Evaluación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graphicFrame>
        <p:nvGraphicFramePr>
          <p:cNvPr id="6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36900125"/>
              </p:ext>
            </p:extLst>
          </p:nvPr>
        </p:nvGraphicFramePr>
        <p:xfrm>
          <a:off x="1259632" y="1930124"/>
          <a:ext cx="6985000" cy="4699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261499546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3"/>
          <p:cNvSpPr>
            <a:spLocks noChangeArrowheads="1"/>
          </p:cNvSpPr>
          <p:nvPr/>
        </p:nvSpPr>
        <p:spPr bwMode="auto">
          <a:xfrm>
            <a:off x="539552" y="908720"/>
            <a:ext cx="8137029" cy="5833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¿Qué imagen tiene de la </a:t>
            </a:r>
            <a:r>
              <a:rPr lang="es-MX" sz="1600" u="sng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Maestría en Docencia para la Educación Media Superior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 de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la UdeG?</a:t>
            </a: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5364088" y="260350"/>
            <a:ext cx="3779912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Evaluación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graphicFrame>
        <p:nvGraphicFramePr>
          <p:cNvPr id="6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52828603"/>
              </p:ext>
            </p:extLst>
          </p:nvPr>
        </p:nvGraphicFramePr>
        <p:xfrm>
          <a:off x="1115566" y="1487791"/>
          <a:ext cx="6985000" cy="4699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740207669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ext Box 1"/>
          <p:cNvSpPr txBox="1">
            <a:spLocks noChangeArrowheads="1"/>
          </p:cNvSpPr>
          <p:nvPr/>
        </p:nvSpPr>
        <p:spPr bwMode="auto">
          <a:xfrm>
            <a:off x="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/>
          <a:lstStyle>
            <a:lvl1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lnSpc>
                <a:spcPct val="100000"/>
              </a:lnSpc>
              <a:buClrTx/>
              <a:buFontTx/>
              <a:buNone/>
            </a:pPr>
            <a:r>
              <a:rPr lang="es-ES" sz="4400">
                <a:solidFill>
                  <a:srgbClr val="000000"/>
                </a:solidFill>
                <a:latin typeface="Calibri" pitchFamily="34" charset="0"/>
                <a:ea typeface="ＭＳ Ｐゴシック" pitchFamily="34" charset="-128"/>
              </a:rPr>
              <a:t> </a:t>
            </a:r>
          </a:p>
        </p:txBody>
      </p:sp>
      <p:sp>
        <p:nvSpPr>
          <p:cNvPr id="27651" name="Rectangle 2"/>
          <p:cNvSpPr>
            <a:spLocks noChangeArrowheads="1"/>
          </p:cNvSpPr>
          <p:nvPr/>
        </p:nvSpPr>
        <p:spPr bwMode="auto">
          <a:xfrm>
            <a:off x="0" y="549275"/>
            <a:ext cx="914400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Objetivos </a:t>
            </a:r>
            <a:r>
              <a:rPr lang="es-MX" sz="2400">
                <a:solidFill>
                  <a:srgbClr val="808080"/>
                </a:solidFill>
                <a:latin typeface="Copperplate Gothic Bold" pitchFamily="34" charset="0"/>
                <a:ea typeface="ＭＳ Ｐゴシック" pitchFamily="34" charset="-128"/>
              </a:rPr>
              <a:t>del Estudio</a:t>
            </a:r>
          </a:p>
        </p:txBody>
      </p:sp>
      <p:sp>
        <p:nvSpPr>
          <p:cNvPr id="27653" name="Rectangle 5"/>
          <p:cNvSpPr>
            <a:spLocks noChangeArrowheads="1"/>
          </p:cNvSpPr>
          <p:nvPr/>
        </p:nvSpPr>
        <p:spPr bwMode="auto">
          <a:xfrm>
            <a:off x="900113" y="1327180"/>
            <a:ext cx="7559675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 hangingPunct="1">
              <a:lnSpc>
                <a:spcPct val="100000"/>
              </a:lnSpc>
              <a:buClrTx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b="1" i="1" dirty="0">
                <a:solidFill>
                  <a:schemeClr val="tx1"/>
                </a:solidFill>
                <a:latin typeface="Century Gothic" pitchFamily="34" charset="0"/>
                <a:cs typeface="Helvetica"/>
              </a:rPr>
              <a:t>Determinar la percepción y evaluación de los egresados </a:t>
            </a:r>
            <a:r>
              <a:rPr lang="es-MX" sz="1600" b="1" i="1" dirty="0" smtClean="0">
                <a:solidFill>
                  <a:schemeClr val="tx1"/>
                </a:solidFill>
                <a:latin typeface="Century Gothic" pitchFamily="34" charset="0"/>
                <a:cs typeface="Helvetica"/>
              </a:rPr>
              <a:t>de la </a:t>
            </a:r>
            <a:r>
              <a:rPr lang="es-MX" sz="1600" b="1" i="1" dirty="0" smtClean="0">
                <a:solidFill>
                  <a:srgbClr val="C00000"/>
                </a:solidFill>
                <a:latin typeface="Century Gothic" pitchFamily="34" charset="0"/>
                <a:cs typeface="Helvetica"/>
              </a:rPr>
              <a:t>Maestría en Docencia para la Educación Media Superior </a:t>
            </a:r>
            <a:r>
              <a:rPr lang="es-MX" sz="1600" b="1" i="1" dirty="0" smtClean="0">
                <a:solidFill>
                  <a:schemeClr val="tx1"/>
                </a:solidFill>
                <a:latin typeface="Century Gothic" pitchFamily="34" charset="0"/>
                <a:cs typeface="Helvetica"/>
              </a:rPr>
              <a:t>de </a:t>
            </a:r>
            <a:r>
              <a:rPr lang="es-MX" sz="1600" b="1" i="1" dirty="0">
                <a:solidFill>
                  <a:schemeClr val="tx1"/>
                </a:solidFill>
                <a:latin typeface="Century Gothic" pitchFamily="34" charset="0"/>
                <a:cs typeface="Helvetica"/>
              </a:rPr>
              <a:t>la Universidad de Guadalajara </a:t>
            </a:r>
            <a:r>
              <a:rPr lang="es-ES" sz="1600" b="1" i="1" dirty="0">
                <a:solidFill>
                  <a:schemeClr val="tx1"/>
                </a:solidFill>
                <a:latin typeface="Century Gothic" pitchFamily="34" charset="0"/>
                <a:cs typeface="Helvetica"/>
              </a:rPr>
              <a:t>en opinión de sus empleadores.</a:t>
            </a:r>
            <a:endParaRPr lang="es-MX" sz="1600" b="1" i="1" dirty="0">
              <a:solidFill>
                <a:schemeClr val="tx1"/>
              </a:solidFill>
              <a:latin typeface="Century Gothic" pitchFamily="34" charset="0"/>
              <a:cs typeface="Helvetica"/>
            </a:endParaRPr>
          </a:p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endParaRPr lang="es-MX" sz="1600" b="1" i="1" dirty="0" smtClean="0">
              <a:solidFill>
                <a:schemeClr val="tx1"/>
              </a:solidFill>
              <a:latin typeface="Century Gothic" pitchFamily="34" charset="0"/>
              <a:cs typeface="Helvetica"/>
            </a:endParaRPr>
          </a:p>
          <a:p>
            <a:pPr eaLnBrk="0">
              <a:tabLst>
                <a:tab pos="450850" algn="l"/>
                <a:tab pos="539750" algn="l"/>
              </a:tabLst>
              <a:defRPr/>
            </a:pPr>
            <a:endParaRPr lang="es-MX" sz="1600" i="1" dirty="0">
              <a:solidFill>
                <a:schemeClr val="tx1"/>
              </a:solidFill>
              <a:latin typeface="Century Gothic" pitchFamily="34" charset="0"/>
            </a:endParaRPr>
          </a:p>
          <a:p>
            <a:pPr eaLnBrk="0">
              <a:lnSpc>
                <a:spcPct val="100000"/>
              </a:lnSpc>
              <a:buClrTx/>
              <a:buSzTx/>
              <a:buFont typeface="Times New Roman" pitchFamily="18" charset="0"/>
              <a:buBlip>
                <a:blip r:embed="rId3"/>
              </a:buBlip>
              <a:tabLst>
                <a:tab pos="450850" algn="l"/>
                <a:tab pos="539750" algn="l"/>
              </a:tabLst>
              <a:defRPr/>
            </a:pPr>
            <a:r>
              <a:rPr lang="es-MX" sz="1600" i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cs typeface="Arial" pitchFamily="34" charset="0"/>
              </a:rPr>
              <a:t> </a:t>
            </a:r>
            <a:r>
              <a:rPr lang="es-MX" sz="1600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cs typeface="Arial" pitchFamily="34" charset="0"/>
              </a:rPr>
              <a:t>Datos generales</a:t>
            </a:r>
            <a:endParaRPr lang="es-MX" sz="1600" i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cs typeface="Arial" pitchFamily="34" charset="0"/>
            </a:endParaRPr>
          </a:p>
          <a:p>
            <a:pPr eaLnBrk="0">
              <a:lnSpc>
                <a:spcPct val="100000"/>
              </a:lnSpc>
              <a:buClrTx/>
              <a:buSzTx/>
              <a:tabLst>
                <a:tab pos="450850" algn="l"/>
                <a:tab pos="539750" algn="l"/>
              </a:tabLst>
              <a:defRPr/>
            </a:pPr>
            <a:endParaRPr lang="es-MX" sz="1600" i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cs typeface="Arial" pitchFamily="34" charset="0"/>
            </a:endParaRPr>
          </a:p>
          <a:p>
            <a:pPr eaLnBrk="0">
              <a:lnSpc>
                <a:spcPct val="100000"/>
              </a:lnSpc>
              <a:buClrTx/>
              <a:buSzTx/>
              <a:buFont typeface="Times New Roman" pitchFamily="18" charset="0"/>
              <a:buBlip>
                <a:blip r:embed="rId3"/>
              </a:buBlip>
              <a:tabLst>
                <a:tab pos="450850" algn="l"/>
                <a:tab pos="539750" algn="l"/>
              </a:tabLst>
              <a:defRPr/>
            </a:pPr>
            <a:r>
              <a:rPr lang="es-MX" sz="1600" i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cs typeface="Arial" pitchFamily="34" charset="0"/>
              </a:rPr>
              <a:t> </a:t>
            </a:r>
            <a:r>
              <a:rPr lang="es-MX" sz="1600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cs typeface="Arial" pitchFamily="34" charset="0"/>
              </a:rPr>
              <a:t>Criterios de contratación</a:t>
            </a:r>
            <a:endParaRPr lang="es-MX" sz="1600" i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cs typeface="Arial" pitchFamily="34" charset="0"/>
            </a:endParaRPr>
          </a:p>
          <a:p>
            <a:pPr eaLnBrk="0">
              <a:lnSpc>
                <a:spcPct val="100000"/>
              </a:lnSpc>
              <a:buClrTx/>
              <a:buSzTx/>
              <a:tabLst>
                <a:tab pos="450850" algn="l"/>
                <a:tab pos="539750" algn="l"/>
              </a:tabLst>
              <a:defRPr/>
            </a:pPr>
            <a:endParaRPr lang="es-MX" sz="1600" i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cs typeface="Arial" pitchFamily="34" charset="0"/>
            </a:endParaRPr>
          </a:p>
          <a:p>
            <a:pPr eaLnBrk="0">
              <a:lnSpc>
                <a:spcPct val="100000"/>
              </a:lnSpc>
              <a:buClrTx/>
              <a:buSzTx/>
              <a:buFont typeface="Times New Roman" pitchFamily="18" charset="0"/>
              <a:buBlip>
                <a:blip r:embed="rId3"/>
              </a:buBlip>
              <a:tabLst>
                <a:tab pos="450850" algn="l"/>
                <a:tab pos="539750" algn="l"/>
              </a:tabLst>
              <a:defRPr/>
            </a:pPr>
            <a:r>
              <a:rPr lang="es-MX" sz="1600" i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cs typeface="Arial" pitchFamily="34" charset="0"/>
              </a:rPr>
              <a:t> </a:t>
            </a:r>
            <a:r>
              <a:rPr lang="es-MX" sz="1600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cs typeface="Arial" pitchFamily="34" charset="0"/>
              </a:rPr>
              <a:t>Oferta de trabajo actual y competencia</a:t>
            </a:r>
            <a:endParaRPr lang="es-MX" sz="1600" i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cs typeface="Arial" pitchFamily="34" charset="0"/>
            </a:endParaRPr>
          </a:p>
          <a:p>
            <a:pPr eaLnBrk="0">
              <a:lnSpc>
                <a:spcPct val="100000"/>
              </a:lnSpc>
              <a:buClrTx/>
              <a:buSzTx/>
              <a:buFont typeface="Times New Roman" pitchFamily="18" charset="0"/>
              <a:buBlip>
                <a:blip r:embed="rId3"/>
              </a:buBlip>
              <a:tabLst>
                <a:tab pos="450850" algn="l"/>
                <a:tab pos="539750" algn="l"/>
              </a:tabLst>
              <a:defRPr/>
            </a:pPr>
            <a:endParaRPr lang="es-MX" sz="1600" i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cs typeface="Arial" pitchFamily="34" charset="0"/>
            </a:endParaRPr>
          </a:p>
          <a:p>
            <a:pPr eaLnBrk="0">
              <a:lnSpc>
                <a:spcPct val="100000"/>
              </a:lnSpc>
              <a:buClrTx/>
              <a:buSzTx/>
              <a:buFont typeface="Times New Roman" pitchFamily="18" charset="0"/>
              <a:buBlip>
                <a:blip r:embed="rId3"/>
              </a:buBlip>
              <a:tabLst>
                <a:tab pos="450850" algn="l"/>
                <a:tab pos="539750" algn="l"/>
              </a:tabLst>
              <a:defRPr/>
            </a:pPr>
            <a:r>
              <a:rPr lang="es-MX" sz="1600" i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cs typeface="Arial" pitchFamily="34" charset="0"/>
              </a:rPr>
              <a:t> </a:t>
            </a:r>
            <a:r>
              <a:rPr lang="es-MX" sz="1600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cs typeface="Arial" pitchFamily="34" charset="0"/>
              </a:rPr>
              <a:t>Condiciones de trabajo</a:t>
            </a:r>
            <a:endParaRPr lang="es-MX" sz="1600" i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cs typeface="Arial" pitchFamily="34" charset="0"/>
            </a:endParaRPr>
          </a:p>
          <a:p>
            <a:pPr eaLnBrk="0">
              <a:lnSpc>
                <a:spcPct val="100000"/>
              </a:lnSpc>
              <a:buClrTx/>
              <a:buSzTx/>
              <a:buFont typeface="Times New Roman" pitchFamily="18" charset="0"/>
              <a:buBlip>
                <a:blip r:embed="rId3"/>
              </a:buBlip>
              <a:tabLst>
                <a:tab pos="450850" algn="l"/>
                <a:tab pos="539750" algn="l"/>
              </a:tabLst>
              <a:defRPr/>
            </a:pPr>
            <a:endParaRPr lang="es-MX" sz="1600" i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cs typeface="Arial" pitchFamily="34" charset="0"/>
            </a:endParaRPr>
          </a:p>
          <a:p>
            <a:pPr eaLnBrk="0">
              <a:lnSpc>
                <a:spcPct val="100000"/>
              </a:lnSpc>
              <a:buClrTx/>
              <a:buSzTx/>
              <a:buFont typeface="Times New Roman" pitchFamily="18" charset="0"/>
              <a:buBlip>
                <a:blip r:embed="rId3"/>
              </a:buBlip>
              <a:tabLst>
                <a:tab pos="450850" algn="l"/>
                <a:tab pos="539750" algn="l"/>
              </a:tabLst>
              <a:defRPr/>
            </a:pPr>
            <a:r>
              <a:rPr lang="es-MX" sz="1600" i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cs typeface="Arial" pitchFamily="34" charset="0"/>
              </a:rPr>
              <a:t> </a:t>
            </a:r>
            <a:r>
              <a:rPr lang="es-MX" sz="1600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cs typeface="Arial" pitchFamily="34" charset="0"/>
              </a:rPr>
              <a:t>Evaluación de habilidades y conocimientos</a:t>
            </a:r>
            <a:endParaRPr lang="es-MX" sz="1600" i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cs typeface="Arial" pitchFamily="34" charset="0"/>
            </a:endParaRPr>
          </a:p>
          <a:p>
            <a:pPr eaLnBrk="0">
              <a:lnSpc>
                <a:spcPct val="100000"/>
              </a:lnSpc>
              <a:buClrTx/>
              <a:buSzTx/>
              <a:buFont typeface="Times New Roman" pitchFamily="18" charset="0"/>
              <a:buBlip>
                <a:blip r:embed="rId3"/>
              </a:buBlip>
              <a:tabLst>
                <a:tab pos="450850" algn="l"/>
                <a:tab pos="539750" algn="l"/>
              </a:tabLst>
              <a:defRPr/>
            </a:pPr>
            <a:endParaRPr lang="es-MX" sz="1600" i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cs typeface="Arial" pitchFamily="34" charset="0"/>
            </a:endParaRPr>
          </a:p>
          <a:p>
            <a:pPr eaLnBrk="0">
              <a:lnSpc>
                <a:spcPct val="100000"/>
              </a:lnSpc>
              <a:buClrTx/>
              <a:buSzTx/>
              <a:buFont typeface="Times New Roman" pitchFamily="18" charset="0"/>
              <a:buBlip>
                <a:blip r:embed="rId3"/>
              </a:buBlip>
              <a:tabLst>
                <a:tab pos="450850" algn="l"/>
                <a:tab pos="539750" algn="l"/>
              </a:tabLst>
              <a:defRPr/>
            </a:pPr>
            <a:r>
              <a:rPr lang="es-MX" sz="1600" i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cs typeface="Arial" pitchFamily="34" charset="0"/>
              </a:rPr>
              <a:t> </a:t>
            </a:r>
            <a:r>
              <a:rPr lang="es-MX" sz="1600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cs typeface="Arial" pitchFamily="34" charset="0"/>
              </a:rPr>
              <a:t>Evaluación general</a:t>
            </a:r>
            <a:endParaRPr lang="es-MX" sz="1600" i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cs typeface="Arial" pitchFamily="34" charset="0"/>
            </a:endParaRPr>
          </a:p>
          <a:p>
            <a:pPr eaLnBrk="0">
              <a:lnSpc>
                <a:spcPct val="100000"/>
              </a:lnSpc>
              <a:buClrTx/>
              <a:buSzTx/>
              <a:buFontTx/>
              <a:buChar char="•"/>
              <a:tabLst>
                <a:tab pos="450850" algn="l"/>
                <a:tab pos="539750" algn="l"/>
              </a:tabLst>
              <a:defRPr/>
            </a:pPr>
            <a:endParaRPr lang="es-MX" sz="1600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cs typeface="Arial" pitchFamily="34" charset="0"/>
            </a:endParaRPr>
          </a:p>
          <a:p>
            <a:pPr eaLnBrk="0">
              <a:lnSpc>
                <a:spcPct val="100000"/>
              </a:lnSpc>
              <a:buClrTx/>
              <a:buSzTx/>
              <a:buFontTx/>
              <a:buChar char="•"/>
              <a:tabLst>
                <a:tab pos="450850" algn="l"/>
                <a:tab pos="539750" algn="l"/>
              </a:tabLst>
              <a:defRPr/>
            </a:pPr>
            <a:endParaRPr lang="es-MX" sz="1600" dirty="0">
              <a:solidFill>
                <a:schemeClr val="tx1"/>
              </a:solidFill>
              <a:latin typeface="Century Gothic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94309788"/>
      </p:ext>
    </p:extLst>
  </p:cSld>
  <p:clrMapOvr>
    <a:masterClrMapping/>
  </p:clrMapOvr>
  <p:transition xmlns:p14="http://schemas.microsoft.com/office/powerpoint/2010/main" spd="med">
    <p:fad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3"/>
          <p:cNvSpPr>
            <a:spLocks noChangeArrowheads="1"/>
          </p:cNvSpPr>
          <p:nvPr/>
        </p:nvSpPr>
        <p:spPr bwMode="auto">
          <a:xfrm>
            <a:off x="0" y="901463"/>
            <a:ext cx="8964613" cy="5833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¿Qué tan probable es que sus empleados actuales se interesen en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estudiar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la </a:t>
            </a:r>
            <a:r>
              <a:rPr lang="es-MX" sz="1600" u="sng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Maestría en Docencia para la Educación Media Superior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 en la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UdeG?</a:t>
            </a: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5364088" y="260350"/>
            <a:ext cx="3779912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Evaluación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graphicFrame>
        <p:nvGraphicFramePr>
          <p:cNvPr id="6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49037845"/>
              </p:ext>
            </p:extLst>
          </p:nvPr>
        </p:nvGraphicFramePr>
        <p:xfrm>
          <a:off x="1043608" y="1484784"/>
          <a:ext cx="6985000" cy="4699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177712979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3"/>
          <p:cNvSpPr>
            <a:spLocks noChangeArrowheads="1"/>
          </p:cNvSpPr>
          <p:nvPr/>
        </p:nvSpPr>
        <p:spPr bwMode="auto">
          <a:xfrm>
            <a:off x="0" y="836613"/>
            <a:ext cx="8964613" cy="8295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¿Qué tan probable es que en su empresa/institución se les otorgue becas a sus empleados actuales para estudiar la </a:t>
            </a:r>
            <a:r>
              <a:rPr lang="es-MX" sz="1600" u="sng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Maestría en Docencia para la Educación Media Superior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 de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la UdeG?</a:t>
            </a: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5364088" y="260350"/>
            <a:ext cx="3779912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Evaluación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graphicFrame>
        <p:nvGraphicFramePr>
          <p:cNvPr id="6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84940313"/>
              </p:ext>
            </p:extLst>
          </p:nvPr>
        </p:nvGraphicFramePr>
        <p:xfrm>
          <a:off x="1187624" y="1484784"/>
          <a:ext cx="6985000" cy="4699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912830422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1 Grupo"/>
          <p:cNvGrpSpPr/>
          <p:nvPr/>
        </p:nvGrpSpPr>
        <p:grpSpPr>
          <a:xfrm>
            <a:off x="-828600" y="-171400"/>
            <a:ext cx="9972600" cy="7633627"/>
            <a:chOff x="-828600" y="-171400"/>
            <a:chExt cx="9972600" cy="7633627"/>
          </a:xfrm>
        </p:grpSpPr>
        <p:pic>
          <p:nvPicPr>
            <p:cNvPr id="8" name="Imagen 7" descr="elemento9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36512" y="0"/>
              <a:ext cx="9180512" cy="6858000"/>
            </a:xfrm>
            <a:prstGeom prst="rect">
              <a:avLst/>
            </a:prstGeom>
          </p:spPr>
        </p:pic>
        <p:pic>
          <p:nvPicPr>
            <p:cNvPr id="9" name="Imagen 6" descr="elemento12.pn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62288" y="818356"/>
              <a:ext cx="4902200" cy="4914900"/>
            </a:xfrm>
            <a:prstGeom prst="rect">
              <a:avLst/>
            </a:prstGeom>
          </p:spPr>
        </p:pic>
        <p:pic>
          <p:nvPicPr>
            <p:cNvPr id="10" name="Imagen 8" descr="elemento1.png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828600" y="-171400"/>
              <a:ext cx="4824536" cy="7633627"/>
            </a:xfrm>
            <a:prstGeom prst="rect">
              <a:avLst/>
            </a:prstGeom>
          </p:spPr>
        </p:pic>
      </p:grpSp>
    </p:spTree>
  </p:cSld>
  <p:clrMapOvr>
    <a:masterClrMapping/>
  </p:clrMapOvr>
  <p:transition xmlns:p14="http://schemas.microsoft.com/office/powerpoint/2010/main" spd="slow">
    <p:circl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ext Box 1"/>
          <p:cNvSpPr txBox="1">
            <a:spLocks noChangeArrowheads="1"/>
          </p:cNvSpPr>
          <p:nvPr/>
        </p:nvSpPr>
        <p:spPr bwMode="auto">
          <a:xfrm>
            <a:off x="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/>
          <a:lstStyle>
            <a:lvl1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lnSpc>
                <a:spcPct val="100000"/>
              </a:lnSpc>
              <a:buClrTx/>
              <a:buFontTx/>
              <a:buNone/>
            </a:pPr>
            <a:r>
              <a:rPr lang="es-ES" sz="4400">
                <a:solidFill>
                  <a:srgbClr val="000000"/>
                </a:solidFill>
                <a:latin typeface="Calibri" pitchFamily="34" charset="0"/>
                <a:ea typeface="ＭＳ Ｐゴシック" pitchFamily="34" charset="-128"/>
              </a:rPr>
              <a:t> </a:t>
            </a:r>
          </a:p>
        </p:txBody>
      </p:sp>
      <p:sp>
        <p:nvSpPr>
          <p:cNvPr id="28675" name="Rectangle 2"/>
          <p:cNvSpPr>
            <a:spLocks noChangeArrowheads="1"/>
          </p:cNvSpPr>
          <p:nvPr/>
        </p:nvSpPr>
        <p:spPr bwMode="auto">
          <a:xfrm>
            <a:off x="250825" y="620713"/>
            <a:ext cx="914400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Vitrina </a:t>
            </a:r>
            <a:r>
              <a:rPr lang="es-MX" sz="2400">
                <a:solidFill>
                  <a:srgbClr val="808080"/>
                </a:solidFill>
                <a:latin typeface="Copperplate Gothic Bold" pitchFamily="34" charset="0"/>
                <a:ea typeface="ＭＳ Ｐゴシック" pitchFamily="34" charset="-128"/>
              </a:rPr>
              <a:t>Metodológica</a:t>
            </a:r>
          </a:p>
        </p:txBody>
      </p:sp>
      <p:graphicFrame>
        <p:nvGraphicFramePr>
          <p:cNvPr id="6" name="5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21815504"/>
              </p:ext>
            </p:extLst>
          </p:nvPr>
        </p:nvGraphicFramePr>
        <p:xfrm>
          <a:off x="833259" y="1628800"/>
          <a:ext cx="7488238" cy="3718879"/>
        </p:xfrm>
        <a:graphic>
          <a:graphicData uri="http://schemas.openxmlformats.org/drawingml/2006/table">
            <a:tbl>
              <a:tblPr/>
              <a:tblGrid>
                <a:gridCol w="3456137"/>
                <a:gridCol w="4032101"/>
              </a:tblGrid>
              <a:tr h="5794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80975" algn="l"/>
                        </a:tabLst>
                      </a:pPr>
                      <a:r>
                        <a:rPr kumimoji="0" lang="es-ES_tradnl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Elaborador  y responsable del estudio:</a:t>
                      </a:r>
                      <a:endParaRPr kumimoji="0" lang="es-MX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1701" marR="41701" marT="0" marB="0" anchor="ctr" horzOverflow="overflow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ACSI </a:t>
                      </a:r>
                      <a:r>
                        <a:rPr kumimoji="0" lang="es-ES_tradnl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Research</a:t>
                      </a:r>
                      <a:endParaRPr kumimoji="0" lang="es-MX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1701" marR="41701" marT="0" marB="0" anchor="ctr" horzOverflow="overflow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635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80975" algn="l"/>
                        </a:tabLst>
                      </a:pPr>
                      <a:r>
                        <a:rPr kumimoji="0" lang="es-ES_tradnl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Fecha de levantamiento:</a:t>
                      </a:r>
                      <a:endParaRPr kumimoji="0" lang="es-MX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1701" marR="41701" marT="0" marB="0" anchor="ctr" horzOverflow="overflow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Del 26 de mayo al 02 de junio de 2017</a:t>
                      </a:r>
                      <a:endParaRPr kumimoji="0" lang="es-MX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1701" marR="41701" marT="0" marB="0" anchor="ctr" horzOverflow="overflow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3152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80975" algn="l"/>
                        </a:tabLst>
                      </a:pPr>
                      <a:r>
                        <a:rPr kumimoji="0" lang="es-ES_tradnl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Universo de estudio:</a:t>
                      </a:r>
                      <a:endParaRPr kumimoji="0" lang="es-MX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1701" marR="41701" marT="0" marB="0" anchor="ctr" horzOverflow="overflow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/>
                      </a:pPr>
                      <a:r>
                        <a:rPr kumimoji="0" lang="es-ES_tradnl" sz="1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Empleadores de los egresados </a:t>
                      </a:r>
                      <a:r>
                        <a:rPr kumimoji="0" lang="es-ES_tradnl" sz="1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de la </a:t>
                      </a:r>
                      <a:r>
                        <a:rPr lang="es-MX" sz="1600" b="1" i="0" kern="1200" dirty="0" smtClean="0">
                          <a:solidFill>
                            <a:srgbClr val="C00000"/>
                          </a:solidFill>
                          <a:latin typeface="Century Gothic" pitchFamily="34" charset="0"/>
                          <a:ea typeface="+mn-ea"/>
                          <a:cs typeface="Helvetica"/>
                        </a:rPr>
                        <a:t>Maestría en Docencia para la Educación Media Superior </a:t>
                      </a:r>
                      <a:r>
                        <a:rPr kumimoji="0" lang="es-ES_tradnl" sz="1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de la Universidad de Guadalajara</a:t>
                      </a:r>
                      <a:endParaRPr kumimoji="0" lang="es-MX" sz="16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5081" marR="45081" marT="0" marB="0" anchor="ctr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762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80975" algn="l"/>
                        </a:tabLst>
                      </a:pPr>
                      <a:r>
                        <a:rPr kumimoji="0" lang="es-ES_tradnl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Tamaño del universo:</a:t>
                      </a:r>
                      <a:endParaRPr kumimoji="0" lang="es-MX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1701" marR="41701" marT="0" marB="0" anchor="ctr" horzOverflow="overflow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es-ES_tradnl" sz="1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21 casos</a:t>
                      </a:r>
                      <a:endParaRPr kumimoji="0" lang="es-MX" sz="16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808080"/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5081" marR="45081" marT="0" marB="0" anchor="ctr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65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80975" algn="l"/>
                        </a:tabLst>
                      </a:pPr>
                      <a:r>
                        <a:rPr kumimoji="0" lang="es-ES_tradnl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Técnica de muestreo:</a:t>
                      </a:r>
                      <a:endParaRPr kumimoji="0" lang="es-MX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1701" marR="41701" marT="0" marB="0" anchor="ctr" horzOverflow="overflow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es-ES_tradnl" sz="1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Censo*</a:t>
                      </a:r>
                      <a:endParaRPr kumimoji="0" lang="es-MX" sz="16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808080"/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5081" marR="45081" marT="0" marB="0" anchor="ctr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768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80975" algn="l"/>
                        </a:tabLst>
                      </a:pPr>
                      <a:r>
                        <a:rPr kumimoji="0" lang="es-ES_tradnl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Técnica de levantamiento de campo:</a:t>
                      </a:r>
                      <a:endParaRPr kumimoji="0" lang="es-MX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1701" marR="41701" marT="0" marB="0" anchor="ctr" horzOverflow="overflow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es-ES_tradnl" sz="1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 Entrevistas vía telefónica</a:t>
                      </a:r>
                      <a:endParaRPr kumimoji="0" lang="es-MX" sz="16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808080"/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5081" marR="45081" marT="0" marB="0" anchor="ctr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8699" name="4 Rectángulo"/>
          <p:cNvSpPr>
            <a:spLocks noChangeArrowheads="1"/>
          </p:cNvSpPr>
          <p:nvPr/>
        </p:nvSpPr>
        <p:spPr bwMode="auto">
          <a:xfrm>
            <a:off x="827584" y="5445224"/>
            <a:ext cx="7560840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s-ES" sz="1100" dirty="0">
                <a:solidFill>
                  <a:schemeClr val="tx1"/>
                </a:solidFill>
                <a:latin typeface="Century Gothic" pitchFamily="34" charset="0"/>
              </a:rPr>
              <a:t>* Se considera como censo al llegar al 80% sobre los registros efectivos </a:t>
            </a:r>
            <a:r>
              <a:rPr lang="es-ES" sz="1100" dirty="0" smtClean="0">
                <a:solidFill>
                  <a:schemeClr val="tx1"/>
                </a:solidFill>
                <a:latin typeface="Century Gothic" pitchFamily="34" charset="0"/>
              </a:rPr>
              <a:t> de los empleadores proporcionados por los egresados</a:t>
            </a:r>
            <a:r>
              <a:rPr lang="es-ES" sz="1100" dirty="0">
                <a:solidFill>
                  <a:schemeClr val="tx1"/>
                </a:solidFill>
                <a:latin typeface="Century Gothic" pitchFamily="34" charset="0"/>
              </a:rPr>
              <a:t>.</a:t>
            </a:r>
            <a:endParaRPr lang="es-MX" sz="1100" dirty="0">
              <a:solidFill>
                <a:schemeClr val="tx1"/>
              </a:solidFill>
              <a:latin typeface="Century Gothic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61342608"/>
      </p:ext>
    </p:extLst>
  </p:cSld>
  <p:clrMapOvr>
    <a:masterClrMapping/>
  </p:clrMapOvr>
  <p:transition xmlns:p14="http://schemas.microsoft.com/office/powerpoint/2010/main" spd="med">
    <p:fad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3 Rectángulo"/>
          <p:cNvSpPr>
            <a:spLocks noChangeArrowheads="1"/>
          </p:cNvSpPr>
          <p:nvPr/>
        </p:nvSpPr>
        <p:spPr bwMode="auto">
          <a:xfrm>
            <a:off x="4204521" y="2010106"/>
            <a:ext cx="1511300" cy="377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s-MX" sz="2000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Edad</a:t>
            </a:r>
          </a:p>
        </p:txBody>
      </p:sp>
      <p:sp>
        <p:nvSpPr>
          <p:cNvPr id="29699" name="3 Rectángulo"/>
          <p:cNvSpPr>
            <a:spLocks noChangeArrowheads="1"/>
          </p:cNvSpPr>
          <p:nvPr/>
        </p:nvSpPr>
        <p:spPr bwMode="auto">
          <a:xfrm>
            <a:off x="755644" y="1034177"/>
            <a:ext cx="2482850" cy="377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s-MX" sz="2000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Género</a:t>
            </a:r>
          </a:p>
        </p:txBody>
      </p:sp>
      <p:sp>
        <p:nvSpPr>
          <p:cNvPr id="29700" name="Rectangle 1"/>
          <p:cNvSpPr>
            <a:spLocks noChangeArrowheads="1"/>
          </p:cNvSpPr>
          <p:nvPr/>
        </p:nvSpPr>
        <p:spPr bwMode="auto">
          <a:xfrm>
            <a:off x="2284856" y="214582"/>
            <a:ext cx="7485062" cy="3986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0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Datos </a:t>
            </a:r>
            <a:r>
              <a:rPr lang="es-MX" sz="20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demográficos de entrevistados </a:t>
            </a:r>
            <a:endParaRPr lang="es-MX" sz="20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26" name="Text Box 44"/>
          <p:cNvSpPr txBox="1">
            <a:spLocks noChangeArrowheads="1"/>
          </p:cNvSpPr>
          <p:nvPr/>
        </p:nvSpPr>
        <p:spPr bwMode="auto">
          <a:xfrm>
            <a:off x="8100689" y="1394763"/>
            <a:ext cx="689612" cy="30777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MX" sz="1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  0.0</a:t>
            </a:r>
            <a:r>
              <a:rPr lang="es-MX" sz="1400" b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%</a:t>
            </a:r>
            <a:endParaRPr lang="es-ES" sz="14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sp>
        <p:nvSpPr>
          <p:cNvPr id="27" name="Text Box 45"/>
          <p:cNvSpPr txBox="1">
            <a:spLocks noChangeArrowheads="1"/>
          </p:cNvSpPr>
          <p:nvPr/>
        </p:nvSpPr>
        <p:spPr bwMode="auto">
          <a:xfrm>
            <a:off x="6596056" y="2069450"/>
            <a:ext cx="1247775" cy="2921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MX" sz="1400" b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35 – 44 años</a:t>
            </a:r>
            <a:endParaRPr lang="es-ES" sz="14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sp>
        <p:nvSpPr>
          <p:cNvPr id="28" name="Text Box 46"/>
          <p:cNvSpPr txBox="1">
            <a:spLocks noChangeArrowheads="1"/>
          </p:cNvSpPr>
          <p:nvPr/>
        </p:nvSpPr>
        <p:spPr bwMode="auto">
          <a:xfrm>
            <a:off x="8129260" y="2042463"/>
            <a:ext cx="691215" cy="30777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MX" sz="1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28.6%</a:t>
            </a:r>
            <a:endParaRPr lang="es-ES" sz="1400" b="1" dirty="0">
              <a:solidFill>
                <a:srgbClr val="C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cxnSp>
        <p:nvCxnSpPr>
          <p:cNvPr id="29704" name="AutoShape 47"/>
          <p:cNvCxnSpPr>
            <a:cxnSpLocks noChangeShapeType="1"/>
          </p:cNvCxnSpPr>
          <p:nvPr/>
        </p:nvCxnSpPr>
        <p:spPr bwMode="auto">
          <a:xfrm rot="-5400000">
            <a:off x="5683244" y="924863"/>
            <a:ext cx="142875" cy="1368425"/>
          </a:xfrm>
          <a:prstGeom prst="bentConnector2">
            <a:avLst/>
          </a:prstGeom>
          <a:noFill/>
          <a:ln w="28575">
            <a:solidFill>
              <a:schemeClr val="bg2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9705" name="AutoShape 48"/>
          <p:cNvCxnSpPr>
            <a:cxnSpLocks noChangeShapeType="1"/>
          </p:cNvCxnSpPr>
          <p:nvPr/>
        </p:nvCxnSpPr>
        <p:spPr bwMode="auto">
          <a:xfrm rot="16200000" flipH="1">
            <a:off x="5688007" y="2288525"/>
            <a:ext cx="133350" cy="1368425"/>
          </a:xfrm>
          <a:prstGeom prst="bentConnector2">
            <a:avLst/>
          </a:prstGeom>
          <a:noFill/>
          <a:ln w="28575">
            <a:solidFill>
              <a:schemeClr val="bg2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1" name="Text Box 49"/>
          <p:cNvSpPr txBox="1">
            <a:spLocks noChangeArrowheads="1"/>
          </p:cNvSpPr>
          <p:nvPr/>
        </p:nvSpPr>
        <p:spPr bwMode="auto">
          <a:xfrm>
            <a:off x="6597644" y="1394763"/>
            <a:ext cx="1247775" cy="2921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MX" sz="1400" b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18 – 24 años</a:t>
            </a:r>
            <a:endParaRPr lang="es-ES" sz="14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sp>
        <p:nvSpPr>
          <p:cNvPr id="32" name="Text Box 50"/>
          <p:cNvSpPr txBox="1">
            <a:spLocks noChangeArrowheads="1"/>
          </p:cNvSpPr>
          <p:nvPr/>
        </p:nvSpPr>
        <p:spPr bwMode="auto">
          <a:xfrm>
            <a:off x="6597644" y="1715438"/>
            <a:ext cx="1247775" cy="2921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MX" sz="1400" b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25 – 34 años</a:t>
            </a:r>
            <a:endParaRPr lang="es-ES" sz="14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sp>
        <p:nvSpPr>
          <p:cNvPr id="33" name="Text Box 51"/>
          <p:cNvSpPr txBox="1">
            <a:spLocks noChangeArrowheads="1"/>
          </p:cNvSpPr>
          <p:nvPr/>
        </p:nvSpPr>
        <p:spPr bwMode="auto">
          <a:xfrm>
            <a:off x="8079564" y="1682100"/>
            <a:ext cx="740908" cy="30777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MX" sz="1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 </a:t>
            </a:r>
            <a:r>
              <a:rPr lang="es-MX" sz="1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14.3%</a:t>
            </a:r>
            <a:endParaRPr lang="es-ES" sz="14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sp>
        <p:nvSpPr>
          <p:cNvPr id="34" name="Text Box 59"/>
          <p:cNvSpPr txBox="1">
            <a:spLocks noChangeArrowheads="1"/>
          </p:cNvSpPr>
          <p:nvPr/>
        </p:nvSpPr>
        <p:spPr bwMode="auto">
          <a:xfrm>
            <a:off x="6586531" y="2434575"/>
            <a:ext cx="1247775" cy="2921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MX" sz="1400" b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45 – 54 años</a:t>
            </a:r>
            <a:endParaRPr lang="es-ES" sz="14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sp>
        <p:nvSpPr>
          <p:cNvPr id="35" name="Text Box 60"/>
          <p:cNvSpPr txBox="1">
            <a:spLocks noChangeArrowheads="1"/>
          </p:cNvSpPr>
          <p:nvPr/>
        </p:nvSpPr>
        <p:spPr bwMode="auto">
          <a:xfrm>
            <a:off x="8126879" y="2401238"/>
            <a:ext cx="691215" cy="30777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MX" sz="1400" b="1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28.6%</a:t>
            </a:r>
            <a:endParaRPr lang="es-ES" sz="1400" b="1" dirty="0">
              <a:solidFill>
                <a:srgbClr val="C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pic>
        <p:nvPicPr>
          <p:cNvPr id="29711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4581" y="1505665"/>
            <a:ext cx="835025" cy="1217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8" name="Text Box 3"/>
          <p:cNvSpPr txBox="1">
            <a:spLocks noChangeArrowheads="1"/>
          </p:cNvSpPr>
          <p:nvPr/>
        </p:nvSpPr>
        <p:spPr bwMode="auto">
          <a:xfrm>
            <a:off x="1073144" y="2872502"/>
            <a:ext cx="900112" cy="33855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es-MX" sz="1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42.9%</a:t>
            </a:r>
            <a:endParaRPr lang="es-ES" sz="16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sp>
        <p:nvSpPr>
          <p:cNvPr id="39" name="Text Box 4"/>
          <p:cNvSpPr txBox="1">
            <a:spLocks noChangeArrowheads="1"/>
          </p:cNvSpPr>
          <p:nvPr/>
        </p:nvSpPr>
        <p:spPr bwMode="auto">
          <a:xfrm>
            <a:off x="2209113" y="2874090"/>
            <a:ext cx="764953" cy="33855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MX" sz="1600" b="1" dirty="0" smtClean="0">
                <a:solidFill>
                  <a:srgbClr val="A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57.1%</a:t>
            </a:r>
            <a:endParaRPr lang="es-ES" sz="1600" b="1" dirty="0">
              <a:solidFill>
                <a:srgbClr val="AC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pic>
        <p:nvPicPr>
          <p:cNvPr id="29714" name="Picture 5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8544" y="1505665"/>
            <a:ext cx="527050" cy="1217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2" name="Text Box 59"/>
          <p:cNvSpPr txBox="1">
            <a:spLocks noChangeArrowheads="1"/>
          </p:cNvSpPr>
          <p:nvPr/>
        </p:nvSpPr>
        <p:spPr bwMode="auto">
          <a:xfrm>
            <a:off x="6527794" y="2794938"/>
            <a:ext cx="1436687" cy="2921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MX" sz="1400" b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55 años o más</a:t>
            </a:r>
            <a:endParaRPr lang="es-ES" sz="14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sp>
        <p:nvSpPr>
          <p:cNvPr id="43" name="Text Box 60"/>
          <p:cNvSpPr txBox="1">
            <a:spLocks noChangeArrowheads="1"/>
          </p:cNvSpPr>
          <p:nvPr/>
        </p:nvSpPr>
        <p:spPr bwMode="auto">
          <a:xfrm>
            <a:off x="8120529" y="2761600"/>
            <a:ext cx="691215" cy="30777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MX" sz="1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28.6%</a:t>
            </a:r>
            <a:endParaRPr lang="es-ES" sz="1400" b="1" dirty="0">
              <a:solidFill>
                <a:srgbClr val="C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sp>
        <p:nvSpPr>
          <p:cNvPr id="29717" name="3 Rectángulo"/>
          <p:cNvSpPr>
            <a:spLocks noChangeArrowheads="1"/>
          </p:cNvSpPr>
          <p:nvPr/>
        </p:nvSpPr>
        <p:spPr bwMode="auto">
          <a:xfrm>
            <a:off x="1232953" y="3990192"/>
            <a:ext cx="2482850" cy="377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s-MX" sz="2000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Escolaridad</a:t>
            </a:r>
            <a:endParaRPr lang="es-MX" sz="2000" dirty="0">
              <a:solidFill>
                <a:schemeClr val="tx2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29718" name="3 Rectángulo"/>
          <p:cNvSpPr>
            <a:spLocks noChangeArrowheads="1"/>
          </p:cNvSpPr>
          <p:nvPr/>
        </p:nvSpPr>
        <p:spPr bwMode="auto">
          <a:xfrm>
            <a:off x="5375459" y="3737591"/>
            <a:ext cx="2482850" cy="6647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s-MX" sz="2000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Antigüedad promedio</a:t>
            </a:r>
            <a:endParaRPr lang="es-MX" sz="2000" dirty="0">
              <a:solidFill>
                <a:schemeClr val="tx2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30" name="Rectangle 5"/>
          <p:cNvSpPr>
            <a:spLocks noChangeArrowheads="1"/>
          </p:cNvSpPr>
          <p:nvPr/>
        </p:nvSpPr>
        <p:spPr bwMode="auto">
          <a:xfrm>
            <a:off x="2902044" y="4623440"/>
            <a:ext cx="885825" cy="3365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b="1" dirty="0" smtClean="0">
                <a:solidFill>
                  <a:srgbClr val="A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ea typeface="ＭＳ Ｐゴシック" pitchFamily="34" charset="-128"/>
              </a:rPr>
              <a:t>85.7%</a:t>
            </a:r>
            <a:endParaRPr lang="es-MX" sz="1600" b="1" dirty="0">
              <a:solidFill>
                <a:srgbClr val="AC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36" name="Rectangle 7"/>
          <p:cNvSpPr>
            <a:spLocks noChangeArrowheads="1"/>
          </p:cNvSpPr>
          <p:nvPr/>
        </p:nvSpPr>
        <p:spPr bwMode="auto">
          <a:xfrm>
            <a:off x="1101819" y="4636140"/>
            <a:ext cx="1497013" cy="306388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4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Posgrado</a:t>
            </a:r>
            <a:endParaRPr lang="es-MX" sz="14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40" name="AutoShape 8"/>
          <p:cNvSpPr>
            <a:spLocks noChangeArrowheads="1"/>
          </p:cNvSpPr>
          <p:nvPr/>
        </p:nvSpPr>
        <p:spPr bwMode="auto">
          <a:xfrm>
            <a:off x="2733769" y="4709165"/>
            <a:ext cx="168275" cy="171450"/>
          </a:xfrm>
          <a:prstGeom prst="rightArrow">
            <a:avLst>
              <a:gd name="adj1" fmla="val 50000"/>
              <a:gd name="adj2" fmla="val 47319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z="1600">
              <a:ea typeface="ＭＳ Ｐゴシック" pitchFamily="34" charset="-128"/>
            </a:endParaRPr>
          </a:p>
        </p:txBody>
      </p:sp>
      <p:sp>
        <p:nvSpPr>
          <p:cNvPr id="41" name="Text Box 6"/>
          <p:cNvSpPr txBox="1">
            <a:spLocks noChangeArrowheads="1"/>
          </p:cNvSpPr>
          <p:nvPr/>
        </p:nvSpPr>
        <p:spPr bwMode="auto">
          <a:xfrm>
            <a:off x="5519016" y="4558087"/>
            <a:ext cx="2195736" cy="353943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700" b="1" dirty="0" smtClean="0">
                <a:latin typeface="Century Gothic" pitchFamily="34" charset="0"/>
                <a:ea typeface="ＭＳ Ｐゴシック" pitchFamily="34" charset="-128"/>
              </a:rPr>
              <a:t>19.7 años</a:t>
            </a:r>
            <a:endParaRPr lang="es-MX" sz="1700" b="1" dirty="0"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44" name="Rectangle 7"/>
          <p:cNvSpPr>
            <a:spLocks noChangeArrowheads="1"/>
          </p:cNvSpPr>
          <p:nvPr/>
        </p:nvSpPr>
        <p:spPr bwMode="auto">
          <a:xfrm>
            <a:off x="5293121" y="5324396"/>
            <a:ext cx="2735263" cy="33710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Mínimo    -    </a:t>
            </a:r>
            <a:r>
              <a:rPr lang="es-MX" sz="16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1 año</a:t>
            </a:r>
            <a:endParaRPr lang="es-MX" sz="16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45" name="Rectangle 7"/>
          <p:cNvSpPr>
            <a:spLocks noChangeArrowheads="1"/>
          </p:cNvSpPr>
          <p:nvPr/>
        </p:nvSpPr>
        <p:spPr bwMode="auto">
          <a:xfrm>
            <a:off x="5293121" y="5756196"/>
            <a:ext cx="2735263" cy="33710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Máximo    -     </a:t>
            </a:r>
            <a:r>
              <a:rPr lang="es-MX" sz="16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43 años</a:t>
            </a:r>
            <a:endParaRPr lang="es-MX" sz="16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29" name="Rectangle 5"/>
          <p:cNvSpPr>
            <a:spLocks noChangeArrowheads="1"/>
          </p:cNvSpPr>
          <p:nvPr/>
        </p:nvSpPr>
        <p:spPr bwMode="auto">
          <a:xfrm>
            <a:off x="2902044" y="5055869"/>
            <a:ext cx="885825" cy="3365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ea typeface="ＭＳ Ｐゴシック" pitchFamily="34" charset="-128"/>
              </a:rPr>
              <a:t>14.3%</a:t>
            </a:r>
            <a:endParaRPr lang="es-MX" sz="16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37" name="Rectangle 7"/>
          <p:cNvSpPr>
            <a:spLocks noChangeArrowheads="1"/>
          </p:cNvSpPr>
          <p:nvPr/>
        </p:nvSpPr>
        <p:spPr bwMode="auto">
          <a:xfrm>
            <a:off x="1101819" y="5068569"/>
            <a:ext cx="1497013" cy="306388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4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Licenciatura</a:t>
            </a:r>
            <a:endParaRPr lang="es-MX" sz="14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46" name="AutoShape 8"/>
          <p:cNvSpPr>
            <a:spLocks noChangeArrowheads="1"/>
          </p:cNvSpPr>
          <p:nvPr/>
        </p:nvSpPr>
        <p:spPr bwMode="auto">
          <a:xfrm>
            <a:off x="2733769" y="5141594"/>
            <a:ext cx="168275" cy="171450"/>
          </a:xfrm>
          <a:prstGeom prst="rightArrow">
            <a:avLst>
              <a:gd name="adj1" fmla="val 50000"/>
              <a:gd name="adj2" fmla="val 47319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z="1600"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324133638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3"/>
          <p:cNvSpPr>
            <a:spLocks noChangeArrowheads="1"/>
          </p:cNvSpPr>
          <p:nvPr/>
        </p:nvSpPr>
        <p:spPr bwMode="auto">
          <a:xfrm>
            <a:off x="935731" y="1052736"/>
            <a:ext cx="7848600" cy="8295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¿Trabajan actualmente o han trabajado personas con estudios de </a:t>
            </a:r>
            <a:r>
              <a:rPr lang="es-MX" sz="1600" u="sng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Maestría en Docencia para la Educación Media Superior </a:t>
            </a:r>
            <a:r>
              <a:rPr lang="es-MX" sz="1600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en esta empresa/institución?*</a:t>
            </a:r>
            <a:endParaRPr lang="es-MX" sz="1600" dirty="0">
              <a:solidFill>
                <a:schemeClr val="tx2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4860031" y="231775"/>
            <a:ext cx="417646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Pregunta filtro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14" name="4 Rectángulo"/>
          <p:cNvSpPr>
            <a:spLocks noChangeArrowheads="1"/>
          </p:cNvSpPr>
          <p:nvPr/>
        </p:nvSpPr>
        <p:spPr bwMode="auto">
          <a:xfrm>
            <a:off x="3707904" y="5949280"/>
            <a:ext cx="5184576" cy="407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s-ES" altLang="es-MX" sz="1100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* Sólo se aplicó la entrevista a quienes tienen o han tenido egresados de dicho posgrado laborando en la empresa / institución.</a:t>
            </a:r>
            <a:endParaRPr lang="es-MX" altLang="es-MX" sz="1100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graphicFrame>
        <p:nvGraphicFramePr>
          <p:cNvPr id="7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0214624"/>
              </p:ext>
            </p:extLst>
          </p:nvPr>
        </p:nvGraphicFramePr>
        <p:xfrm>
          <a:off x="529331" y="1250280"/>
          <a:ext cx="8255000" cy="4699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382446404"/>
      </p:ext>
    </p:extLst>
  </p:cSld>
  <p:clrMapOvr>
    <a:masterClrMapping/>
  </p:clrMapOvr>
  <p:transition xmlns:p14="http://schemas.microsoft.com/office/powerpoint/2010/main" spd="slow">
    <p:push dir="u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3"/>
          <p:cNvSpPr>
            <a:spLocks noChangeArrowheads="1"/>
          </p:cNvSpPr>
          <p:nvPr/>
        </p:nvSpPr>
        <p:spPr bwMode="auto">
          <a:xfrm>
            <a:off x="735549" y="976017"/>
            <a:ext cx="7848600" cy="3678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¿A qué sector pertenece esta empresa/institución? </a:t>
            </a: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4419600" y="231775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Datos </a:t>
            </a: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generales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graphicFrame>
        <p:nvGraphicFramePr>
          <p:cNvPr id="6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99227220"/>
              </p:ext>
            </p:extLst>
          </p:nvPr>
        </p:nvGraphicFramePr>
        <p:xfrm>
          <a:off x="395536" y="1343895"/>
          <a:ext cx="8255000" cy="4699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009648159"/>
      </p:ext>
    </p:extLst>
  </p:cSld>
  <p:clrMapOvr>
    <a:masterClrMapping/>
  </p:clrMapOvr>
  <p:transition xmlns:p14="http://schemas.microsoft.com/office/powerpoint/2010/main" spd="slow">
    <p:push dir="u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4419600" y="231775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Datos </a:t>
            </a: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generales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776536" y="1052736"/>
            <a:ext cx="7848600" cy="3678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¿De qué tamaño es la empresa/institución?</a:t>
            </a:r>
          </a:p>
        </p:txBody>
      </p:sp>
      <p:graphicFrame>
        <p:nvGraphicFramePr>
          <p:cNvPr id="6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03421642"/>
              </p:ext>
            </p:extLst>
          </p:nvPr>
        </p:nvGraphicFramePr>
        <p:xfrm>
          <a:off x="1043608" y="1420614"/>
          <a:ext cx="6985000" cy="4699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622973628"/>
      </p:ext>
    </p:extLst>
  </p:cSld>
  <p:clrMapOvr>
    <a:masterClrMapping/>
  </p:clrMapOvr>
  <p:transition xmlns:p14="http://schemas.microsoft.com/office/powerpoint/2010/main" spd="slow">
    <p:push dir="u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3"/>
          <p:cNvSpPr>
            <a:spLocks noChangeArrowheads="1"/>
          </p:cNvSpPr>
          <p:nvPr/>
        </p:nvSpPr>
        <p:spPr bwMode="auto">
          <a:xfrm>
            <a:off x="916616" y="908719"/>
            <a:ext cx="7416800" cy="3678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¿Cuál es su cargo dentro de la </a:t>
            </a:r>
            <a:r>
              <a:rPr lang="es-MX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empresa/institución</a:t>
            </a:r>
            <a:r>
              <a:rPr lang="es-MX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?</a:t>
            </a:r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4419600" y="231775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Datos </a:t>
            </a: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generales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graphicFrame>
        <p:nvGraphicFramePr>
          <p:cNvPr id="5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58301120"/>
              </p:ext>
            </p:extLst>
          </p:nvPr>
        </p:nvGraphicFramePr>
        <p:xfrm>
          <a:off x="1132516" y="1412776"/>
          <a:ext cx="6985000" cy="4699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486048461"/>
      </p:ext>
    </p:extLst>
  </p:cSld>
  <p:clrMapOvr>
    <a:masterClrMapping/>
  </p:clrMapOvr>
  <p:transition xmlns:p14="http://schemas.microsoft.com/office/powerpoint/2010/main" spd="slow">
    <p:push dir="u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2_Tema de Office">
  <a:themeElements>
    <a:clrScheme name="Tema de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Tema de Office">
      <a:majorFont>
        <a:latin typeface="Calibri"/>
        <a:ea typeface="Microsoft YaHei"/>
        <a:cs typeface=""/>
      </a:majorFont>
      <a:minorFont>
        <a:latin typeface="Calibri"/>
        <a:ea typeface="Microsoft YaHei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Microsoft YaHei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Microsoft YaHei" charset="-122"/>
          </a:defRPr>
        </a:defPPr>
      </a:lstStyle>
    </a:lnDef>
  </a:objectDefaults>
  <a:extraClrSchemeLst>
    <a:extraClrScheme>
      <a:clrScheme name="Tema de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a de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Tema de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Microsoft YaHei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Microsoft YaHei" charset="-122"/>
          </a:defRPr>
        </a:defPPr>
      </a:lstStyle>
    </a:lnDef>
  </a:objectDefaults>
  <a:extraClrSchemeLst>
    <a:extraClrScheme>
      <a:clrScheme name="Tema de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a de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14611</TotalTime>
  <Words>2034</Words>
  <Application>Microsoft Macintosh PowerPoint</Application>
  <PresentationFormat>Presentación en pantalla (4:3)</PresentationFormat>
  <Paragraphs>465</Paragraphs>
  <Slides>32</Slides>
  <Notes>13</Notes>
  <HiddenSlides>0</HiddenSlides>
  <MMClips>0</MMClips>
  <ScaleCrop>false</ScaleCrop>
  <HeadingPairs>
    <vt:vector size="4" baseType="variant">
      <vt:variant>
        <vt:lpstr>Tema</vt:lpstr>
      </vt:variant>
      <vt:variant>
        <vt:i4>2</vt:i4>
      </vt:variant>
      <vt:variant>
        <vt:lpstr>Títulos de diapositiva</vt:lpstr>
      </vt:variant>
      <vt:variant>
        <vt:i4>32</vt:i4>
      </vt:variant>
    </vt:vector>
  </HeadingPairs>
  <TitlesOfParts>
    <vt:vector size="34" baseType="lpstr">
      <vt:lpstr>2_Tema de Office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Lupita Silva</dc:creator>
  <cp:lastModifiedBy>Arelly Chavez Nieto</cp:lastModifiedBy>
  <cp:revision>980</cp:revision>
  <cp:lastPrinted>2013-07-09T20:28:01Z</cp:lastPrinted>
  <dcterms:created xsi:type="dcterms:W3CDTF">1601-01-01T00:00:00Z</dcterms:created>
  <dcterms:modified xsi:type="dcterms:W3CDTF">2017-06-07T16:17:59Z</dcterms:modified>
</cp:coreProperties>
</file>