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8"/>
  </p:notesMasterIdLst>
  <p:handoutMasterIdLst>
    <p:handoutMasterId r:id="rId49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458" r:id="rId10"/>
    <p:sldId id="513" r:id="rId11"/>
    <p:sldId id="514" r:id="rId12"/>
    <p:sldId id="408" r:id="rId13"/>
    <p:sldId id="459" r:id="rId14"/>
    <p:sldId id="460" r:id="rId15"/>
    <p:sldId id="508" r:id="rId16"/>
    <p:sldId id="461" r:id="rId17"/>
    <p:sldId id="462" r:id="rId18"/>
    <p:sldId id="463" r:id="rId19"/>
    <p:sldId id="464" r:id="rId20"/>
    <p:sldId id="467" r:id="rId21"/>
    <p:sldId id="471" r:id="rId22"/>
    <p:sldId id="469" r:id="rId23"/>
    <p:sldId id="525" r:id="rId24"/>
    <p:sldId id="517" r:id="rId25"/>
    <p:sldId id="518" r:id="rId26"/>
    <p:sldId id="468" r:id="rId27"/>
    <p:sldId id="473" r:id="rId28"/>
    <p:sldId id="474" r:id="rId29"/>
    <p:sldId id="475" r:id="rId30"/>
    <p:sldId id="477" r:id="rId31"/>
    <p:sldId id="516" r:id="rId32"/>
    <p:sldId id="478" r:id="rId33"/>
    <p:sldId id="479" r:id="rId34"/>
    <p:sldId id="480" r:id="rId35"/>
    <p:sldId id="493" r:id="rId36"/>
    <p:sldId id="509" r:id="rId37"/>
    <p:sldId id="481" r:id="rId38"/>
    <p:sldId id="519" r:id="rId39"/>
    <p:sldId id="520" r:id="rId40"/>
    <p:sldId id="521" r:id="rId41"/>
    <p:sldId id="523" r:id="rId42"/>
    <p:sldId id="524" r:id="rId43"/>
    <p:sldId id="505" r:id="rId44"/>
    <p:sldId id="506" r:id="rId45"/>
    <p:sldId id="507" r:id="rId46"/>
    <p:sldId id="369" r:id="rId47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2_ESPECIALIDAD_EN_ONCOLOG&#205;A_M&#201;DICA_(IMSS)\12_EG_EONCO_PROCESO\12_GRAF_EG_EONCO(IMSS)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0213692038495"/>
          <c:y val="0.20827494394618801"/>
          <c:w val="0.80982895888013995"/>
          <c:h val="0.7144666607215649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52A-41EE-B787-1FD8B8DFFA6E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C52A-41EE-B787-1FD8B8DFFA6E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C52A-41EE-B787-1FD8B8DFFA6E}"/>
              </c:ext>
            </c:extLst>
          </c:dPt>
          <c:dLbls>
            <c:dLbl>
              <c:idx val="0"/>
              <c:layout>
                <c:manualLayout>
                  <c:x val="-9.3888888888888897E-2"/>
                  <c:y val="-0.3565528816754989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2A-41EE-B787-1FD8B8DFFA6E}"/>
                </c:ext>
              </c:extLst>
            </c:dLbl>
            <c:dLbl>
              <c:idx val="1"/>
              <c:layout>
                <c:manualLayout>
                  <c:x val="2.3974409448818901E-2"/>
                  <c:y val="-0.210662645230329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2A-41EE-B787-1FD8B8DFFA6E}"/>
                </c:ext>
              </c:extLst>
            </c:dLbl>
            <c:dLbl>
              <c:idx val="2"/>
              <c:layout>
                <c:manualLayout>
                  <c:x val="4.7692307692307701E-2"/>
                  <c:y val="-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52A-41EE-B787-1FD8B8DFFA6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TablaDatos!$B$362:$B$364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TablaDatos!$C$362:$C$364</c:f>
              <c:numCache>
                <c:formatCode>General</c:formatCode>
                <c:ptCount val="3"/>
                <c:pt idx="0">
                  <c:v>0.625</c:v>
                </c:pt>
                <c:pt idx="1">
                  <c:v>0.25</c:v>
                </c:pt>
                <c:pt idx="2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2A-41EE-B787-1FD8B8DFFA6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076923076923101"/>
          <c:y val="0.178378378378378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TablaDatos!$B$172</c:f>
              <c:strCache>
                <c:ptCount val="1"/>
                <c:pt idx="0">
                  <c:v>No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373-411D-837F-73D0FBC7AB6D}"/>
              </c:ext>
            </c:extLst>
          </c:dPt>
          <c:dLbls>
            <c:dLbl>
              <c:idx val="0"/>
              <c:layout>
                <c:manualLayout>
                  <c:x val="-2.6153846153846201E-2"/>
                  <c:y val="-0.49189189189189197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373-411D-837F-73D0FBC7AB6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TablaDatos!$B$172</c:f>
              <c:strCache>
                <c:ptCount val="1"/>
                <c:pt idx="0">
                  <c:v>No</c:v>
                </c:pt>
              </c:strCache>
            </c:strRef>
          </c:cat>
          <c:val>
            <c:numRef>
              <c:f>TablaDatos!$C$172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73-411D-837F-73D0FBC7AB6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8.8923387954883998E-2"/>
          <c:w val="0.66590851825340003"/>
          <c:h val="0.860150670355395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9394416607014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4B9-48E0-906A-AEDA99E1F228}"/>
                </c:ext>
              </c:extLst>
            </c:dLbl>
            <c:dLbl>
              <c:idx val="1"/>
              <c:layout>
                <c:manualLayout>
                  <c:x val="2.21212598425197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B9-48E0-906A-AEDA99E1F228}"/>
                </c:ext>
              </c:extLst>
            </c:dLbl>
            <c:dLbl>
              <c:idx val="2"/>
              <c:layout>
                <c:manualLayout>
                  <c:x val="4.212125984251970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4B9-48E0-906A-AEDA99E1F228}"/>
                </c:ext>
              </c:extLst>
            </c:dLbl>
            <c:dLbl>
              <c:idx val="3"/>
              <c:layout>
                <c:manualLayout>
                  <c:x val="2.57576234788833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B9-48E0-906A-AEDA99E1F22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TablaDatos!$B$176:$B$179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TablaDatos!$C$176:$C$179</c:f>
              <c:numCache>
                <c:formatCode>General</c:formatCode>
                <c:ptCount val="4"/>
                <c:pt idx="0">
                  <c:v>0.75</c:v>
                </c:pt>
                <c:pt idx="1">
                  <c:v>0.125</c:v>
                </c:pt>
                <c:pt idx="2">
                  <c:v>0</c:v>
                </c:pt>
                <c:pt idx="3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B9-48E0-906A-AEDA99E1F2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2973696"/>
        <c:axId val="112975232"/>
        <c:axId val="0"/>
      </c:bar3DChart>
      <c:catAx>
        <c:axId val="11297369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2975232"/>
        <c:crosses val="autoZero"/>
        <c:auto val="1"/>
        <c:lblAlgn val="ctr"/>
        <c:lblOffset val="100"/>
        <c:noMultiLvlLbl val="0"/>
      </c:catAx>
      <c:valAx>
        <c:axId val="1129752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2973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538461538461503E-2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6586-4804-8151-AF062CC76A2D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6586-4804-8151-AF062CC76A2D}"/>
              </c:ext>
            </c:extLst>
          </c:dPt>
          <c:dPt>
            <c:idx val="2"/>
            <c:bubble3D val="0"/>
            <c:explosion val="1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6586-4804-8151-AF062CC76A2D}"/>
              </c:ext>
            </c:extLst>
          </c:dPt>
          <c:dLbls>
            <c:dLbl>
              <c:idx val="0"/>
              <c:layout>
                <c:manualLayout>
                  <c:x val="-4.6153846153846202E-3"/>
                  <c:y val="-8.108108108108110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86-4804-8151-AF062CC76A2D}"/>
                </c:ext>
              </c:extLst>
            </c:dLbl>
            <c:dLbl>
              <c:idx val="1"/>
              <c:layout>
                <c:manualLayout>
                  <c:x val="-2.1538461538461499E-2"/>
                  <c:y val="3.243243243243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586-4804-8151-AF062CC76A2D}"/>
                </c:ext>
              </c:extLst>
            </c:dLbl>
            <c:dLbl>
              <c:idx val="2"/>
              <c:layout>
                <c:manualLayout>
                  <c:x val="2.6153846153846201E-2"/>
                  <c:y val="-7.83783783783783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586-4804-8151-AF062CC76A2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TablaDatos!$B$184:$B$186</c:f>
              <c:strCache>
                <c:ptCount val="3"/>
                <c:pt idx="0">
                  <c:v>Incremento de percepciones económicas</c:v>
                </c:pt>
                <c:pt idx="1">
                  <c:v>Incremento en responsabilidades</c:v>
                </c:pt>
                <c:pt idx="2">
                  <c:v>En calidad de trabajo / Incorporé conocimientos</c:v>
                </c:pt>
              </c:strCache>
            </c:strRef>
          </c:cat>
          <c:val>
            <c:numRef>
              <c:f>TablaDatos!$C$184:$C$186</c:f>
              <c:numCache>
                <c:formatCode>General</c:formatCode>
                <c:ptCount val="3"/>
                <c:pt idx="0">
                  <c:v>0.14285714285714299</c:v>
                </c:pt>
                <c:pt idx="1">
                  <c:v>0.42857142857142899</c:v>
                </c:pt>
                <c:pt idx="2">
                  <c:v>0.42857142857142899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586-4804-8151-AF062CC76A2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FAE-4C01-A70E-00C44D5EA3A2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FAE-4C01-A70E-00C44D5EA3A2}"/>
              </c:ext>
            </c:extLst>
          </c:dPt>
          <c:dPt>
            <c:idx val="2"/>
            <c:bubble3D val="0"/>
            <c:explosion val="17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2FAE-4C01-A70E-00C44D5EA3A2}"/>
              </c:ext>
            </c:extLst>
          </c:dPt>
          <c:dLbls>
            <c:dLbl>
              <c:idx val="0"/>
              <c:layout>
                <c:manualLayout>
                  <c:x val="-3.6923076923076899E-2"/>
                  <c:y val="-0.381081081081081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FAE-4C01-A70E-00C44D5EA3A2}"/>
                </c:ext>
              </c:extLst>
            </c:dLbl>
            <c:dLbl>
              <c:idx val="1"/>
              <c:layout>
                <c:manualLayout>
                  <c:x val="0.04"/>
                  <c:y val="-2.70270270270270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FAE-4C01-A70E-00C44D5EA3A2}"/>
                </c:ext>
              </c:extLst>
            </c:dLbl>
            <c:dLbl>
              <c:idx val="2"/>
              <c:layout>
                <c:manualLayout>
                  <c:x val="8.6153846153846206E-2"/>
                  <c:y val="-1.89189189189188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FAE-4C01-A70E-00C44D5EA3A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TablaDatos!$B$196:$B$198</c:f>
              <c:strCache>
                <c:ptCount val="3"/>
                <c:pt idx="0">
                  <c:v>Gobierno y/u Organismos Públicos</c:v>
                </c:pt>
                <c:pt idx="1">
                  <c:v>Empresa y/u Organismos Privados</c:v>
                </c:pt>
                <c:pt idx="2">
                  <c:v>Trabajador independiente</c:v>
                </c:pt>
              </c:strCache>
            </c:strRef>
          </c:cat>
          <c:val>
            <c:numRef>
              <c:f>TablaDatos!$C$196:$C$198</c:f>
              <c:numCache>
                <c:formatCode>General</c:formatCode>
                <c:ptCount val="3"/>
                <c:pt idx="0">
                  <c:v>0.75</c:v>
                </c:pt>
                <c:pt idx="1">
                  <c:v>0.125</c:v>
                </c:pt>
                <c:pt idx="2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AE-4C01-A70E-00C44D5EA3A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3898353614889"/>
          <c:y val="5.6490955522451598E-2"/>
          <c:w val="0.80271782390837498"/>
          <c:h val="0.88717769738242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7575805297065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93-4644-8CE7-A15538137393}"/>
                </c:ext>
              </c:extLst>
            </c:dLbl>
            <c:dLbl>
              <c:idx val="1"/>
              <c:layout>
                <c:manualLayout>
                  <c:x val="2.5757480314960599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93-4644-8CE7-A15538137393}"/>
                </c:ext>
              </c:extLst>
            </c:dLbl>
            <c:dLbl>
              <c:idx val="2"/>
              <c:layout>
                <c:manualLayout>
                  <c:x val="3.8484896206156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93-4644-8CE7-A15538137393}"/>
                </c:ext>
              </c:extLst>
            </c:dLbl>
            <c:dLbl>
              <c:idx val="3"/>
              <c:layout>
                <c:manualLayout>
                  <c:x val="2.9393987115246999E-2"/>
                  <c:y val="8.10832091934443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93-4644-8CE7-A1553813739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TablaDatos!$B$203:$B$206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TablaDatos!$C$203:$C$206</c:f>
              <c:numCache>
                <c:formatCode>General</c:formatCode>
                <c:ptCount val="4"/>
                <c:pt idx="0">
                  <c:v>0</c:v>
                </c:pt>
                <c:pt idx="1">
                  <c:v>0.14285714285714299</c:v>
                </c:pt>
                <c:pt idx="2">
                  <c:v>0</c:v>
                </c:pt>
                <c:pt idx="3">
                  <c:v>0.85714285714285698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93-4644-8CE7-A155381373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3040384"/>
        <c:axId val="113447680"/>
        <c:axId val="0"/>
      </c:bar3DChart>
      <c:catAx>
        <c:axId val="1130403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3447680"/>
        <c:crosses val="autoZero"/>
        <c:auto val="1"/>
        <c:lblAlgn val="ctr"/>
        <c:lblOffset val="100"/>
        <c:noMultiLvlLbl val="0"/>
      </c:catAx>
      <c:valAx>
        <c:axId val="113447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3040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351725125268401"/>
          <c:y val="9.7031496062992106E-2"/>
          <c:w val="0.61309892627058005"/>
          <c:h val="0.852042562247287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20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412-49E4-AFAB-D07F9486595A}"/>
                </c:ext>
              </c:extLst>
            </c:dLbl>
            <c:dLbl>
              <c:idx val="1"/>
              <c:layout>
                <c:manualLayout>
                  <c:x val="2.5757623478883301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412-49E4-AFAB-D07F9486595A}"/>
                </c:ext>
              </c:extLst>
            </c:dLbl>
            <c:dLbl>
              <c:idx val="2"/>
              <c:layout>
                <c:manualLayout>
                  <c:x val="2.93939871152469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412-49E4-AFAB-D07F9486595A}"/>
                </c:ext>
              </c:extLst>
            </c:dLbl>
            <c:dLbl>
              <c:idx val="3"/>
              <c:layout>
                <c:manualLayout>
                  <c:x val="2.9393987115246999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412-49E4-AFAB-D07F9486595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TablaDatos!$B$211:$B$214</c:f>
              <c:strCache>
                <c:ptCount val="4"/>
                <c:pt idx="0">
                  <c:v>De $15,001 a $20,000</c:v>
                </c:pt>
                <c:pt idx="1">
                  <c:v>De $20,001 a $25,000</c:v>
                </c:pt>
                <c:pt idx="2">
                  <c:v>De $25,001 a $30,000</c:v>
                </c:pt>
                <c:pt idx="3">
                  <c:v>Más de $40,000</c:v>
                </c:pt>
              </c:strCache>
            </c:strRef>
          </c:cat>
          <c:val>
            <c:numRef>
              <c:f>TablaDatos!$C$211:$C$214</c:f>
              <c:numCache>
                <c:formatCode>General</c:formatCode>
                <c:ptCount val="4"/>
                <c:pt idx="0">
                  <c:v>0.125</c:v>
                </c:pt>
                <c:pt idx="1">
                  <c:v>0.375</c:v>
                </c:pt>
                <c:pt idx="2">
                  <c:v>0.375</c:v>
                </c:pt>
                <c:pt idx="3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12-49E4-AFAB-D07F948659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3489792"/>
        <c:axId val="113491328"/>
        <c:axId val="0"/>
      </c:bar3DChart>
      <c:catAx>
        <c:axId val="1134897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3491328"/>
        <c:crosses val="autoZero"/>
        <c:auto val="1"/>
        <c:lblAlgn val="ctr"/>
        <c:lblOffset val="100"/>
        <c:noMultiLvlLbl val="0"/>
      </c:catAx>
      <c:valAx>
        <c:axId val="1134913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3489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8570792024061498E-2"/>
          <c:y val="0.13562644268306501"/>
          <c:w val="0.76209696384587799"/>
          <c:h val="0.66937156447545698"/>
        </c:manualLayout>
      </c:layout>
      <c:pie3DChart>
        <c:varyColors val="1"/>
        <c:ser>
          <c:idx val="0"/>
          <c:order val="0"/>
          <c:tx>
            <c:strRef>
              <c:f>TablaDatos!$B$219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A87-4367-A544-7C4E9E58DB69}"/>
              </c:ext>
            </c:extLst>
          </c:dPt>
          <c:dLbls>
            <c:dLbl>
              <c:idx val="0"/>
              <c:layout>
                <c:manualLayout>
                  <c:x val="0.387115220378003"/>
                  <c:y val="-0.50270260718640203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A87-4367-A544-7C4E9E58DB6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TablaDatos!$B$219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TablaDatos!$C$219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87-4367-A544-7C4E9E58DB6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798038654259098"/>
          <c:y val="3.7572036603532699E-2"/>
          <c:w val="0.68954488188976404"/>
          <c:h val="0.911502021706745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20E-48DA-AC2B-D7C6A8004547}"/>
                </c:ext>
              </c:extLst>
            </c:dLbl>
            <c:dLbl>
              <c:idx val="1"/>
              <c:layout>
                <c:manualLayout>
                  <c:x val="2.7575805297065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20E-48DA-AC2B-D7C6A8004547}"/>
                </c:ext>
              </c:extLst>
            </c:dLbl>
            <c:dLbl>
              <c:idx val="2"/>
              <c:layout>
                <c:manualLayout>
                  <c:x val="3.4848532569792402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20E-48DA-AC2B-D7C6A8004547}"/>
                </c:ext>
              </c:extLst>
            </c:dLbl>
            <c:dLbl>
              <c:idx val="3"/>
              <c:layout>
                <c:manualLayout>
                  <c:x val="3.4848532569792402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20E-48DA-AC2B-D7C6A800454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TablaDatos!$B$277:$B$280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TablaDatos!$C$277:$C$280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0E-48DA-AC2B-D7C6A8004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3307648"/>
        <c:axId val="113309184"/>
        <c:axId val="0"/>
      </c:bar3DChart>
      <c:catAx>
        <c:axId val="1133076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3309184"/>
        <c:crosses val="autoZero"/>
        <c:auto val="1"/>
        <c:lblAlgn val="ctr"/>
        <c:lblOffset val="100"/>
        <c:noMultiLvlLbl val="0"/>
      </c:catAx>
      <c:valAx>
        <c:axId val="1133091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33076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4.8382847414343497E-2"/>
          <c:w val="0.67136306370794496"/>
          <c:h val="0.900691210895934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A8B-4F71-838B-CC57796CDDE8}"/>
                </c:ext>
              </c:extLst>
            </c:dLbl>
            <c:dLbl>
              <c:idx val="1"/>
              <c:layout>
                <c:manualLayout>
                  <c:x val="4.5757623478883298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A8B-4F71-838B-CC57796CDDE8}"/>
                </c:ext>
              </c:extLst>
            </c:dLbl>
            <c:dLbl>
              <c:idx val="2"/>
              <c:layout>
                <c:manualLayout>
                  <c:x val="4.7575805297065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A8B-4F71-838B-CC57796CDDE8}"/>
                </c:ext>
              </c:extLst>
            </c:dLbl>
            <c:dLbl>
              <c:idx val="3"/>
              <c:layout>
                <c:manualLayout>
                  <c:x val="4.5757623478883298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A8B-4F71-838B-CC57796CDDE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TablaDatos!$B$247:$B$250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TablaDatos!$C$247:$C$250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8B-4F71-838B-CC57796CDD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3420928"/>
        <c:axId val="113422720"/>
        <c:axId val="0"/>
      </c:bar3DChart>
      <c:catAx>
        <c:axId val="1134209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3422720"/>
        <c:crosses val="autoZero"/>
        <c:auto val="1"/>
        <c:lblAlgn val="ctr"/>
        <c:lblOffset val="100"/>
        <c:noMultiLvlLbl val="0"/>
      </c:catAx>
      <c:valAx>
        <c:axId val="1134227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3420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208976377952798"/>
          <c:y val="5.10855501170462E-2"/>
          <c:w val="0.67543550465282798"/>
          <c:h val="0.897988508193232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1.6216641838689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E25-4558-9BA1-E271ED36991E}"/>
                </c:ext>
              </c:extLst>
            </c:dLbl>
            <c:dLbl>
              <c:idx val="1"/>
              <c:layout>
                <c:manualLayout>
                  <c:x val="2.9393987115246999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E25-4558-9BA1-E271ED36991E}"/>
                </c:ext>
              </c:extLst>
            </c:dLbl>
            <c:dLbl>
              <c:idx val="2"/>
              <c:layout>
                <c:manualLayout>
                  <c:x val="2.57576234788833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E25-4558-9BA1-E271ED36991E}"/>
                </c:ext>
              </c:extLst>
            </c:dLbl>
            <c:dLbl>
              <c:idx val="3"/>
              <c:layout>
                <c:manualLayout>
                  <c:x val="2.21212598425197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E25-4558-9BA1-E271ED36991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TablaDatos!$B$254:$B$257</c:f>
              <c:strCache>
                <c:ptCount val="4"/>
                <c:pt idx="0">
                  <c:v>Investigación</c:v>
                </c:pt>
                <c:pt idx="1">
                  <c:v>Diseño de proyectos</c:v>
                </c:pt>
                <c:pt idx="2">
                  <c:v>Liderazgo</c:v>
                </c:pt>
                <c:pt idx="3">
                  <c:v>Recursos web</c:v>
                </c:pt>
              </c:strCache>
            </c:strRef>
          </c:cat>
          <c:val>
            <c:numRef>
              <c:f>TablaDatos!$C$254:$C$257</c:f>
              <c:numCache>
                <c:formatCode>General</c:formatCode>
                <c:ptCount val="4"/>
                <c:pt idx="0">
                  <c:v>0.375</c:v>
                </c:pt>
                <c:pt idx="1">
                  <c:v>0.375</c:v>
                </c:pt>
                <c:pt idx="2">
                  <c:v>0.125</c:v>
                </c:pt>
                <c:pt idx="3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25-4558-9BA1-E271ED3699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3543424"/>
        <c:axId val="113553408"/>
        <c:axId val="0"/>
      </c:bar3DChart>
      <c:catAx>
        <c:axId val="11354342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3553408"/>
        <c:crosses val="autoZero"/>
        <c:auto val="1"/>
        <c:lblAlgn val="ctr"/>
        <c:lblOffset val="100"/>
        <c:noMultiLvlLbl val="0"/>
      </c:catAx>
      <c:valAx>
        <c:axId val="1135534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35434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923076923076899"/>
          <c:y val="0.21621621621621601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6C1A-4E0F-A91C-58997C11ED78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6C1A-4E0F-A91C-58997C11ED78}"/>
              </c:ext>
            </c:extLst>
          </c:dPt>
          <c:dLbls>
            <c:dLbl>
              <c:idx val="1"/>
              <c:layout>
                <c:manualLayout>
                  <c:x val="0.02"/>
                  <c:y val="-0.3837837837837840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C1A-4E0F-A91C-58997C11ED7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TablaDatos!$B$11:$B$12</c:f>
              <c:strCache>
                <c:ptCount val="2"/>
                <c:pt idx="0">
                  <c:v>Especialización de conocimientos</c:v>
                </c:pt>
                <c:pt idx="1">
                  <c:v>Gusto por el posgrado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C1A-4E0F-A91C-58997C11ED7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732612741589098"/>
          <c:y val="6.1896360927856997E-2"/>
          <c:w val="0.63019914101646402"/>
          <c:h val="0.88717769738242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3CA-45C4-9ED9-568747ECAA69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3CA-45C4-9ED9-568747ECAA69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CA-45C4-9ED9-568747ECAA69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3CA-45C4-9ED9-568747ECAA69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3CA-45C4-9ED9-568747ECAA69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3CA-45C4-9ED9-568747ECAA69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3CA-45C4-9ED9-568747ECAA6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TablaDatos!$B$262:$B$268</c:f>
              <c:strCache>
                <c:ptCount val="7"/>
                <c:pt idx="0">
                  <c:v>Solución de problemas</c:v>
                </c:pt>
                <c:pt idx="1">
                  <c:v>Investigación</c:v>
                </c:pt>
                <c:pt idx="2">
                  <c:v>Comunicación</c:v>
                </c:pt>
                <c:pt idx="3">
                  <c:v>Trabajo en equipo</c:v>
                </c:pt>
                <c:pt idx="4">
                  <c:v>Diseño de proyectos</c:v>
                </c:pt>
                <c:pt idx="5">
                  <c:v>Vínculos a distancia</c:v>
                </c:pt>
                <c:pt idx="6">
                  <c:v>Ninguna</c:v>
                </c:pt>
              </c:strCache>
            </c:strRef>
          </c:cat>
          <c:val>
            <c:numRef>
              <c:f>TablaDatos!$C$262:$C$268</c:f>
              <c:numCache>
                <c:formatCode>General</c:formatCode>
                <c:ptCount val="7"/>
                <c:pt idx="0">
                  <c:v>0.25</c:v>
                </c:pt>
                <c:pt idx="1">
                  <c:v>0.125</c:v>
                </c:pt>
                <c:pt idx="2">
                  <c:v>0.125</c:v>
                </c:pt>
                <c:pt idx="3">
                  <c:v>0.125</c:v>
                </c:pt>
                <c:pt idx="4">
                  <c:v>0.125</c:v>
                </c:pt>
                <c:pt idx="5">
                  <c:v>0.125</c:v>
                </c:pt>
                <c:pt idx="6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3CA-45C4-9ED9-568747ECAA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3656960"/>
        <c:axId val="113658496"/>
        <c:axId val="0"/>
      </c:bar3DChart>
      <c:catAx>
        <c:axId val="1136569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3658496"/>
        <c:crosses val="autoZero"/>
        <c:auto val="1"/>
        <c:lblAlgn val="ctr"/>
        <c:lblOffset val="100"/>
        <c:noMultiLvlLbl val="0"/>
      </c:catAx>
      <c:valAx>
        <c:axId val="1136584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3656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7692307692308"/>
          <c:y val="0.15405405405405401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TablaDatos!$B$273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CBA-4000-925F-89820FF500B6}"/>
              </c:ext>
            </c:extLst>
          </c:dPt>
          <c:dLbls>
            <c:dLbl>
              <c:idx val="0"/>
              <c:layout>
                <c:manualLayout>
                  <c:x val="-1.6923076923076999E-2"/>
                  <c:y val="-0.4891891891891890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CBA-4000-925F-89820FF500B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TablaDatos!$B$273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TablaDatos!$C$273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BA-4000-925F-89820FF500B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950807638038602E-2"/>
          <c:y val="7.5339595066368406E-2"/>
          <c:w val="0.77776972162135305"/>
          <c:h val="0.6816203825311769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ABA-4DDF-AA75-EFA9032C9A22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7ABA-4DDF-AA75-EFA9032C9A22}"/>
              </c:ext>
            </c:extLst>
          </c:dPt>
          <c:dLbls>
            <c:dLbl>
              <c:idx val="0"/>
              <c:layout>
                <c:manualLayout>
                  <c:x val="-0.103600901353535"/>
                  <c:y val="-0.246655426867439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BA-4DDF-AA75-EFA9032C9A22}"/>
                </c:ext>
              </c:extLst>
            </c:dLbl>
            <c:dLbl>
              <c:idx val="1"/>
              <c:layout>
                <c:manualLayout>
                  <c:x val="5.0769230769230803E-2"/>
                  <c:y val="-0.210810810810810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ABA-4DDF-AA75-EFA9032C9A2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TablaDatos!$B$291:$B$292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TablaDatos!$C$291:$C$292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BA-4DDF-AA75-EFA9032C9A2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540015227582"/>
          <c:y val="0.186650496987146"/>
          <c:w val="0.84160017706138002"/>
          <c:h val="0.7419922413297409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FC1C-4E41-8402-5C89F72B0B1C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FC1C-4E41-8402-5C89F72B0B1C}"/>
              </c:ext>
            </c:extLst>
          </c:dPt>
          <c:dLbls>
            <c:dLbl>
              <c:idx val="0"/>
              <c:layout>
                <c:manualLayout>
                  <c:x val="-4.6153846153846202E-3"/>
                  <c:y val="-3.243243243243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C1C-4E41-8402-5C89F72B0B1C}"/>
                </c:ext>
              </c:extLst>
            </c:dLbl>
            <c:dLbl>
              <c:idx val="1"/>
              <c:layout>
                <c:manualLayout>
                  <c:x val="3.3846153846153797E-2"/>
                  <c:y val="-0.3675675675675679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C1C-4E41-8402-5C89F72B0B1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TablaDatos!$B$297:$B$298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TablaDatos!$C$297:$C$298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C1C-4E41-8402-5C89F72B0B1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AD8-4129-B1C9-B2D1045B4E3F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BAD8-4129-B1C9-B2D1045B4E3F}"/>
              </c:ext>
            </c:extLst>
          </c:dPt>
          <c:dLbls>
            <c:dLbl>
              <c:idx val="0"/>
              <c:layout>
                <c:manualLayout>
                  <c:x val="-3.6923076923076899E-2"/>
                  <c:y val="-0.35675675675675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AD8-4129-B1C9-B2D1045B4E3F}"/>
                </c:ext>
              </c:extLst>
            </c:dLbl>
            <c:dLbl>
              <c:idx val="1"/>
              <c:layout>
                <c:manualLayout>
                  <c:x val="-4.6153846153845898E-3"/>
                  <c:y val="-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AD8-4129-B1C9-B2D1045B4E3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TablaDatos!$B$313:$B$314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TablaDatos!$C$313:$C$314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AD8-4129-B1C9-B2D1045B4E3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294773106728501"/>
          <c:y val="0.29612232774033598"/>
          <c:w val="0.61538460354109104"/>
          <c:h val="0.54054046371752795"/>
        </c:manualLayout>
      </c:layout>
      <c:pie3DChart>
        <c:varyColors val="1"/>
        <c:ser>
          <c:idx val="0"/>
          <c:order val="0"/>
          <c:explosion val="18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033-4D7A-9D74-5ABD16226847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5033-4D7A-9D74-5ABD16226847}"/>
              </c:ext>
            </c:extLst>
          </c:dPt>
          <c:dLbls>
            <c:dLbl>
              <c:idx val="0"/>
              <c:layout>
                <c:manualLayout>
                  <c:x val="-0.107692307692308"/>
                  <c:y val="-0.237837837837837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033-4D7A-9D74-5ABD16226847}"/>
                </c:ext>
              </c:extLst>
            </c:dLbl>
            <c:dLbl>
              <c:idx val="1"/>
              <c:layout>
                <c:manualLayout>
                  <c:x val="9.3846153846153801E-2"/>
                  <c:y val="-0.23243243243243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033-4D7A-9D74-5ABD1622684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TablaDatos!$B$324:$B$325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TablaDatos!$C$324:$C$325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033-4D7A-9D74-5ABD1622684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184705394261101"/>
          <c:y val="0.287561016801273"/>
          <c:w val="0.61538469354060299"/>
          <c:h val="0.54054061638513196"/>
        </c:manualLayout>
      </c:layout>
      <c:pie3DChart>
        <c:varyColors val="1"/>
        <c:ser>
          <c:idx val="0"/>
          <c:order val="0"/>
          <c:explosion val="26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ADFF-41E9-A641-95D8B8C19062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ADFF-41E9-A641-95D8B8C19062}"/>
              </c:ext>
            </c:extLst>
          </c:dPt>
          <c:dLbls>
            <c:dLbl>
              <c:idx val="0"/>
              <c:layout>
                <c:manualLayout>
                  <c:x val="-2.76923076923077E-2"/>
                  <c:y val="-1.89189189189188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FF-41E9-A641-95D8B8C19062}"/>
                </c:ext>
              </c:extLst>
            </c:dLbl>
            <c:dLbl>
              <c:idx val="1"/>
              <c:layout>
                <c:manualLayout>
                  <c:x val="2.1538461538461499E-2"/>
                  <c:y val="-0.34054054054054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FF-41E9-A641-95D8B8C1906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TablaDatos!$B$330:$B$331</c:f>
              <c:strCache>
                <c:ptCount val="2"/>
                <c:pt idx="0">
                  <c:v>Diplomado</c:v>
                </c:pt>
                <c:pt idx="1">
                  <c:v>Congreso</c:v>
                </c:pt>
              </c:strCache>
            </c:strRef>
          </c:cat>
          <c:val>
            <c:numRef>
              <c:f>TablaDatos!$C$330:$C$331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FF-41E9-A641-95D8B8C1906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742813142762301"/>
          <c:y val="0.26816697663966199"/>
          <c:w val="0.61538469619074998"/>
          <c:h val="0.5405404512217070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04A-4617-8893-A47B722C604C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904A-4617-8893-A47B722C604C}"/>
              </c:ext>
            </c:extLst>
          </c:dPt>
          <c:dLbls>
            <c:dLbl>
              <c:idx val="0"/>
              <c:layout>
                <c:manualLayout>
                  <c:x val="-4.4615384615384598E-2"/>
                  <c:y val="-0.362162162162162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04A-4617-8893-A47B722C604C}"/>
                </c:ext>
              </c:extLst>
            </c:dLbl>
            <c:dLbl>
              <c:idx val="1"/>
              <c:layout>
                <c:manualLayout>
                  <c:x val="4.6153846153846401E-3"/>
                  <c:y val="-2.4324324324324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04A-4617-8893-A47B722C604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TablaDatos!$B$336:$B$337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TablaDatos!$C$336:$C$337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04A-4617-8893-A47B722C604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284552252276504E-2"/>
          <c:y val="0.18247723777361599"/>
          <c:w val="0.83243189787273197"/>
          <c:h val="0.72917372746900799"/>
        </c:manualLayout>
      </c:layout>
      <c:pie3DChart>
        <c:varyColors val="1"/>
        <c:ser>
          <c:idx val="0"/>
          <c:order val="0"/>
          <c:tx>
            <c:strRef>
              <c:f>TablaDatos!$B$342</c:f>
              <c:strCache>
                <c:ptCount val="1"/>
                <c:pt idx="0">
                  <c:v>Maestría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B79-4F81-99F3-E61BDC7A8161}"/>
              </c:ext>
            </c:extLst>
          </c:dPt>
          <c:dLbls>
            <c:dLbl>
              <c:idx val="0"/>
              <c:layout>
                <c:manualLayout>
                  <c:x val="-0.113982395028823"/>
                  <c:y val="-0.70466323517299001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B79-4F81-99F3-E61BDC7A816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TablaDatos!$B$342</c:f>
              <c:strCache>
                <c:ptCount val="1"/>
                <c:pt idx="0">
                  <c:v>Maestría</c:v>
                </c:pt>
              </c:strCache>
            </c:strRef>
          </c:cat>
          <c:val>
            <c:numRef>
              <c:f>TablaDatos!$C$342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B79-4F81-99F3-E61BDC7A816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TablaDatos!$B$346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C48-44BC-8183-70ED17861632}"/>
              </c:ext>
            </c:extLst>
          </c:dPt>
          <c:dLbls>
            <c:dLbl>
              <c:idx val="0"/>
              <c:layout>
                <c:manualLayout>
                  <c:x val="-1.5384615384615901E-3"/>
                  <c:y val="-0.50270270270270301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C48-44BC-8183-70ED1786163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TablaDatos!$B$346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TablaDatos!$C$346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C48-44BC-8183-70ED1786163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119957050823201"/>
          <c:y val="5.9193658225154301E-2"/>
          <c:w val="0.44905297065139599"/>
          <c:h val="0.889880400085125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6F5-46EA-88C7-CD5C6F8E02FA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6F5-46EA-88C7-CD5C6F8E02FA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6F5-46EA-88C7-CD5C6F8E02FA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6F5-46EA-88C7-CD5C6F8E02FA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6F5-46EA-88C7-CD5C6F8E02FA}"/>
                </c:ext>
              </c:extLst>
            </c:dLbl>
            <c:dLbl>
              <c:idx val="5"/>
              <c:layout>
                <c:manualLayout>
                  <c:x val="1.02239720034995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6F5-46EA-88C7-CD5C6F8E02F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TablaDatos!$B$17:$B$22</c:f>
              <c:strCache>
                <c:ptCount val="6"/>
                <c:pt idx="0">
                  <c:v>Por la calidad académica</c:v>
                </c:pt>
                <c:pt idx="1">
                  <c:v>Por el programa de estudios</c:v>
                </c:pt>
                <c:pt idx="2">
                  <c:v>Por su prestigio</c:v>
                </c:pt>
                <c:pt idx="3">
                  <c:v>Ubicación</c:v>
                </c:pt>
                <c:pt idx="4">
                  <c:v>Es la única que oferta dicho posgrado</c:v>
                </c:pt>
                <c:pt idx="5">
                  <c:v>Porque es mi alma máter</c:v>
                </c:pt>
              </c:strCache>
            </c:strRef>
          </c:cat>
          <c:val>
            <c:numRef>
              <c:f>TablaDatos!$C$17:$C$22</c:f>
              <c:numCache>
                <c:formatCode>General</c:formatCode>
                <c:ptCount val="6"/>
                <c:pt idx="0">
                  <c:v>0.375</c:v>
                </c:pt>
                <c:pt idx="1">
                  <c:v>0.125</c:v>
                </c:pt>
                <c:pt idx="2">
                  <c:v>0.125</c:v>
                </c:pt>
                <c:pt idx="3">
                  <c:v>0.125</c:v>
                </c:pt>
                <c:pt idx="4">
                  <c:v>0.125</c:v>
                </c:pt>
                <c:pt idx="5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6F5-46EA-88C7-CD5C6F8E02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04146048"/>
        <c:axId val="104147584"/>
        <c:axId val="0"/>
      </c:bar3DChart>
      <c:catAx>
        <c:axId val="1041460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04147584"/>
        <c:crosses val="autoZero"/>
        <c:auto val="1"/>
        <c:lblAlgn val="ctr"/>
        <c:lblOffset val="100"/>
        <c:noMultiLvlLbl val="0"/>
      </c:catAx>
      <c:valAx>
        <c:axId val="1041475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04146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24594594594594599"/>
          <c:w val="0.65692307692307705"/>
          <c:h val="0.575675675675676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E2C-4866-8871-B862DDD7A38E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AE2C-4866-8871-B862DDD7A38E}"/>
              </c:ext>
            </c:extLst>
          </c:dPt>
          <c:dLbls>
            <c:dLbl>
              <c:idx val="0"/>
              <c:layout>
                <c:manualLayout>
                  <c:x val="-0.141538461538462"/>
                  <c:y val="-0.256756756756757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E2C-4866-8871-B862DDD7A38E}"/>
                </c:ext>
              </c:extLst>
            </c:dLbl>
            <c:dLbl>
              <c:idx val="1"/>
              <c:layout>
                <c:manualLayout>
                  <c:x val="4.6153846153846198E-2"/>
                  <c:y val="-0.194594594594594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E2C-4866-8871-B862DDD7A38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TablaDatos!$B$27:$B$28</c:f>
              <c:strCache>
                <c:ptCount val="2"/>
                <c:pt idx="0">
                  <c:v>Sí, tengo el grado y el título</c:v>
                </c:pt>
                <c:pt idx="1">
                  <c:v>No</c:v>
                </c:pt>
              </c:strCache>
            </c:strRef>
          </c:cat>
          <c:val>
            <c:numRef>
              <c:f>TablaDatos!$C$27:$C$28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E2C-4866-8871-B862DDD7A38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30769230769201"/>
          <c:y val="0.19189189189189201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TablaDatos!$B$33</c:f>
              <c:strCache>
                <c:ptCount val="1"/>
                <c:pt idx="0">
                  <c:v>Trámite en proceso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570-4580-BEFA-238F411F7578}"/>
              </c:ext>
            </c:extLst>
          </c:dPt>
          <c:dLbls>
            <c:dLbl>
              <c:idx val="0"/>
              <c:layout>
                <c:manualLayout>
                  <c:x val="3.0769230769230201E-3"/>
                  <c:y val="-0.48648648648648601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570-4580-BEFA-238F411F757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TablaDatos!$B$33</c:f>
              <c:strCache>
                <c:ptCount val="1"/>
                <c:pt idx="0">
                  <c:v>Trámite en proceso</c:v>
                </c:pt>
              </c:strCache>
            </c:strRef>
          </c:cat>
          <c:val>
            <c:numRef>
              <c:f>TablaDatos!$C$33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70-4580-BEFA-238F411F757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153846153846"/>
          <c:y val="0.24324324324324301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F14-47BB-BFCA-E636C8DA53F8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5F14-47BB-BFCA-E636C8DA53F8}"/>
              </c:ext>
            </c:extLst>
          </c:dPt>
          <c:dLbls>
            <c:dLbl>
              <c:idx val="0"/>
              <c:layout>
                <c:manualLayout>
                  <c:x val="-0.16923076923076899"/>
                  <c:y val="-0.237837837837837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F14-47BB-BFCA-E636C8DA53F8}"/>
                </c:ext>
              </c:extLst>
            </c:dLbl>
            <c:dLbl>
              <c:idx val="1"/>
              <c:layout>
                <c:manualLayout>
                  <c:x val="0.13692307692307701"/>
                  <c:y val="-0.235135135135135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F14-47BB-BFCA-E636C8DA53F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TablaDatos!$B$37:$B$38</c:f>
              <c:strCache>
                <c:ptCount val="2"/>
                <c:pt idx="0">
                  <c:v>Menos de seis meses</c:v>
                </c:pt>
                <c:pt idx="1">
                  <c:v>De 6 a 12 meses</c:v>
                </c:pt>
              </c:strCache>
            </c:strRef>
          </c:cat>
          <c:val>
            <c:numRef>
              <c:f>TablaDatos!$C$37:$C$38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F14-47BB-BFCA-E636C8DA53F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6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D89-4942-BD88-6FB68199AC12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0D89-4942-BD88-6FB68199AC12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0D89-4942-BD88-6FB68199AC12}"/>
              </c:ext>
            </c:extLst>
          </c:dPt>
          <c:dLbls>
            <c:dLbl>
              <c:idx val="0"/>
              <c:layout>
                <c:manualLayout>
                  <c:x val="-9.6923076923076903E-2"/>
                  <c:y val="-0.291891891891892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89-4942-BD88-6FB68199AC1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TablaDatos!$B$53:$B$55</c:f>
              <c:strCache>
                <c:ptCount val="3"/>
                <c:pt idx="0">
                  <c:v>Sí, en todo</c:v>
                </c:pt>
                <c:pt idx="1">
                  <c:v>Sí, en algunos aspectos</c:v>
                </c:pt>
                <c:pt idx="2">
                  <c:v>No</c:v>
                </c:pt>
              </c:strCache>
            </c:strRef>
          </c:cat>
          <c:val>
            <c:numRef>
              <c:f>TablaDatos!$C$53:$C$55</c:f>
              <c:numCache>
                <c:formatCode>General</c:formatCode>
                <c:ptCount val="3"/>
                <c:pt idx="0">
                  <c:v>0.625</c:v>
                </c:pt>
                <c:pt idx="1">
                  <c:v>0.375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D89-4942-BD88-6FB68199AC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91667859699399"/>
          <c:y val="3.21666311981273E-2"/>
          <c:w val="0.729517680744452"/>
          <c:h val="0.9169074271121520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0C1-4711-8463-FEB1D19AC814}"/>
                </c:ext>
              </c:extLst>
            </c:dLbl>
            <c:dLbl>
              <c:idx val="1"/>
              <c:layout>
                <c:manualLayout>
                  <c:x val="2.7575805297065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0C1-4711-8463-FEB1D19AC814}"/>
                </c:ext>
              </c:extLst>
            </c:dLbl>
            <c:dLbl>
              <c:idx val="2"/>
              <c:layout>
                <c:manualLayout>
                  <c:x val="3.8484896206156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0C1-4711-8463-FEB1D19AC814}"/>
                </c:ext>
              </c:extLst>
            </c:dLbl>
            <c:dLbl>
              <c:idx val="3"/>
              <c:layout>
                <c:manualLayout>
                  <c:x val="4.03030780243378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0C1-4711-8463-FEB1D19AC81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TablaDatos!$B$60:$B$63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TablaDatos!$C$60:$C$63</c:f>
              <c:numCache>
                <c:formatCode>General</c:formatCode>
                <c:ptCount val="4"/>
                <c:pt idx="0">
                  <c:v>0.625</c:v>
                </c:pt>
                <c:pt idx="1">
                  <c:v>0.375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C1-4711-8463-FEB1D19AC8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2827392"/>
        <c:axId val="112841472"/>
        <c:axId val="0"/>
      </c:bar3DChart>
      <c:catAx>
        <c:axId val="1128273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2841472"/>
        <c:crosses val="autoZero"/>
        <c:auto val="1"/>
        <c:lblAlgn val="ctr"/>
        <c:lblOffset val="100"/>
        <c:noMultiLvlLbl val="0"/>
      </c:catAx>
      <c:valAx>
        <c:axId val="1128414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2827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76923076923099"/>
          <c:y val="0.102702702702703"/>
          <c:w val="0.65076923076923099"/>
          <c:h val="0.57027027027027"/>
        </c:manualLayout>
      </c:layout>
      <c:pie3DChart>
        <c:varyColors val="1"/>
        <c:ser>
          <c:idx val="0"/>
          <c:order val="0"/>
          <c:tx>
            <c:strRef>
              <c:f>TablaDatos!$B$146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C30-487D-8E3B-4ABA16596B94}"/>
              </c:ext>
            </c:extLst>
          </c:dPt>
          <c:dLbls>
            <c:dLbl>
              <c:idx val="0"/>
              <c:layout>
                <c:manualLayout>
                  <c:x val="4.6153846153846696E-3"/>
                  <c:y val="-0.51081081081081103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30-487D-8E3B-4ABA16596B9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TablaDatos!$B$146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TablaDatos!$C$146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30-487D-8E3B-4ABA16596B9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45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45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Especialidad en Oncología Médica (IMSS)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1907704" y="733570"/>
            <a:ext cx="529242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50.0%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está titulado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737768"/>
              </p:ext>
            </p:extLst>
          </p:nvPr>
        </p:nvGraphicFramePr>
        <p:xfrm>
          <a:off x="484981" y="128239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52266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7992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obtenidos</a:t>
            </a: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4216088"/>
              </p:ext>
            </p:extLst>
          </p:nvPr>
        </p:nvGraphicFramePr>
        <p:xfrm>
          <a:off x="638175" y="156825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638912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7816538"/>
              </p:ext>
            </p:extLst>
          </p:nvPr>
        </p:nvGraphicFramePr>
        <p:xfrm>
          <a:off x="971600" y="154448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89.4%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83433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4.38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15684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0892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74860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4.38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2663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58889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140968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4.38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57301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4.38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4437112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Directivas</a:t>
            </a: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70160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541887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00506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4.25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5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019352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(Inglés)</a:t>
            </a: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133652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456162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3.88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4994572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323135"/>
            <a:ext cx="4278313" cy="33813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4869160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3.88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36495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3.63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885034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44522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85866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1584175" y="618723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733256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3.63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6654651" y="616530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3.13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749130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6056164" y="630932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671222"/>
              </p:ext>
            </p:extLst>
          </p:nvPr>
        </p:nvGraphicFramePr>
        <p:xfrm>
          <a:off x="1115616" y="1886620"/>
          <a:ext cx="7117461" cy="4670230"/>
        </p:xfrm>
        <a:graphic>
          <a:graphicData uri="http://schemas.openxmlformats.org/drawingml/2006/table">
            <a:tbl>
              <a:tblPr/>
              <a:tblGrid>
                <a:gridCol w="56773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50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70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Capacidad de estudiar, diagnosticar y tratar a un paciente con un padecimiento neoplásico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70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Liderazgo en el manejo multidisciplinario de la atención de los pacientes con padecimientos oncológicos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70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Habilidad para dirigir a un equipo de salud responsable de la atención de pacientes con padecimientos oncológicos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056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Habilidad para trabajar en una institución pública, no sólo con la intención de tener una práctica asistencial, sino también de investigación y docencia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056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Habilidad para ser el ponente en una sesión o congreso de oncología nacional o internacional, mostrando su liderazgo en el área de oncología que domina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70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Habilidad para redactar textos médicos (libros, artículos, revisiones)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056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Capacidad para ser el investigador principal en un proyecto de investigación científica relacionado en el tratamiento de pacientes con cáncer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370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Competencia para ser profesor de Postgrado en una institución universitaria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CuadroTexto 13"/>
          <p:cNvSpPr txBox="1"/>
          <p:nvPr/>
        </p:nvSpPr>
        <p:spPr>
          <a:xfrm>
            <a:off x="2987824" y="6581001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745589"/>
              </p:ext>
            </p:extLst>
          </p:nvPr>
        </p:nvGraphicFramePr>
        <p:xfrm>
          <a:off x="1335550" y="2204864"/>
          <a:ext cx="6350000" cy="3543300"/>
        </p:xfrm>
        <a:graphic>
          <a:graphicData uri="http://schemas.openxmlformats.org/drawingml/2006/table">
            <a:tbl>
              <a:tblPr/>
              <a:tblGrid>
                <a:gridCol w="4836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3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Diagnosticar, tratar y dar seguimiento a pacientes con Cáncer de Próstata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Diagnosticar, tratar y dar seguimiento a pacientes con Cáncer de Mama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2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Conocimientos para reconocer como especialista qué padecimientos están al alcance de recibir un tratamiento terapéutico eficaz, y cuándo es conveniente derivar al paciente con otro especialista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Conocimientos necesarios para manejar los 10 principales padecimientos oncológicos que se presentan en el país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Bases metodológicas para conducir un proyecto de investigación científica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uadroTexto 13"/>
          <p:cNvSpPr txBox="1"/>
          <p:nvPr/>
        </p:nvSpPr>
        <p:spPr>
          <a:xfrm>
            <a:off x="1475656" y="5805264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18238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237959"/>
              </p:ext>
            </p:extLst>
          </p:nvPr>
        </p:nvGraphicFramePr>
        <p:xfrm>
          <a:off x="5292080" y="4725144"/>
          <a:ext cx="2808312" cy="110490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230709" y="1170107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822448" y="3209874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4124756" y="329559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714352" y="32024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33.3%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407465" y="3999948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124756" y="422262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714352" y="4129436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  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822449" y="2398663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124756" y="246569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714352" y="2397364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66.7%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053138" y="329227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557057" y="3077453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7.5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43663" y="5229225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6443663" y="5661025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14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Oncología Médica (IMSS)”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2699792" y="1249047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2449792"/>
              </p:ext>
            </p:extLst>
          </p:nvPr>
        </p:nvGraphicFramePr>
        <p:xfrm>
          <a:off x="467544" y="14127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100.0%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1.6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2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82069"/>
            <a:ext cx="8964613" cy="74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¿Cuántos trabajos tiene que sean de </a:t>
            </a:r>
            <a:endParaRPr lang="es-ES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diferentes 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instituciones (Públicas, privadas,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.)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167100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en promedio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737806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195800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1.6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75656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09372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04054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749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¿Desempeña o ha desempeñado puestos administrativos de liderazgo (direcciones, jefaturas, etc.)?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382237"/>
              </p:ext>
            </p:extLst>
          </p:nvPr>
        </p:nvGraphicFramePr>
        <p:xfrm>
          <a:off x="539552" y="165792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2375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4079921"/>
              </p:ext>
            </p:extLst>
          </p:nvPr>
        </p:nvGraphicFramePr>
        <p:xfrm>
          <a:off x="1115616" y="142374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36190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2738462"/>
              </p:ext>
            </p:extLst>
          </p:nvPr>
        </p:nvGraphicFramePr>
        <p:xfrm>
          <a:off x="-180528" y="145472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87.5%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sí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170116" y="3678436"/>
            <a:ext cx="1065311" cy="3678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442966" y="2780928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59104" y="3462536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1834452" flipH="1">
            <a:off x="4925985" y="2648885"/>
            <a:ext cx="1371373" cy="25887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56528"/>
              </p:ext>
            </p:extLst>
          </p:nvPr>
        </p:nvGraphicFramePr>
        <p:xfrm>
          <a:off x="590228" y="160789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del 87.5% que lo hace en una empresa/institución)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442980"/>
              </p:ext>
            </p:extLst>
          </p:nvPr>
        </p:nvGraphicFramePr>
        <p:xfrm>
          <a:off x="1123915" y="165149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139650"/>
              </p:ext>
            </p:extLst>
          </p:nvPr>
        </p:nvGraphicFramePr>
        <p:xfrm>
          <a:off x="1043608" y="146392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9309378"/>
              </p:ext>
            </p:extLst>
          </p:nvPr>
        </p:nvGraphicFramePr>
        <p:xfrm>
          <a:off x="2148209" y="1029277"/>
          <a:ext cx="4847580" cy="3055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actualmente sí trabajan)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6033247" y="2595981"/>
            <a:ext cx="710104" cy="215902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Especialidad en Oncología Médica (IMSS)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vida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6882363"/>
              </p:ext>
            </p:extLst>
          </p:nvPr>
        </p:nvGraphicFramePr>
        <p:xfrm>
          <a:off x="1116012" y="173473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95.6%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380538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100.0% que sí tiene o ha tenido práctica profesional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74300"/>
              </p:ext>
            </p:extLst>
          </p:nvPr>
        </p:nvGraphicFramePr>
        <p:xfrm>
          <a:off x="1151730" y="168984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730285"/>
            <a:ext cx="8569325" cy="11785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100.0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5173990"/>
              </p:ext>
            </p:extLst>
          </p:nvPr>
        </p:nvGraphicFramePr>
        <p:xfrm>
          <a:off x="1116012" y="1966029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1785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100.0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2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0291497"/>
              </p:ext>
            </p:extLst>
          </p:nvPr>
        </p:nvGraphicFramePr>
        <p:xfrm>
          <a:off x="971600" y="198884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100.0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</a:t>
            </a:r>
            <a:r>
              <a:rPr lang="es-MX" altLang="es-MX" sz="1400" dirty="0">
                <a:solidFill>
                  <a:srgbClr val="92D050"/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095767"/>
              </p:ext>
            </p:extLst>
          </p:nvPr>
        </p:nvGraphicFramePr>
        <p:xfrm>
          <a:off x="1403350" y="2443956"/>
          <a:ext cx="6769050" cy="3145283"/>
        </p:xfrm>
        <a:graphic>
          <a:graphicData uri="http://schemas.openxmlformats.org/drawingml/2006/table">
            <a:tbl>
              <a:tblPr/>
              <a:tblGrid>
                <a:gridCol w="2141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71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4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566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6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Recursos web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Vínculos a distancia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38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100.0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776683"/>
              </p:ext>
            </p:extLst>
          </p:nvPr>
        </p:nvGraphicFramePr>
        <p:xfrm>
          <a:off x="459480" y="191683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751" y="3116330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encuentra usted certificado o recertificado por algún Consejo Mexicano de su área médica?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413000" y="386104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>
            <a:off x="2817019" y="435872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483841" y="594218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339975" y="5229473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2815432" y="572715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485181" y="4581975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75.0%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0800000" flipH="1">
            <a:off x="3851275" y="4076948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4372191" y="5728944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*</a:t>
            </a:r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Respuestas otorgadas por los entrevistados</a:t>
            </a:r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 </a:t>
            </a: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960109"/>
              </p:ext>
            </p:extLst>
          </p:nvPr>
        </p:nvGraphicFramePr>
        <p:xfrm>
          <a:off x="4582164" y="3942955"/>
          <a:ext cx="4094292" cy="503682"/>
        </p:xfrm>
        <a:graphic>
          <a:graphicData uri="http://schemas.openxmlformats.org/drawingml/2006/table">
            <a:tbl>
              <a:tblPr/>
              <a:tblGrid>
                <a:gridCol w="3302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¿Por cuál?*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</a:t>
                      </a:r>
                      <a:endParaRPr lang="es-MX" sz="15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 panose="020E07050202060204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557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Consejo Mexicano de </a:t>
                      </a:r>
                      <a:r>
                        <a:rPr lang="es-MX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Oncología</a:t>
                      </a:r>
                      <a:endParaRPr lang="es-MX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  <a:endParaRPr lang="es-MX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905678"/>
              </p:ext>
            </p:extLst>
          </p:nvPr>
        </p:nvGraphicFramePr>
        <p:xfrm>
          <a:off x="683568" y="1412776"/>
          <a:ext cx="7560840" cy="1296143"/>
        </p:xfrm>
        <a:graphic>
          <a:graphicData uri="http://schemas.openxmlformats.org/drawingml/2006/table">
            <a:tbl>
              <a:tblPr/>
              <a:tblGrid>
                <a:gridCol w="4252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0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0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85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52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95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95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95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460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4749793"/>
              </p:ext>
            </p:extLst>
          </p:nvPr>
        </p:nvGraphicFramePr>
        <p:xfrm>
          <a:off x="179362" y="1221604"/>
          <a:ext cx="6647780" cy="4320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¿Pertenece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alguna asociación médica, membresía a sociedades científicas, colegios u otros organismos de profesionistas? 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2849150" flipH="1">
            <a:off x="5233828" y="2523891"/>
            <a:ext cx="1152128" cy="288033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5745270" y="5013176"/>
            <a:ext cx="339873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776854"/>
              </p:ext>
            </p:extLst>
          </p:nvPr>
        </p:nvGraphicFramePr>
        <p:xfrm>
          <a:off x="5809892" y="3717032"/>
          <a:ext cx="3152881" cy="1084165"/>
        </p:xfrm>
        <a:graphic>
          <a:graphicData uri="http://schemas.openxmlformats.org/drawingml/2006/table">
            <a:tbl>
              <a:tblPr/>
              <a:tblGrid>
                <a:gridCol w="2506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37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¿A cuál(es)?*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Mexicana de Oncología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</a:t>
                      </a:r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Oncología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de Oncología de S.L.P.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51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0097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 por su actividad laboral?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32821" y="4119188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4.5 premios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en promedio 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80657" y="495466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3 Premios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780657" y="538646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6 Premios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3117722" flipH="1">
            <a:off x="5478557" y="2826497"/>
            <a:ext cx="486418" cy="280799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444122" y="3212976"/>
            <a:ext cx="3304342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Cuántos premios?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6949752" y="364651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3347230"/>
              </p:ext>
            </p:extLst>
          </p:nvPr>
        </p:nvGraphicFramePr>
        <p:xfrm>
          <a:off x="436716" y="720725"/>
          <a:ext cx="5277266" cy="4034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AutoShape 8"/>
          <p:cNvSpPr>
            <a:spLocks noChangeArrowheads="1"/>
          </p:cNvSpPr>
          <p:nvPr/>
        </p:nvSpPr>
        <p:spPr bwMode="auto">
          <a:xfrm rot="21081139" flipH="1">
            <a:off x="4680348" y="4578879"/>
            <a:ext cx="1047628" cy="238369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Rectángulo 7"/>
          <p:cNvSpPr/>
          <p:nvPr/>
        </p:nvSpPr>
        <p:spPr>
          <a:xfrm>
            <a:off x="579087" y="5546012"/>
            <a:ext cx="483889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</p:txBody>
      </p:sp>
      <p:graphicFrame>
        <p:nvGraphicFramePr>
          <p:cNvPr id="20" name="1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893607"/>
              </p:ext>
            </p:extLst>
          </p:nvPr>
        </p:nvGraphicFramePr>
        <p:xfrm>
          <a:off x="1669339" y="4763370"/>
          <a:ext cx="2781556" cy="612068"/>
        </p:xfrm>
        <a:graphic>
          <a:graphicData uri="http://schemas.openxmlformats.org/drawingml/2006/table">
            <a:tbl>
              <a:tblPr/>
              <a:tblGrid>
                <a:gridCol w="2045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5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¿Cuáles?*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  <a:endParaRPr lang="es-MX" sz="15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Atención al paciente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1843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925049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 al 30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Especialidad en Oncología Médica (IMSS)</a:t>
                      </a: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8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1571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realiza actividades docentes?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813805"/>
              </p:ext>
            </p:extLst>
          </p:nvPr>
        </p:nvGraphicFramePr>
        <p:xfrm>
          <a:off x="467544" y="147254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7279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125599"/>
            <a:ext cx="3887787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 su desempeño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</a:p>
        </p:txBody>
      </p:sp>
    </p:spTree>
    <p:extLst>
      <p:ext uri="{BB962C8B-B14F-4D97-AF65-F5344CB8AC3E}">
        <p14:creationId xmlns:p14="http://schemas.microsoft.com/office/powerpoint/2010/main" val="14760123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5080401" y="2830228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5721" y="3311227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5660066"/>
              </p:ext>
            </p:extLst>
          </p:nvPr>
        </p:nvGraphicFramePr>
        <p:xfrm>
          <a:off x="-505088" y="827324"/>
          <a:ext cx="6494948" cy="4221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6797153"/>
              </p:ext>
            </p:extLst>
          </p:nvPr>
        </p:nvGraphicFramePr>
        <p:xfrm>
          <a:off x="2987824" y="2938178"/>
          <a:ext cx="5905350" cy="3919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3066968" flipH="1">
            <a:off x="5256486" y="3202136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49196" y="3558536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1899755"/>
              </p:ext>
            </p:extLst>
          </p:nvPr>
        </p:nvGraphicFramePr>
        <p:xfrm>
          <a:off x="268436" y="1251744"/>
          <a:ext cx="5711676" cy="3933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0840464"/>
              </p:ext>
            </p:extLst>
          </p:nvPr>
        </p:nvGraphicFramePr>
        <p:xfrm>
          <a:off x="4427984" y="3895636"/>
          <a:ext cx="5207620" cy="2962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5190553"/>
              </p:ext>
            </p:extLst>
          </p:nvPr>
        </p:nvGraphicFramePr>
        <p:xfrm>
          <a:off x="481012" y="1300163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139952" y="1844452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25054" y="86981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935664" y="1196752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381502" y="187143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13909" y="191215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468689" y="72685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473452" y="209051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383089" y="119675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383089" y="151742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12321" y="155211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75.0%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371977" y="223656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37178" y="2272195"/>
            <a:ext cx="639919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542554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37.5%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719002" y="2747661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62.5%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13239" y="2596927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931618" y="2632235"/>
            <a:ext cx="639919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790078" y="3550556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603508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64" name="3 Rectángulo"/>
          <p:cNvSpPr>
            <a:spLocks noChangeArrowheads="1"/>
          </p:cNvSpPr>
          <p:nvPr/>
        </p:nvSpPr>
        <p:spPr bwMode="auto">
          <a:xfrm>
            <a:off x="5901021" y="3538226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66" name="Rectangle 5"/>
          <p:cNvSpPr>
            <a:spLocks noChangeArrowheads="1"/>
          </p:cNvSpPr>
          <p:nvPr/>
        </p:nvSpPr>
        <p:spPr bwMode="auto">
          <a:xfrm>
            <a:off x="7504396" y="4571702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25.0%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7" name="Rectangle 7"/>
          <p:cNvSpPr>
            <a:spLocks noChangeArrowheads="1"/>
          </p:cNvSpPr>
          <p:nvPr/>
        </p:nvSpPr>
        <p:spPr bwMode="auto">
          <a:xfrm>
            <a:off x="6271517" y="4584402"/>
            <a:ext cx="995411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8" name="AutoShape 8"/>
          <p:cNvSpPr>
            <a:spLocks noChangeArrowheads="1"/>
          </p:cNvSpPr>
          <p:nvPr/>
        </p:nvSpPr>
        <p:spPr bwMode="auto">
          <a:xfrm>
            <a:off x="7337709" y="4657427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1" name="Rectangle 5"/>
          <p:cNvSpPr>
            <a:spLocks noChangeArrowheads="1"/>
          </p:cNvSpPr>
          <p:nvPr/>
        </p:nvSpPr>
        <p:spPr bwMode="auto">
          <a:xfrm>
            <a:off x="7498046" y="4964410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25.0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6271517" y="4997748"/>
            <a:ext cx="995412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3" name="AutoShape 8"/>
          <p:cNvSpPr>
            <a:spLocks noChangeArrowheads="1"/>
          </p:cNvSpPr>
          <p:nvPr/>
        </p:nvSpPr>
        <p:spPr bwMode="auto">
          <a:xfrm>
            <a:off x="7329771" y="505013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4" name="Rectangle 5"/>
          <p:cNvSpPr>
            <a:spLocks noChangeArrowheads="1"/>
          </p:cNvSpPr>
          <p:nvPr/>
        </p:nvSpPr>
        <p:spPr bwMode="auto">
          <a:xfrm>
            <a:off x="7498046" y="537557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37.5%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5" name="Rectangle 7"/>
          <p:cNvSpPr>
            <a:spLocks noChangeArrowheads="1"/>
          </p:cNvSpPr>
          <p:nvPr/>
        </p:nvSpPr>
        <p:spPr bwMode="auto">
          <a:xfrm>
            <a:off x="6271517" y="5408910"/>
            <a:ext cx="995412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6" name="AutoShape 8"/>
          <p:cNvSpPr>
            <a:spLocks noChangeArrowheads="1"/>
          </p:cNvSpPr>
          <p:nvPr/>
        </p:nvSpPr>
        <p:spPr bwMode="auto">
          <a:xfrm>
            <a:off x="7329771" y="546129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6" name="Rectangle 5"/>
          <p:cNvSpPr>
            <a:spLocks noChangeArrowheads="1"/>
          </p:cNvSpPr>
          <p:nvPr/>
        </p:nvSpPr>
        <p:spPr bwMode="auto">
          <a:xfrm>
            <a:off x="7539507" y="4139654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12.5%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7" name="Rectangle 7"/>
          <p:cNvSpPr>
            <a:spLocks noChangeArrowheads="1"/>
          </p:cNvSpPr>
          <p:nvPr/>
        </p:nvSpPr>
        <p:spPr bwMode="auto">
          <a:xfrm>
            <a:off x="6265167" y="4172991"/>
            <a:ext cx="970980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8" name="AutoShape 8"/>
          <p:cNvSpPr>
            <a:spLocks noChangeArrowheads="1"/>
          </p:cNvSpPr>
          <p:nvPr/>
        </p:nvSpPr>
        <p:spPr bwMode="auto">
          <a:xfrm>
            <a:off x="7327378" y="422537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6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7512412"/>
              </p:ext>
            </p:extLst>
          </p:nvPr>
        </p:nvGraphicFramePr>
        <p:xfrm>
          <a:off x="1" y="3707854"/>
          <a:ext cx="4572000" cy="3139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4464071"/>
              </p:ext>
            </p:extLst>
          </p:nvPr>
        </p:nvGraphicFramePr>
        <p:xfrm>
          <a:off x="746026" y="148116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5859983"/>
              </p:ext>
            </p:extLst>
          </p:nvPr>
        </p:nvGraphicFramePr>
        <p:xfrm>
          <a:off x="1025657" y="149492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2627784" y="908720"/>
            <a:ext cx="3852267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</a:t>
            </a:r>
            <a:r>
              <a:rPr lang="es-ES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titulado de su posgrado?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6562333"/>
              </p:ext>
            </p:extLst>
          </p:nvPr>
        </p:nvGraphicFramePr>
        <p:xfrm>
          <a:off x="426417" y="1340768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1691680" y="776061"/>
            <a:ext cx="5545138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 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50.0% que no está titulado)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7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6497717"/>
              </p:ext>
            </p:extLst>
          </p:nvPr>
        </p:nvGraphicFramePr>
        <p:xfrm>
          <a:off x="336749" y="145494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0225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13751</TotalTime>
  <Words>2103</Words>
  <Application>Microsoft Office PowerPoint</Application>
  <PresentationFormat>Presentación en pantalla (4:3)</PresentationFormat>
  <Paragraphs>402</Paragraphs>
  <Slides>45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45</vt:i4>
      </vt:variant>
    </vt:vector>
  </HeadingPairs>
  <TitlesOfParts>
    <vt:vector size="56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883</cp:revision>
  <cp:lastPrinted>2013-07-09T20:28:01Z</cp:lastPrinted>
  <dcterms:created xsi:type="dcterms:W3CDTF">1601-01-01T00:00:00Z</dcterms:created>
  <dcterms:modified xsi:type="dcterms:W3CDTF">2017-11-24T22:42:22Z</dcterms:modified>
</cp:coreProperties>
</file>