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5"/>
  </p:notesMasterIdLst>
  <p:handoutMasterIdLst>
    <p:handoutMasterId r:id="rId36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369" r:id="rId3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696" autoAdjust="0"/>
    <p:restoredTop sz="94711" autoAdjust="0"/>
  </p:normalViewPr>
  <p:slideViewPr>
    <p:cSldViewPr>
      <p:cViewPr varScale="1">
        <p:scale>
          <a:sx n="100" d="100"/>
          <a:sy n="100" d="100"/>
        </p:scale>
        <p:origin x="-112" y="-1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MP_EONCO_PROCESO\12_GRAFICAS_EMP_EONCO(IMSS)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230769230769231"/>
                  <c:y val="-0.548648648648649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cat>
          <c:val>
            <c:numRef>
              <c:f>TablaDatos!$C$7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9880887616321"/>
          <c:y val="0.0321666311981273"/>
          <c:w val="0.642189835361489"/>
          <c:h val="0.9169074271121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TablaDatos!$B$126:$B$130</c:f>
              <c:strCache>
                <c:ptCount val="5"/>
                <c:pt idx="0">
                  <c:v>De $10,001 a $15,000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  <c:pt idx="4">
                  <c:v>No proporcionó dato</c:v>
                </c:pt>
              </c:strCache>
            </c:strRef>
          </c:cat>
          <c:val>
            <c:numRef>
              <c:f>TablaDatos!$C$126:$C$130</c:f>
              <c:numCache>
                <c:formatCode>General</c:formatCode>
                <c:ptCount val="5"/>
                <c:pt idx="0">
                  <c:v>0.2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  <c:pt idx="4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4874792"/>
        <c:axId val="2124869848"/>
        <c:axId val="0"/>
      </c:bar3DChart>
      <c:catAx>
        <c:axId val="21248747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4869848"/>
        <c:crosses val="autoZero"/>
        <c:auto val="1"/>
        <c:lblAlgn val="ctr"/>
        <c:lblOffset val="100"/>
        <c:noMultiLvlLbl val="0"/>
      </c:catAx>
      <c:valAx>
        <c:axId val="21248698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4874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"/>
          <c:y val="0.186486486486487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10769230769231"/>
                  <c:y val="-0.064864864864864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538461538461539"/>
                  <c:y val="-0.035135135135135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TablaDatos!$B$135:$B$137</c:f>
              <c:strCache>
                <c:ptCount val="3"/>
                <c:pt idx="0">
                  <c:v>Desempeño laboral</c:v>
                </c:pt>
                <c:pt idx="1">
                  <c:v>Antigüedad en la empresa</c:v>
                </c:pt>
                <c:pt idx="2">
                  <c:v>Ya se tiene un rango establecido</c:v>
                </c:pt>
              </c:strCache>
            </c:strRef>
          </c:cat>
          <c:val>
            <c:numRef>
              <c:f>TablaDatos!$C$135:$C$137</c:f>
              <c:numCache>
                <c:formatCode>General</c:formatCode>
                <c:ptCount val="3"/>
                <c:pt idx="0">
                  <c:v>0.4</c:v>
                </c:pt>
                <c:pt idx="1">
                  <c:v>0.2</c:v>
                </c:pt>
                <c:pt idx="2">
                  <c:v>0.4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9171224051539"/>
          <c:y val="0.061896360927857"/>
          <c:w val="0.709263135289907"/>
          <c:h val="0.85744796765269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39392984967788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39392984967788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TablaDatos!$B$154:$B$157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TablaDatos!$C$154:$C$157</c:f>
              <c:numCache>
                <c:formatCode>General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4493368"/>
        <c:axId val="2124483272"/>
        <c:axId val="0"/>
      </c:bar3DChart>
      <c:catAx>
        <c:axId val="21244933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4483272"/>
        <c:crosses val="autoZero"/>
        <c:auto val="1"/>
        <c:lblAlgn val="ctr"/>
        <c:lblOffset val="100"/>
        <c:noMultiLvlLbl val="0"/>
      </c:catAx>
      <c:valAx>
        <c:axId val="21244832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4493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9230769230769"/>
          <c:y val="0.208108108108108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0.0"/>
                  <c:y val="-0.018918918918918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161538461538462"/>
                  <c:y val="0.067567354756331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TablaDatos!$B$224:$B$226</c:f>
              <c:strCache>
                <c:ptCount val="3"/>
                <c:pt idx="0">
                  <c:v>Preparación académica</c:v>
                </c:pt>
                <c:pt idx="1">
                  <c:v>Práctica</c:v>
                </c:pt>
                <c:pt idx="2">
                  <c:v>Saben tomar decisiones</c:v>
                </c:pt>
              </c:strCache>
            </c:strRef>
          </c:cat>
          <c:val>
            <c:numRef>
              <c:f>TablaDatos!$C$224:$C$226</c:f>
              <c:numCache>
                <c:formatCode>General</c:formatCode>
                <c:ptCount val="3"/>
                <c:pt idx="0">
                  <c:v>0.2</c:v>
                </c:pt>
                <c:pt idx="1">
                  <c:v>0.4</c:v>
                </c:pt>
                <c:pt idx="2">
                  <c:v>0.4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2417179670723"/>
          <c:y val="0.0700044690359651"/>
          <c:w val="0.596017179670723"/>
          <c:h val="0.87906958927431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7576234788833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9393987115247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57576234788833"/>
                  <c:y val="0.0162166418386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TablaDatos!$B$231:$B$234</c:f>
              <c:strCache>
                <c:ptCount val="4"/>
                <c:pt idx="0">
                  <c:v>Falta de disposición</c:v>
                </c:pt>
                <c:pt idx="1">
                  <c:v>Falta de práctica</c:v>
                </c:pt>
                <c:pt idx="2">
                  <c:v>No saben tomar decisiones</c:v>
                </c:pt>
                <c:pt idx="3">
                  <c:v>Ninguna</c:v>
                </c:pt>
              </c:strCache>
            </c:strRef>
          </c:cat>
          <c:val>
            <c:numRef>
              <c:f>TablaDatos!$C$231:$C$234</c:f>
              <c:numCache>
                <c:formatCode>General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214920"/>
        <c:axId val="2144029256"/>
        <c:axId val="0"/>
      </c:bar3DChart>
      <c:catAx>
        <c:axId val="21442149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4029256"/>
        <c:crosses val="autoZero"/>
        <c:auto val="1"/>
        <c:lblAlgn val="ctr"/>
        <c:lblOffset val="100"/>
        <c:noMultiLvlLbl val="0"/>
      </c:catAx>
      <c:valAx>
        <c:axId val="2144029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214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"/>
          <c:y val="0.088923387954884"/>
          <c:w val="0.707163350035791"/>
          <c:h val="0.8601506703553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57576234788833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57576234788833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TablaDatos!$B$239:$B$242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TablaDatos!$C$239:$C$242</c:f>
              <c:numCache>
                <c:formatCode>General</c:formatCode>
                <c:ptCount val="4"/>
                <c:pt idx="0">
                  <c:v>0.6</c:v>
                </c:pt>
                <c:pt idx="1">
                  <c:v>0.4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3989880"/>
        <c:axId val="2143985528"/>
        <c:axId val="0"/>
      </c:bar3DChart>
      <c:catAx>
        <c:axId val="21439898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3985528"/>
        <c:crosses val="autoZero"/>
        <c:auto val="1"/>
        <c:lblAlgn val="ctr"/>
        <c:lblOffset val="100"/>
        <c:noMultiLvlLbl val="0"/>
      </c:catAx>
      <c:valAx>
        <c:axId val="21439855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3989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429774420089381"/>
          <c:w val="0.768654402290623"/>
          <c:h val="0.90609661630134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7576234788833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39394416607015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39394416607015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8484896206156"/>
                  <c:y val="0.0135137263247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TablaDatos!$B$247:$B$250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TablaDatos!$C$247:$C$250</c:f>
              <c:numCache>
                <c:formatCode>General</c:formatCode>
                <c:ptCount val="4"/>
                <c:pt idx="0">
                  <c:v>0.4</c:v>
                </c:pt>
                <c:pt idx="1">
                  <c:v>0.6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038376"/>
        <c:axId val="2143850776"/>
        <c:axId val="0"/>
      </c:bar3DChart>
      <c:catAx>
        <c:axId val="21440383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3850776"/>
        <c:crosses val="autoZero"/>
        <c:auto val="1"/>
        <c:lblAlgn val="ctr"/>
        <c:lblOffset val="100"/>
        <c:noMultiLvlLbl val="0"/>
      </c:catAx>
      <c:valAx>
        <c:axId val="2143850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038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61896360927857"/>
          <c:w val="0.724872297780959"/>
          <c:h val="0.88717769738242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2"/>
                  <c:y val="0.02162183443285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12121689334288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21212598425197"/>
                  <c:y val="0.00810832091934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TablaDatos!$B$255:$B$258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TablaDatos!$C$255:$C$258</c:f>
              <c:numCache>
                <c:formatCode>General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0.4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3792792"/>
        <c:axId val="2143790632"/>
        <c:axId val="0"/>
      </c:bar3DChart>
      <c:catAx>
        <c:axId val="21437927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3790632"/>
        <c:crosses val="autoZero"/>
        <c:auto val="1"/>
        <c:lblAlgn val="ctr"/>
        <c:lblOffset val="100"/>
        <c:noMultiLvlLbl val="0"/>
      </c:catAx>
      <c:valAx>
        <c:axId val="2143790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3792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483828474143435"/>
          <c:w val="0.721235934144596"/>
          <c:h val="0.90069121089593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439394416607015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30303507516106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9393987115247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8484896206156"/>
                  <c:y val="0.00810832091934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TablaDatos!$B$263:$B$266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TablaDatos!$C$263:$C$266</c:f>
              <c:numCache>
                <c:formatCode>General</c:formatCode>
                <c:ptCount val="4"/>
                <c:pt idx="0">
                  <c:v>0.0</c:v>
                </c:pt>
                <c:pt idx="1">
                  <c:v>0.4</c:v>
                </c:pt>
                <c:pt idx="2">
                  <c:v>0.6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3722168"/>
        <c:axId val="2143694264"/>
        <c:axId val="0"/>
      </c:bar3DChart>
      <c:catAx>
        <c:axId val="21437221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3694264"/>
        <c:crosses val="autoZero"/>
        <c:auto val="1"/>
        <c:lblAlgn val="ctr"/>
        <c:lblOffset val="100"/>
        <c:noMultiLvlLbl val="0"/>
      </c:catAx>
      <c:valAx>
        <c:axId val="2143694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3722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0.0815384615384616"/>
                  <c:y val="-0.25945945945945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121538461538462"/>
                  <c:y val="-0.091891891891891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TablaDatos!$B$11:$B$12</c:f>
              <c:strCache>
                <c:ptCount val="2"/>
                <c:pt idx="0">
                  <c:v>Gobierno y/u Organismos Públicos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0.0591936582251543"/>
          <c:w val="0.765945311381532"/>
          <c:h val="0.88988040008512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421212598425197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439394416607015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3507516106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9393987115247"/>
                  <c:y val="0.01621664183868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0.4</c:v>
                </c:pt>
                <c:pt idx="3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45018664"/>
        <c:axId val="-2145015656"/>
        <c:axId val="0"/>
      </c:bar3DChart>
      <c:catAx>
        <c:axId val="-21450186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5015656"/>
        <c:crosses val="autoZero"/>
        <c:auto val="1"/>
        <c:lblAlgn val="ctr"/>
        <c:lblOffset val="100"/>
        <c:noMultiLvlLbl val="0"/>
      </c:catAx>
      <c:valAx>
        <c:axId val="-21450156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45018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4298783106657"/>
          <c:y val="0.0591936582251543"/>
          <c:w val="0.633226485325698"/>
          <c:h val="0.88988040008512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2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21212598425198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75758052970652"/>
                  <c:y val="0.00270291551393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TablaDatos!$B$25:$B$28</c:f>
              <c:strCache>
                <c:ptCount val="4"/>
                <c:pt idx="0">
                  <c:v>Jefatura</c:v>
                </c:pt>
                <c:pt idx="1">
                  <c:v>Director General</c:v>
                </c:pt>
                <c:pt idx="2">
                  <c:v>Gerente de área</c:v>
                </c:pt>
                <c:pt idx="3">
                  <c:v>Coordinador de área</c:v>
                </c:pt>
              </c:strCache>
            </c:strRef>
          </c:cat>
          <c:val>
            <c:numRef>
              <c:f>TablaDatos!$C$25:$C$28</c:f>
              <c:numCache>
                <c:formatCode>General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6397928"/>
        <c:axId val="2126217144"/>
        <c:axId val="0"/>
      </c:bar3DChart>
      <c:catAx>
        <c:axId val="21263979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6217144"/>
        <c:crosses val="autoZero"/>
        <c:auto val="1"/>
        <c:lblAlgn val="ctr"/>
        <c:lblOffset val="100"/>
        <c:noMultiLvlLbl val="0"/>
      </c:catAx>
      <c:valAx>
        <c:axId val="21262171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6397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429774420089381"/>
          <c:w val="0.723054115962777"/>
          <c:h val="0.90609661630134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21212598425197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030307802433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21212598425197"/>
                  <c:y val="0.00810832091934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TablaDatos!$B$46:$B$49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TablaDatos!$C$46:$C$49</c:f>
              <c:numCache>
                <c:formatCode>General</c:formatCode>
                <c:ptCount val="4"/>
                <c:pt idx="0">
                  <c:v>0.6</c:v>
                </c:pt>
                <c:pt idx="1">
                  <c:v>0.4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45595800"/>
        <c:axId val="-2146435048"/>
        <c:axId val="0"/>
      </c:bar3DChart>
      <c:catAx>
        <c:axId val="-21455958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6435048"/>
        <c:crosses val="autoZero"/>
        <c:auto val="1"/>
        <c:lblAlgn val="ctr"/>
        <c:lblOffset val="100"/>
        <c:noMultiLvlLbl val="0"/>
      </c:catAx>
      <c:valAx>
        <c:axId val="-21464350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45595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61896360927857"/>
          <c:w val="0.757745311381532"/>
          <c:h val="0.88717769738242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5757623478883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39394416607015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21212598425197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75758052970651"/>
                  <c:y val="0.00270291551393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TablaDatos!$B$54:$B$57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TablaDatos!$C$54:$C$57</c:f>
              <c:numCache>
                <c:formatCode>General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46361272"/>
        <c:axId val="-2146358264"/>
        <c:axId val="0"/>
      </c:bar3DChart>
      <c:catAx>
        <c:axId val="-2146361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6358264"/>
        <c:crosses val="autoZero"/>
        <c:auto val="1"/>
        <c:lblAlgn val="ctr"/>
        <c:lblOffset val="100"/>
        <c:noMultiLvlLbl val="0"/>
      </c:catAx>
      <c:valAx>
        <c:axId val="-2146358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46361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456801447116408"/>
          <c:w val="0.768654402290623"/>
          <c:h val="0.90339391359863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21212598425197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03030780243379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57576234788833"/>
                  <c:y val="0.002702915513939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TablaDatos!$B$62:$B$65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TablaDatos!$C$62:$C$65</c:f>
              <c:numCache>
                <c:formatCode>General</c:formatCode>
                <c:ptCount val="4"/>
                <c:pt idx="0">
                  <c:v>0.8</c:v>
                </c:pt>
                <c:pt idx="1">
                  <c:v>0.2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44629928"/>
        <c:axId val="-2144397720"/>
        <c:axId val="0"/>
      </c:bar3DChart>
      <c:catAx>
        <c:axId val="-21446299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4397720"/>
        <c:crosses val="autoZero"/>
        <c:auto val="1"/>
        <c:lblAlgn val="ctr"/>
        <c:lblOffset val="100"/>
        <c:noMultiLvlLbl val="0"/>
      </c:catAx>
      <c:valAx>
        <c:axId val="-21443977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44629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0.0307692307692308"/>
                  <c:y val="-0.39189189189189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TablaDatos!$B$90:$B$91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TablaDatos!$C$90:$C$91</c:f>
              <c:numCache>
                <c:formatCode>General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"/>
          <c:y val="0.213513513513514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TablaDatos!$B$119:$B$121</c:f>
              <c:strCache>
                <c:ptCount val="3"/>
                <c:pt idx="0">
                  <c:v>Eventual</c:v>
                </c:pt>
                <c:pt idx="1">
                  <c:v>Eventual y base</c:v>
                </c:pt>
                <c:pt idx="2">
                  <c:v>Por honorarios</c:v>
                </c:pt>
              </c:strCache>
            </c:strRef>
          </c:cat>
          <c:val>
            <c:numRef>
              <c:f>TablaDatos!$C$119:$C$121</c:f>
              <c:numCache>
                <c:formatCode>General</c:formatCode>
                <c:ptCount val="3"/>
                <c:pt idx="0">
                  <c:v>0.2</c:v>
                </c:pt>
                <c:pt idx="1">
                  <c:v>0.6</c:v>
                </c:pt>
                <c:pt idx="2">
                  <c:v>0.2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Oncología Médica (IMSS)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5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5.2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15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288560"/>
              </p:ext>
            </p:extLst>
          </p:nvPr>
        </p:nvGraphicFramePr>
        <p:xfrm>
          <a:off x="1124004" y="171618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485475"/>
              </p:ext>
            </p:extLst>
          </p:nvPr>
        </p:nvGraphicFramePr>
        <p:xfrm>
          <a:off x="1043608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713497"/>
              </p:ext>
            </p:extLst>
          </p:nvPr>
        </p:nvGraphicFramePr>
        <p:xfrm>
          <a:off x="971600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3136"/>
              </p:ext>
            </p:extLst>
          </p:nvPr>
        </p:nvGraphicFramePr>
        <p:xfrm>
          <a:off x="457199" y="2276872"/>
          <a:ext cx="8229599" cy="2405288"/>
        </p:xfrm>
        <a:graphic>
          <a:graphicData uri="http://schemas.openxmlformats.org/drawingml/2006/table">
            <a:tbl>
              <a:tblPr/>
              <a:tblGrid>
                <a:gridCol w="2081382"/>
                <a:gridCol w="1421503"/>
                <a:gridCol w="1316852"/>
                <a:gridCol w="1281969"/>
                <a:gridCol w="1290689"/>
                <a:gridCol w="837204"/>
              </a:tblGrid>
              <a:tr h="62856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5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730" marR="8730" marT="87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880699"/>
              </p:ext>
            </p:extLst>
          </p:nvPr>
        </p:nvGraphicFramePr>
        <p:xfrm>
          <a:off x="457199" y="2204864"/>
          <a:ext cx="8229600" cy="3133085"/>
        </p:xfrm>
        <a:graphic>
          <a:graphicData uri="http://schemas.openxmlformats.org/drawingml/2006/table">
            <a:tbl>
              <a:tblPr/>
              <a:tblGrid>
                <a:gridCol w="2783579"/>
                <a:gridCol w="1257766"/>
                <a:gridCol w="1123741"/>
                <a:gridCol w="1105699"/>
                <a:gridCol w="1103122"/>
                <a:gridCol w="855693"/>
              </a:tblGrid>
              <a:tr h="3248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3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735" marR="7735" marT="773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1558801"/>
              </p:ext>
            </p:extLst>
          </p:nvPr>
        </p:nvGraphicFramePr>
        <p:xfrm>
          <a:off x="408495" y="146086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1683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2009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1182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298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76956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82612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579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3309528"/>
              </p:ext>
            </p:extLst>
          </p:nvPr>
        </p:nvGraphicFramePr>
        <p:xfrm>
          <a:off x="588987" y="156404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9488225"/>
              </p:ext>
            </p:extLst>
          </p:nvPr>
        </p:nvGraphicFramePr>
        <p:xfrm>
          <a:off x="1151731" y="18448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Oncología Médica (IMSS)”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518701"/>
              </p:ext>
            </p:extLst>
          </p:nvPr>
        </p:nvGraphicFramePr>
        <p:xfrm>
          <a:off x="516979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Oncología Médica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4150427"/>
              </p:ext>
            </p:extLst>
          </p:nvPr>
        </p:nvGraphicFramePr>
        <p:xfrm>
          <a:off x="1259632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086806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6012607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726766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6016141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728354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6016141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95318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95318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726766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6016141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726766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6016141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95318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95318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726766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6016141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95318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728354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6016141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96460" y="480166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728354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6016141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695318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6016141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695318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726766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728354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6016141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696460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99838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699792" y="580526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34643"/>
              </p:ext>
            </p:extLst>
          </p:nvPr>
        </p:nvGraphicFramePr>
        <p:xfrm>
          <a:off x="1115616" y="2420888"/>
          <a:ext cx="7272808" cy="3300720"/>
        </p:xfrm>
        <a:graphic>
          <a:graphicData uri="http://schemas.openxmlformats.org/drawingml/2006/table">
            <a:tbl>
              <a:tblPr/>
              <a:tblGrid>
                <a:gridCol w="5719571"/>
                <a:gridCol w="1553237"/>
              </a:tblGrid>
              <a:tr h="3639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 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102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de estudiar, diagnosticar y tratar a un paciente con un padecimiento neoplásico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Habilidad para trabajar en una institución pública, no sólo con la intención de tener una práctica asistencial, sino también de investigación y docencia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 en el manejo multidisciplinario de la atención de los pacientes con padecimientos oncológicos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2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Habilidad para dirigir a un equipo de salud responsable de la atención de pacientes con padecimientos oncológicos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0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Competencia para ser profesor de Postgrado en una institución universitaria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Habilidad para ser el ponente en una sesión o congreso de oncología nacional o internacional, mostrando su liderazgo en el área de oncología que domina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70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Habilidad para redactar textos médicos (libros, artículos, revisiones)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5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para ser el investigador principal en un proyecto de investigación científica relacionado en el tratamiento de pacientes con cáncer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2267744" y="5822453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46195"/>
              </p:ext>
            </p:extLst>
          </p:nvPr>
        </p:nvGraphicFramePr>
        <p:xfrm>
          <a:off x="1448644" y="2492896"/>
          <a:ext cx="6507732" cy="3257549"/>
        </p:xfrm>
        <a:graphic>
          <a:graphicData uri="http://schemas.openxmlformats.org/drawingml/2006/table">
            <a:tbl>
              <a:tblPr/>
              <a:tblGrid>
                <a:gridCol w="4945632"/>
                <a:gridCol w="1562100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Diagnosticar, tratar y dar seguimiento a pacientes con Cáncer de Próstata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Diagnosticar, tratar y dar seguimiento a pacientes con Cáncer de Mama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para reconocer como especialista qué padecimientos están al alcance de recibir un tratamiento terapéutico eficaz, y cuándo es conveniente derivar al paciente con otro especialista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necesarios para manejar los 10 principales padecimientos oncológicos que se presentan en el país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Bases metodológicas para conducir un proyecto de investigación científica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1610224"/>
              </p:ext>
            </p:extLst>
          </p:nvPr>
        </p:nvGraphicFramePr>
        <p:xfrm>
          <a:off x="516570" y="166615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79507"/>
              </p:ext>
            </p:extLst>
          </p:nvPr>
        </p:nvGraphicFramePr>
        <p:xfrm>
          <a:off x="1115566" y="165678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802687"/>
              </p:ext>
            </p:extLst>
          </p:nvPr>
        </p:nvGraphicFramePr>
        <p:xfrm>
          <a:off x="1043608" y="19301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184965"/>
              </p:ext>
            </p:extLst>
          </p:nvPr>
        </p:nvGraphicFramePr>
        <p:xfrm>
          <a:off x="1115566" y="149818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Oncología Médica (IMSS)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5379728"/>
              </p:ext>
            </p:extLst>
          </p:nvPr>
        </p:nvGraphicFramePr>
        <p:xfrm>
          <a:off x="1043608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952673"/>
              </p:ext>
            </p:extLst>
          </p:nvPr>
        </p:nvGraphicFramePr>
        <p:xfrm>
          <a:off x="989806" y="168649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836778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mayo al 05 de junio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Oncología Médica (IMSS)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5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755576" y="537271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60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5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40.0%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9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3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60.0%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9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12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18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40.0%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Oncología Médica (IMSS)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1626608"/>
              </p:ext>
            </p:extLst>
          </p:nvPr>
        </p:nvGraphicFramePr>
        <p:xfrm>
          <a:off x="179512" y="165744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0374773"/>
              </p:ext>
            </p:extLst>
          </p:nvPr>
        </p:nvGraphicFramePr>
        <p:xfrm>
          <a:off x="346413" y="129079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618707"/>
              </p:ext>
            </p:extLst>
          </p:nvPr>
        </p:nvGraphicFramePr>
        <p:xfrm>
          <a:off x="1115616" y="142061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5903997"/>
              </p:ext>
            </p:extLst>
          </p:nvPr>
        </p:nvGraphicFramePr>
        <p:xfrm>
          <a:off x="1043608" y="127796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14306</TotalTime>
  <Words>1900</Words>
  <Application>Microsoft Macintosh PowerPoint</Application>
  <PresentationFormat>Presentación en pantalla (4:3)</PresentationFormat>
  <Paragraphs>391</Paragraphs>
  <Slides>32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Arelly Chavez Nieto</cp:lastModifiedBy>
  <cp:revision>964</cp:revision>
  <cp:lastPrinted>2013-07-09T20:28:01Z</cp:lastPrinted>
  <dcterms:created xsi:type="dcterms:W3CDTF">1601-01-01T00:00:00Z</dcterms:created>
  <dcterms:modified xsi:type="dcterms:W3CDTF">2017-06-07T16:57:24Z</dcterms:modified>
</cp:coreProperties>
</file>