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13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36"/>
  </p:notesMasterIdLst>
  <p:handoutMasterIdLst>
    <p:handoutMasterId r:id="rId37"/>
  </p:handoutMasterIdLst>
  <p:sldIdLst>
    <p:sldId id="362" r:id="rId3"/>
    <p:sldId id="511" r:id="rId4"/>
    <p:sldId id="512" r:id="rId5"/>
    <p:sldId id="513" r:id="rId6"/>
    <p:sldId id="514" r:id="rId7"/>
    <p:sldId id="539" r:id="rId8"/>
    <p:sldId id="540" r:id="rId9"/>
    <p:sldId id="515" r:id="rId10"/>
    <p:sldId id="516" r:id="rId11"/>
    <p:sldId id="517" r:id="rId12"/>
    <p:sldId id="518" r:id="rId13"/>
    <p:sldId id="541" r:id="rId14"/>
    <p:sldId id="519" r:id="rId15"/>
    <p:sldId id="520" r:id="rId16"/>
    <p:sldId id="521" r:id="rId17"/>
    <p:sldId id="522" r:id="rId18"/>
    <p:sldId id="523" r:id="rId19"/>
    <p:sldId id="524" r:id="rId20"/>
    <p:sldId id="525" r:id="rId21"/>
    <p:sldId id="526" r:id="rId22"/>
    <p:sldId id="527" r:id="rId23"/>
    <p:sldId id="528" r:id="rId24"/>
    <p:sldId id="529" r:id="rId25"/>
    <p:sldId id="530" r:id="rId26"/>
    <p:sldId id="531" r:id="rId27"/>
    <p:sldId id="532" r:id="rId28"/>
    <p:sldId id="533" r:id="rId29"/>
    <p:sldId id="534" r:id="rId30"/>
    <p:sldId id="535" r:id="rId31"/>
    <p:sldId id="536" r:id="rId32"/>
    <p:sldId id="537" r:id="rId33"/>
    <p:sldId id="538" r:id="rId34"/>
    <p:sldId id="369" r:id="rId35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E0000"/>
    <a:srgbClr val="AC0000"/>
    <a:srgbClr val="E4E4E4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68" autoAdjust="0"/>
    <p:restoredTop sz="94660"/>
  </p:normalViewPr>
  <p:slideViewPr>
    <p:cSldViewPr>
      <p:cViewPr varScale="1">
        <p:scale>
          <a:sx n="70" d="100"/>
          <a:sy n="70" d="100"/>
        </p:scale>
        <p:origin x="-1188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5-2016\05_MAESTR&#205;A_EN_CIENCIA_DEL_COMPORTAMIENTO_ORIENTACI&#211;N_AN&#193;LISIS_DE_LA_CONDUCTA\05_EMP_MCCOAC_PROCESO\05_EMP_GRAF_MCCOAC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7\11%20POSGRADOS%202017%20(68%20PE)\POR%20POSGRADO\17_MAESTR&#205;A_EN_CIENCIAS_DE_LA_SALUD_EN_EL_TRABAJO\17_EMP_MCST_PROCESO\17_GR&#193;FICAS_EMP_MCST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7\11%20POSGRADOS%202017%20(68%20PE)\POR%20POSGRADO\17_MAESTR&#205;A_EN_CIENCIAS_DE_LA_SALUD_EN_EL_TRABAJO\17_EMP_MCST_PROCESO\17_GR&#193;FICAS_EMP_MCST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7\11%20POSGRADOS%202017%20(68%20PE)\POR%20POSGRADO\17_MAESTR&#205;A_EN_CIENCIAS_DE_LA_SALUD_EN_EL_TRABAJO\17_EMP_MCST_PROCESO\17_GR&#193;FICAS_EMP_MCST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7\11%20POSGRADOS%202017%20(68%20PE)\POR%20POSGRADO\17_MAESTR&#205;A_EN_CIENCIAS_DE_LA_SALUD_EN_EL_TRABAJO\17_EMP_MCST_PROCESO\17_GR&#193;FICAS_EMP_MCST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7\11%20POSGRADOS%202017%20(68%20PE)\POR%20POSGRADO\17_MAESTR&#205;A_EN_CIENCIAS_DE_LA_SALUD_EN_EL_TRABAJO\17_EMP_MCST_PROCESO\17_GR&#193;FICAS_EMP_MCST.xlsm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7\11%20POSGRADOS%202017%20(68%20PE)\POR%20POSGRADO\17_MAESTR&#205;A_EN_CIENCIAS_DE_LA_SALUD_EN_EL_TRABAJO\17_EMP_MCST_PROCESO\17_GR&#193;FICAS_EMP_MCST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7\11%20POSGRADOS%202017%20(68%20PE)\POR%20POSGRADO\17_MAESTR&#205;A_EN_CIENCIAS_DE_LA_SALUD_EN_EL_TRABAJO\17_EMP_MCST_PROCESO\17_GR&#193;FICAS_EMP_MCST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7\11%20POSGRADOS%202017%20(68%20PE)\POR%20POSGRADO\17_MAESTR&#205;A_EN_CIENCIAS_DE_LA_SALUD_EN_EL_TRABAJO\17_EMP_MCST_PROCESO\17_GR&#193;FICAS_EMP_MCST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7\11%20POSGRADOS%202017%20(68%20PE)\POR%20POSGRADO\17_MAESTR&#205;A_EN_CIENCIAS_DE_LA_SALUD_EN_EL_TRABAJO\17_EMP_MCST_PROCESO\17_GR&#193;FICAS_EMP_MCST.xlsm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7\11%20POSGRADOS%202017%20(68%20PE)\POR%20POSGRADO\17_MAESTR&#205;A_EN_CIENCIAS_DE_LA_SALUD_EN_EL_TRABAJO\17_EMP_MCST_PROCESO\17_GR&#193;FICAS_EMP_MCST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7\11%20POSGRADOS%202017%20(68%20PE)\POR%20POSGRADO\17_MAESTR&#205;A_EN_CIENCIAS_DE_LA_SALUD_EN_EL_TRABAJO\17_EMP_MCST_PROCESO\17_GR&#193;FICAS_EMP_MCST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7\11%20POSGRADOS%202017%20(68%20PE)\POR%20POSGRADO\17_MAESTR&#205;A_EN_CIENCIAS_DE_LA_SALUD_EN_EL_TRABAJO\17_EMP_MCST_PROCESO\17_GR&#193;FICAS_EMP_MCST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7\11%20POSGRADOS%202017%20(68%20PE)\POR%20POSGRADO\17_MAESTR&#205;A_EN_CIENCIAS_DE_LA_SALUD_EN_EL_TRABAJO\17_EMP_MCST_PROCESO\17_GR&#193;FICAS_EMP_MCST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7\11%20POSGRADOS%202017%20(68%20PE)\POR%20POSGRADO\17_MAESTR&#205;A_EN_CIENCIAS_DE_LA_SALUD_EN_EL_TRABAJO\17_EMP_MCST_PROCESO\17_GR&#193;FICAS_EMP_MCST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7\11%20POSGRADOS%202017%20(68%20PE)\POR%20POSGRADO\17_MAESTR&#205;A_EN_CIENCIAS_DE_LA_SALUD_EN_EL_TRABAJO\17_EMP_MCST_PROCESO\17_GR&#193;FICAS_EMP_MCST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7\11%20POSGRADOS%202017%20(68%20PE)\POR%20POSGRADO\17_MAESTR&#205;A_EN_CIENCIAS_DE_LA_SALUD_EN_EL_TRABAJO\17_EMP_MCST_PROCESO\17_GR&#193;FICAS_EMP_MCST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7\11%20POSGRADOS%202017%20(68%20PE)\POR%20POSGRADO\17_MAESTR&#205;A_EN_CIENCIAS_DE_LA_SALUD_EN_EL_TRABAJO\17_EMP_MCST_PROCESO\17_GR&#193;FICAS_EMP_MCST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euromarketing\Google%20Drive\PROYECTOS\2017\11%20POSGRADOS%202017%20(68%20PE)\POR%20POSGRADO\17_MAESTR&#205;A_EN_CIENCIAS_DE_LA_SALUD_EN_EL_TRABAJO\17_EMP_MCST_PROCESO\17_GR&#193;FICAS_EMP_MCST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3367142879816"/>
          <c:y val="0.16316206032397801"/>
          <c:w val="0.71392191449509901"/>
          <c:h val="0.62691021921854895"/>
        </c:manualLayout>
      </c:layout>
      <c:pie3DChart>
        <c:varyColors val="1"/>
        <c:ser>
          <c:idx val="0"/>
          <c:order val="0"/>
          <c:tx>
            <c:strRef>
              <c:f>TablaDatos!$B$7</c:f>
              <c:strCache>
                <c:ptCount val="1"/>
                <c:pt idx="0">
                  <c:v>Sí, actualmente trabajan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5.6453030169511498E-17"/>
                  <c:y val="2.968960863697719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Sí, actualmente trabajan</a:t>
                    </a:r>
                  </a:p>
                  <a:p>
                    <a:r>
                      <a:rPr lang="en-US"/>
                      <a:t>100.0%</a:t>
                    </a:r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TablaDatos!$C$7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4962347888332"/>
          <c:y val="2.89203498036949E-2"/>
          <c:w val="0.76347201145311405"/>
          <c:h val="0.9201538190238679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537723693629201E-2"/>
                  <c:y val="1.83789380152995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999E-2"/>
                  <c:y val="2.363000409541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5758052970651E-2"/>
                  <c:y val="1.5753404975240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5758052970651E-2"/>
                  <c:y val="2.1004677790243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3636363636363601E-2"/>
                  <c:y val="1.3127871935181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TablaDatos!$B$106:$B$110</c:f>
              <c:strCache>
                <c:ptCount val="5"/>
                <c:pt idx="0">
                  <c:v>Eventual</c:v>
                </c:pt>
                <c:pt idx="1">
                  <c:v>Por honorarios</c:v>
                </c:pt>
                <c:pt idx="2">
                  <c:v>Eventual y base</c:v>
                </c:pt>
                <c:pt idx="3">
                  <c:v>Por periodos</c:v>
                </c:pt>
                <c:pt idx="4">
                  <c:v>Base o Planta</c:v>
                </c:pt>
              </c:strCache>
            </c:strRef>
          </c:cat>
          <c:val>
            <c:numRef>
              <c:f>TablaDatos!$C$106:$C$110</c:f>
              <c:numCache>
                <c:formatCode>General</c:formatCode>
                <c:ptCount val="5"/>
                <c:pt idx="0">
                  <c:v>0.27272727272727298</c:v>
                </c:pt>
                <c:pt idx="1">
                  <c:v>0.27272727272727298</c:v>
                </c:pt>
                <c:pt idx="2">
                  <c:v>0.18181818181818199</c:v>
                </c:pt>
                <c:pt idx="3">
                  <c:v>0.18181818181818199</c:v>
                </c:pt>
                <c:pt idx="4">
                  <c:v>9.0909090909090898E-2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09069824"/>
        <c:axId val="257320640"/>
        <c:axId val="0"/>
      </c:bar3DChart>
      <c:catAx>
        <c:axId val="30906982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257320640"/>
        <c:crosses val="autoZero"/>
        <c:auto val="1"/>
        <c:lblAlgn val="ctr"/>
        <c:lblOffset val="100"/>
        <c:noMultiLvlLbl val="0"/>
      </c:catAx>
      <c:valAx>
        <c:axId val="25732064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090698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4775318539728"/>
          <c:y val="3.4869333900830003E-2"/>
          <c:w val="0.61613571939871203"/>
          <c:h val="0.91420472440944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272727272727299E-2"/>
                  <c:y val="2.43247499467971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7272727272727299E-2"/>
                  <c:y val="1.891913173015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TablaDatos!$B$115:$B$120</c:f>
              <c:strCache>
                <c:ptCount val="6"/>
                <c:pt idx="0">
                  <c:v>Menos de $5,000</c:v>
                </c:pt>
                <c:pt idx="1">
                  <c:v>De $5,001 a $10,000</c:v>
                </c:pt>
                <c:pt idx="2">
                  <c:v>De $10,001 a $15,000</c:v>
                </c:pt>
                <c:pt idx="3">
                  <c:v>De $15,001 a $20,000</c:v>
                </c:pt>
                <c:pt idx="4">
                  <c:v>De $25,001 a $30,000</c:v>
                </c:pt>
                <c:pt idx="5">
                  <c:v>No proporcionó dato</c:v>
                </c:pt>
              </c:strCache>
            </c:strRef>
          </c:cat>
          <c:val>
            <c:numRef>
              <c:f>TablaDatos!$C$115:$C$120</c:f>
              <c:numCache>
                <c:formatCode>General</c:formatCode>
                <c:ptCount val="6"/>
                <c:pt idx="0">
                  <c:v>9.0909090909090898E-2</c:v>
                </c:pt>
                <c:pt idx="1">
                  <c:v>9.0909090909090898E-2</c:v>
                </c:pt>
                <c:pt idx="2">
                  <c:v>0.18181818181818199</c:v>
                </c:pt>
                <c:pt idx="3">
                  <c:v>0.27272727272727298</c:v>
                </c:pt>
                <c:pt idx="4">
                  <c:v>9.0909090909090898E-2</c:v>
                </c:pt>
                <c:pt idx="5">
                  <c:v>0.27272727272727298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09204480"/>
        <c:axId val="257324672"/>
        <c:axId val="0"/>
      </c:bar3DChart>
      <c:catAx>
        <c:axId val="30920448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257324672"/>
        <c:crosses val="autoZero"/>
        <c:auto val="1"/>
        <c:lblAlgn val="ctr"/>
        <c:lblOffset val="100"/>
        <c:noMultiLvlLbl val="0"/>
      </c:catAx>
      <c:valAx>
        <c:axId val="25732467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092044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2448103078024298"/>
          <c:y val="3.1682521421555601E-2"/>
          <c:w val="0.63395332856120301"/>
          <c:h val="0.9173915355687359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1818181818181799E-2"/>
                  <c:y val="1.9297253591061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2121259842519701E-2"/>
                  <c:y val="1.65407511517986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TablaDatos!$B$125:$B$129</c:f>
              <c:strCache>
                <c:ptCount val="5"/>
                <c:pt idx="0">
                  <c:v>Ya se tiene un rango establecido</c:v>
                </c:pt>
                <c:pt idx="1">
                  <c:v>Antigüedad en la empresa</c:v>
                </c:pt>
                <c:pt idx="2">
                  <c:v>Puesto</c:v>
                </c:pt>
                <c:pt idx="3">
                  <c:v>Desempeño laboral</c:v>
                </c:pt>
                <c:pt idx="4">
                  <c:v>Horario</c:v>
                </c:pt>
              </c:strCache>
            </c:strRef>
          </c:cat>
          <c:val>
            <c:numRef>
              <c:f>TablaDatos!$C$125:$C$129</c:f>
              <c:numCache>
                <c:formatCode>General</c:formatCode>
                <c:ptCount val="5"/>
                <c:pt idx="0">
                  <c:v>0.54545454545454497</c:v>
                </c:pt>
                <c:pt idx="1">
                  <c:v>0.18181818181818199</c:v>
                </c:pt>
                <c:pt idx="2">
                  <c:v>9.0909090909090898E-2</c:v>
                </c:pt>
                <c:pt idx="3">
                  <c:v>9.0909090909090898E-2</c:v>
                </c:pt>
                <c:pt idx="4">
                  <c:v>9.0909090909090898E-2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09405696"/>
        <c:axId val="280805376"/>
        <c:axId val="0"/>
      </c:bar3DChart>
      <c:catAx>
        <c:axId val="30940569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280805376"/>
        <c:crosses val="autoZero"/>
        <c:auto val="1"/>
        <c:lblAlgn val="ctr"/>
        <c:lblOffset val="100"/>
        <c:noMultiLvlLbl val="0"/>
      </c:catAx>
      <c:valAx>
        <c:axId val="2808053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094056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826213314244801"/>
          <c:y val="4.8222838444298498E-2"/>
          <c:w val="0.71471768074445197"/>
          <c:h val="0.9008512185459930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4.0303078024337899E-2"/>
                  <c:y val="4.13512266859131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3939441660701499E-2"/>
                  <c:y val="1.9297253591061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4848532569792402E-2"/>
                  <c:y val="2.756936568318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4545311381531899E-2"/>
                  <c:y val="1.9297253591061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TablaDatos!$B$150:$B$153</c:f>
              <c:strCache>
                <c:ptCount val="4"/>
                <c:pt idx="0">
                  <c:v>Muy importante</c:v>
                </c:pt>
                <c:pt idx="1">
                  <c:v>Importante</c:v>
                </c:pt>
                <c:pt idx="2">
                  <c:v>Poco importante</c:v>
                </c:pt>
                <c:pt idx="3">
                  <c:v>Nada importante</c:v>
                </c:pt>
              </c:strCache>
            </c:strRef>
          </c:cat>
          <c:val>
            <c:numRef>
              <c:f>TablaDatos!$C$150:$C$153</c:f>
              <c:numCache>
                <c:formatCode>General</c:formatCode>
                <c:ptCount val="4"/>
                <c:pt idx="0">
                  <c:v>0.81818181818181801</c:v>
                </c:pt>
                <c:pt idx="1">
                  <c:v>0.18181818181818199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09571584"/>
        <c:axId val="280807680"/>
        <c:axId val="0"/>
      </c:bar3DChart>
      <c:catAx>
        <c:axId val="30957158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280807680"/>
        <c:crosses val="autoZero"/>
        <c:auto val="1"/>
        <c:lblAlgn val="ctr"/>
        <c:lblOffset val="100"/>
        <c:noMultiLvlLbl val="0"/>
      </c:catAx>
      <c:valAx>
        <c:axId val="2808076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095715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697151037938401"/>
          <c:y val="2.1355820387316499E-2"/>
          <c:w val="0.74782648532569795"/>
          <c:h val="0.9277182379229620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2727272727272702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212168933428801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TablaDatos!$B$189:$B$193</c:f>
              <c:strCache>
                <c:ptCount val="5"/>
                <c:pt idx="0">
                  <c:v>Preparación académica</c:v>
                </c:pt>
                <c:pt idx="1">
                  <c:v>Disposición</c:v>
                </c:pt>
                <c:pt idx="2">
                  <c:v>Saben tomar decisiones</c:v>
                </c:pt>
                <c:pt idx="3">
                  <c:v>Investigación</c:v>
                </c:pt>
                <c:pt idx="4">
                  <c:v>Perfil psicosocial</c:v>
                </c:pt>
              </c:strCache>
            </c:strRef>
          </c:cat>
          <c:val>
            <c:numRef>
              <c:f>TablaDatos!$C$189:$C$193</c:f>
              <c:numCache>
                <c:formatCode>General</c:formatCode>
                <c:ptCount val="5"/>
                <c:pt idx="0">
                  <c:v>0.45454545454545398</c:v>
                </c:pt>
                <c:pt idx="1">
                  <c:v>0.27272727272727298</c:v>
                </c:pt>
                <c:pt idx="2">
                  <c:v>9.0909090909090898E-2</c:v>
                </c:pt>
                <c:pt idx="3">
                  <c:v>9.0909090909090898E-2</c:v>
                </c:pt>
                <c:pt idx="4">
                  <c:v>9.0909090909090898E-2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09574144"/>
        <c:axId val="280809984"/>
        <c:axId val="0"/>
      </c:bar3DChart>
      <c:catAx>
        <c:axId val="30957414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280809984"/>
        <c:crosses val="autoZero"/>
        <c:auto val="1"/>
        <c:lblAlgn val="ctr"/>
        <c:lblOffset val="100"/>
        <c:noMultiLvlLbl val="0"/>
      </c:catAx>
      <c:valAx>
        <c:axId val="2808099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095741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5455332856120297"/>
          <c:y val="2.9463928495424601E-2"/>
          <c:w val="0.469335576234789"/>
          <c:h val="0.9196101298148540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18181818181817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8181675017895499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TablaDatos!$B$198:$B$203</c:f>
              <c:strCache>
                <c:ptCount val="6"/>
                <c:pt idx="0">
                  <c:v>Falta de práctica</c:v>
                </c:pt>
                <c:pt idx="1">
                  <c:v>Ninguna</c:v>
                </c:pt>
                <c:pt idx="2">
                  <c:v>Falta de preparación</c:v>
                </c:pt>
                <c:pt idx="3">
                  <c:v>Falta de dominio de programas computacionales</c:v>
                </c:pt>
                <c:pt idx="4">
                  <c:v>Falta de dominio de otro idioma</c:v>
                </c:pt>
                <c:pt idx="5">
                  <c:v>Comportamiento y comunicación</c:v>
                </c:pt>
              </c:strCache>
            </c:strRef>
          </c:cat>
          <c:val>
            <c:numRef>
              <c:f>TablaDatos!$C$198:$C$203</c:f>
              <c:numCache>
                <c:formatCode>General</c:formatCode>
                <c:ptCount val="6"/>
                <c:pt idx="0">
                  <c:v>0.27272727272727298</c:v>
                </c:pt>
                <c:pt idx="1">
                  <c:v>0.27272727272727298</c:v>
                </c:pt>
                <c:pt idx="2">
                  <c:v>0.18181818181818199</c:v>
                </c:pt>
                <c:pt idx="3">
                  <c:v>9.0909090909090898E-2</c:v>
                </c:pt>
                <c:pt idx="4">
                  <c:v>9.0909090909090898E-2</c:v>
                </c:pt>
                <c:pt idx="5">
                  <c:v>9.0909090909090898E-2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09703168"/>
        <c:axId val="280812288"/>
        <c:axId val="0"/>
      </c:bar3DChart>
      <c:catAx>
        <c:axId val="30970316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280812288"/>
        <c:crosses val="autoZero"/>
        <c:auto val="1"/>
        <c:lblAlgn val="ctr"/>
        <c:lblOffset val="100"/>
        <c:noMultiLvlLbl val="0"/>
      </c:catAx>
      <c:valAx>
        <c:axId val="2808122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097031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036191839656399"/>
          <c:y val="3.4869333900830003E-2"/>
          <c:w val="0.64352698639942696"/>
          <c:h val="0.91420472440944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84848962061561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18181818181817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3507516106E-2"/>
                  <c:y val="2.70272398382634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8484896206156E-2"/>
                  <c:y val="2.9729942540966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TablaDatos!$B$208:$B$211</c:f>
              <c:strCache>
                <c:ptCount val="4"/>
                <c:pt idx="0">
                  <c:v>Muy adecuada</c:v>
                </c:pt>
                <c:pt idx="1">
                  <c:v>Adecuada</c:v>
                </c:pt>
                <c:pt idx="2">
                  <c:v>Poco adecuada</c:v>
                </c:pt>
                <c:pt idx="3">
                  <c:v>Nada adecuada</c:v>
                </c:pt>
              </c:strCache>
            </c:strRef>
          </c:cat>
          <c:val>
            <c:numRef>
              <c:f>TablaDatos!$C$208:$C$211</c:f>
              <c:numCache>
                <c:formatCode>General</c:formatCode>
                <c:ptCount val="4"/>
                <c:pt idx="0">
                  <c:v>0.27272727272727298</c:v>
                </c:pt>
                <c:pt idx="1">
                  <c:v>0.54545454545454497</c:v>
                </c:pt>
                <c:pt idx="2">
                  <c:v>0.18181818181818199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09706240"/>
        <c:axId val="145491072"/>
        <c:axId val="0"/>
      </c:bar3DChart>
      <c:catAx>
        <c:axId val="30970624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45491072"/>
        <c:crosses val="autoZero"/>
        <c:auto val="1"/>
        <c:lblAlgn val="ctr"/>
        <c:lblOffset val="100"/>
        <c:noMultiLvlLbl val="0"/>
      </c:catAx>
      <c:valAx>
        <c:axId val="14549107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097062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0898353614889"/>
          <c:y val="0"/>
          <c:w val="0.722990551181102"/>
          <c:h val="0.94933985954458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4848532569792402E-2"/>
                  <c:y val="1.35139391359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4"/>
                  <c:y val="1.081123643328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3939441660701503E-2"/>
                  <c:y val="2.16218344328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8484896206156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TablaDatos!$B$216:$B$219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TablaDatos!$C$216:$C$219</c:f>
              <c:numCache>
                <c:formatCode>General</c:formatCode>
                <c:ptCount val="4"/>
                <c:pt idx="0">
                  <c:v>0.63636363636363602</c:v>
                </c:pt>
                <c:pt idx="1">
                  <c:v>0.36363636363636398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09876224"/>
        <c:axId val="145493376"/>
        <c:axId val="0"/>
      </c:bar3DChart>
      <c:catAx>
        <c:axId val="30987622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45493376"/>
        <c:crosses val="autoZero"/>
        <c:auto val="1"/>
        <c:lblAlgn val="ctr"/>
        <c:lblOffset val="100"/>
        <c:noMultiLvlLbl val="0"/>
      </c:catAx>
      <c:valAx>
        <c:axId val="1454933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098762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356206156048699"/>
          <c:y val="3.7572036603532699E-2"/>
          <c:w val="0.65032684323550505"/>
          <c:h val="0.9115020217067459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6666714387974197E-2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367788117394401E-2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TablaDatos!$B$224:$B$228</c:f>
              <c:strCache>
                <c:ptCount val="5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  <c:pt idx="4">
                  <c:v>No sé</c:v>
                </c:pt>
              </c:strCache>
            </c:strRef>
          </c:cat>
          <c:val>
            <c:numRef>
              <c:f>TablaDatos!$C$224:$C$228</c:f>
              <c:numCache>
                <c:formatCode>General</c:formatCode>
                <c:ptCount val="5"/>
                <c:pt idx="0">
                  <c:v>0</c:v>
                </c:pt>
                <c:pt idx="1">
                  <c:v>0.27272727272727298</c:v>
                </c:pt>
                <c:pt idx="2">
                  <c:v>0.54545454545454497</c:v>
                </c:pt>
                <c:pt idx="3">
                  <c:v>9.0909090909090898E-2</c:v>
                </c:pt>
                <c:pt idx="4">
                  <c:v>9.0909090909090898E-2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09878272"/>
        <c:axId val="145495680"/>
        <c:axId val="0"/>
      </c:bar3DChart>
      <c:catAx>
        <c:axId val="30987827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45495680"/>
        <c:crosses val="autoZero"/>
        <c:auto val="1"/>
        <c:lblAlgn val="ctr"/>
        <c:lblOffset val="100"/>
        <c:noMultiLvlLbl val="0"/>
      </c:catAx>
      <c:valAx>
        <c:axId val="1454956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098782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356206156048699"/>
          <c:y val="2.4058523090019199E-2"/>
          <c:w val="0.65032684323550505"/>
          <c:h val="0.925015535220260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207587687897E-2"/>
                  <c:y val="1.081102362204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458697208303498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7687902648532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5757623478883301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TablaDatos!$B$233:$B$236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TablaDatos!$C$233:$C$236</c:f>
              <c:numCache>
                <c:formatCode>General</c:formatCode>
                <c:ptCount val="4"/>
                <c:pt idx="0">
                  <c:v>0.18181818181818199</c:v>
                </c:pt>
                <c:pt idx="1">
                  <c:v>0.36363636363636398</c:v>
                </c:pt>
                <c:pt idx="2">
                  <c:v>0.36363636363636398</c:v>
                </c:pt>
                <c:pt idx="3">
                  <c:v>9.0909090909090898E-2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10134272"/>
        <c:axId val="280616960"/>
        <c:axId val="0"/>
      </c:bar3DChart>
      <c:catAx>
        <c:axId val="31013427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280616960"/>
        <c:crosses val="autoZero"/>
        <c:auto val="1"/>
        <c:lblAlgn val="ctr"/>
        <c:lblOffset val="100"/>
        <c:noMultiLvlLbl val="0"/>
      </c:catAx>
      <c:valAx>
        <c:axId val="28061696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101342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995688284360299"/>
          <c:y val="0.15644559498518401"/>
          <c:w val="0.76311989399415203"/>
          <c:h val="0.67126742861904198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Lbls>
            <c:dLbl>
              <c:idx val="0"/>
              <c:layout>
                <c:manualLayout>
                  <c:x val="-6.8983104842641101E-3"/>
                  <c:y val="-0.11967916263272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/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TablaDatos!$B$11:$B$13</c:f>
              <c:strCache>
                <c:ptCount val="3"/>
                <c:pt idx="0">
                  <c:v>Gobierno y/u Organismos Públicos</c:v>
                </c:pt>
                <c:pt idx="1">
                  <c:v>Empresa y/u Organismos Privados</c:v>
                </c:pt>
                <c:pt idx="2">
                  <c:v>Academia /IES</c:v>
                </c:pt>
              </c:strCache>
            </c:strRef>
          </c:cat>
          <c:val>
            <c:numRef>
              <c:f>TablaDatos!$C$11:$C$13</c:f>
              <c:numCache>
                <c:formatCode>General</c:formatCode>
                <c:ptCount val="3"/>
                <c:pt idx="0">
                  <c:v>0.36363636363636398</c:v>
                </c:pt>
                <c:pt idx="1">
                  <c:v>0.36363636363636398</c:v>
                </c:pt>
                <c:pt idx="2">
                  <c:v>0.27272727272727298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630098682101301"/>
          <c:y val="0.171220683871945"/>
          <c:w val="0.74262462435825705"/>
          <c:h val="0.6504010525220349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2.4214538168184099E-2"/>
                  <c:y val="-4.129728457790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TablaDatos!$B$18:$B$19</c:f>
              <c:strCache>
                <c:ptCount val="2"/>
                <c:pt idx="0">
                  <c:v>Mediana</c:v>
                </c:pt>
                <c:pt idx="1">
                  <c:v>Grande</c:v>
                </c:pt>
              </c:strCache>
            </c:strRef>
          </c:cat>
          <c:val>
            <c:numRef>
              <c:f>TablaDatos!$C$18:$C$19</c:f>
              <c:numCache>
                <c:formatCode>General</c:formatCode>
                <c:ptCount val="2"/>
                <c:pt idx="0">
                  <c:v>0.18181818181818199</c:v>
                </c:pt>
                <c:pt idx="1">
                  <c:v>0.81818181818181801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986241947029299"/>
          <c:y val="5.5175680204287099E-2"/>
          <c:w val="0.62402648532569804"/>
          <c:h val="0.89389848862327603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2.619916878535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54545454545455E-2"/>
                  <c:y val="1.83791447501846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TablaDatos!$B$24:$B$28</c:f>
              <c:strCache>
                <c:ptCount val="5"/>
                <c:pt idx="0">
                  <c:v>Jefatura</c:v>
                </c:pt>
                <c:pt idx="1">
                  <c:v>Coordinador de área</c:v>
                </c:pt>
                <c:pt idx="2">
                  <c:v>Administrativo</c:v>
                </c:pt>
                <c:pt idx="3">
                  <c:v>Mandos medios</c:v>
                </c:pt>
                <c:pt idx="4">
                  <c:v>Secretario General </c:v>
                </c:pt>
              </c:strCache>
            </c:strRef>
          </c:cat>
          <c:val>
            <c:numRef>
              <c:f>TablaDatos!$C$24:$C$28</c:f>
              <c:numCache>
                <c:formatCode>General</c:formatCode>
                <c:ptCount val="5"/>
                <c:pt idx="0">
                  <c:v>0.45454545454545398</c:v>
                </c:pt>
                <c:pt idx="1">
                  <c:v>0.18181818181818199</c:v>
                </c:pt>
                <c:pt idx="2">
                  <c:v>0.18181818181818199</c:v>
                </c:pt>
                <c:pt idx="3">
                  <c:v>9.0909090909090898E-2</c:v>
                </c:pt>
                <c:pt idx="4">
                  <c:v>9.0909090909090898E-2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79924224"/>
        <c:axId val="247943104"/>
        <c:axId val="0"/>
      </c:bar3DChart>
      <c:catAx>
        <c:axId val="27992422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247943104"/>
        <c:crosses val="autoZero"/>
        <c:auto val="1"/>
        <c:lblAlgn val="ctr"/>
        <c:lblOffset val="100"/>
        <c:noMultiLvlLbl val="0"/>
      </c:catAx>
      <c:valAx>
        <c:axId val="2479431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799242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493693889651001"/>
          <c:y val="5.4217648674213498E-2"/>
          <c:w val="0.676081173944166"/>
          <c:h val="0.8736641838689079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E-2"/>
                  <c:y val="2.162183443285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3507516106E-2"/>
                  <c:y val="3.51353479463716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5950608446671401E-2"/>
                  <c:y val="3.51353479463716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9393987115246999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TablaDatos!$B$45:$B$48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TablaDatos!$C$45:$C$48</c:f>
              <c:numCache>
                <c:formatCode>General</c:formatCode>
                <c:ptCount val="4"/>
                <c:pt idx="0">
                  <c:v>0.18181818181818199</c:v>
                </c:pt>
                <c:pt idx="1">
                  <c:v>0.27272727272727298</c:v>
                </c:pt>
                <c:pt idx="2">
                  <c:v>0.45454545454545398</c:v>
                </c:pt>
                <c:pt idx="3">
                  <c:v>9.0909090909090898E-2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80379392"/>
        <c:axId val="247945408"/>
        <c:axId val="0"/>
      </c:bar3DChart>
      <c:catAx>
        <c:axId val="28037939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247945408"/>
        <c:crosses val="autoZero"/>
        <c:auto val="1"/>
        <c:lblAlgn val="ctr"/>
        <c:lblOffset val="100"/>
        <c:noMultiLvlLbl val="0"/>
      </c:catAx>
      <c:valAx>
        <c:axId val="2479454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803793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4378304671273"/>
          <c:y val="0.22002400781772299"/>
          <c:w val="0.67516882623725305"/>
          <c:h val="0.5919569256025869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CFCFCF"/>
              </a:solidFill>
            </c:spPr>
          </c:dPt>
          <c:dLbls>
            <c:dLbl>
              <c:idx val="0"/>
              <c:layout>
                <c:manualLayout>
                  <c:x val="6.9748210789710802E-2"/>
                  <c:y val="-9.6405760459265903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1.3285373483754401E-2"/>
                  <c:y val="-2.89217281377797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TablaDatos!$B$53:$B$54</c:f>
              <c:strCache>
                <c:ptCount val="2"/>
                <c:pt idx="0">
                  <c:v>Ya contamos con suficientes profesionistas en este ramo</c:v>
                </c:pt>
                <c:pt idx="1">
                  <c:v>No hay contrataciones en general</c:v>
                </c:pt>
              </c:strCache>
            </c:strRef>
          </c:cat>
          <c:val>
            <c:numRef>
              <c:f>TablaDatos!$C$53:$C$54</c:f>
              <c:numCache>
                <c:formatCode>General</c:formatCode>
                <c:ptCount val="2"/>
                <c:pt idx="0">
                  <c:v>0.83333333333333404</c:v>
                </c:pt>
                <c:pt idx="1">
                  <c:v>0.16666666666666699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0898353614889"/>
          <c:y val="6.45990636305597E-2"/>
          <c:w val="0.78662691481746605"/>
          <c:h val="0.88447499467971902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8484896206156E-2"/>
                  <c:y val="6.384337092998510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8484896206156E-2"/>
                  <c:y val="3.2432645243668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3223335719398697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4848532569792399E-2"/>
                  <c:y val="3.2432645243668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TablaDatos!$B$59:$B$62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TablaDatos!$C$59:$C$62</c:f>
              <c:numCache>
                <c:formatCode>General</c:formatCode>
                <c:ptCount val="4"/>
                <c:pt idx="0">
                  <c:v>0.90909090909090895</c:v>
                </c:pt>
                <c:pt idx="1">
                  <c:v>9.0909090909090898E-2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80954368"/>
        <c:axId val="252226368"/>
        <c:axId val="0"/>
      </c:bar3DChart>
      <c:catAx>
        <c:axId val="28095436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252226368"/>
        <c:crosses val="autoZero"/>
        <c:auto val="1"/>
        <c:lblAlgn val="ctr"/>
        <c:lblOffset val="100"/>
        <c:noMultiLvlLbl val="0"/>
      </c:catAx>
      <c:valAx>
        <c:axId val="2522263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809543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0898353614889"/>
          <c:y val="5.6490955522451598E-2"/>
          <c:w val="0.83753600572655695"/>
          <c:h val="0.8925831027878270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2.4324537135560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5757623478883301E-2"/>
                  <c:y val="2.7027239838263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3223335719398697E-2"/>
                  <c:y val="1.621642902745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4848532569792399E-2"/>
                  <c:y val="3.2432645243668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TablaDatos!$B$67:$B$70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TablaDatos!$C$67:$C$70</c:f>
              <c:numCache>
                <c:formatCode>General</c:formatCode>
                <c:ptCount val="4"/>
                <c:pt idx="0">
                  <c:v>0.54545454545454497</c:v>
                </c:pt>
                <c:pt idx="1">
                  <c:v>0.45454545454545398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08882432"/>
        <c:axId val="252228672"/>
        <c:axId val="0"/>
      </c:bar3DChart>
      <c:catAx>
        <c:axId val="30888243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252228672"/>
        <c:crosses val="autoZero"/>
        <c:auto val="1"/>
        <c:lblAlgn val="ctr"/>
        <c:lblOffset val="100"/>
        <c:noMultiLvlLbl val="0"/>
      </c:catAx>
      <c:valAx>
        <c:axId val="25222867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088824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4261207447415"/>
          <c:y val="0.15292009080393101"/>
          <c:w val="0.77022238828769796"/>
          <c:h val="0.67466250681463602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CFCFCF"/>
              </a:solidFill>
            </c:spPr>
          </c:dPt>
          <c:dLbls>
            <c:dLbl>
              <c:idx val="0"/>
              <c:layout>
                <c:manualLayout>
                  <c:x val="-3.0967545753867499E-2"/>
                  <c:y val="0.11921946919643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7.6508054215437396E-2"/>
                  <c:y val="-9.835606208705889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TablaDatos!$B$75:$B$76</c:f>
              <c:strCache>
                <c:ptCount val="2"/>
                <c:pt idx="0">
                  <c:v>Bolsa de trabajo</c:v>
                </c:pt>
                <c:pt idx="1">
                  <c:v>Recomendación</c:v>
                </c:pt>
              </c:strCache>
            </c:strRef>
          </c:cat>
          <c:val>
            <c:numRef>
              <c:f>TablaDatos!$C$75:$C$76</c:f>
              <c:numCache>
                <c:formatCode>General</c:formatCode>
                <c:ptCount val="2"/>
                <c:pt idx="0">
                  <c:v>0.63636363636363602</c:v>
                </c:pt>
                <c:pt idx="1">
                  <c:v>0.36363636363636398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05/06/2017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403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5909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080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F3E899B-ACDB-4ACA-A2BB-B80CE1DD8F53}" type="slidenum">
              <a:rPr lang="es-MX" smtClean="0"/>
              <a:pPr>
                <a:defRPr/>
              </a:pPr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6285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4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AE025A1-D00A-45C0-9DA7-AB05671C9CB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B8F87BC-CF61-4F5C-8F0B-B0A2CCFF281F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6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9D31239-52A0-426A-9831-8FA69A9A971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0B7CA4E-A302-4FF8-AB5D-C6CC01163B4C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158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6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6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7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7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8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8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9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9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4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10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10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37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30988"/>
            <a:ext cx="5004048" cy="23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kern="1200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  <a:cs typeface="+mn-cs"/>
              </a:rPr>
              <a:t>Maestría en Ciencias de la Salud en el Trabajo</a:t>
            </a:r>
            <a:endParaRPr lang="es-MX" sz="1000" b="1" kern="1200" cap="small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908719"/>
            <a:ext cx="7416800" cy="1506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¿Cuántos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de la Salud en el Trabajo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trabajan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actualmente en la empresa/institución aproximadamente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sabe o conoce cuántos egresados de ese posgrado laboran actualmente en la empresa/institución)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s-MX" sz="1600" dirty="0" smtClean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473328" y="2795087"/>
            <a:ext cx="2509368" cy="113877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1.7 egresados en promedio laborando en la empresa / institución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2627784" y="4335603"/>
            <a:ext cx="4360234" cy="821589"/>
            <a:chOff x="3222260" y="2852936"/>
            <a:chExt cx="4524403" cy="821589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5338912" y="2971329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3222260" y="2884264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5953274" y="2852936"/>
              <a:ext cx="1593747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 egresado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1" name="AutoShape 16"/>
            <p:cNvSpPr>
              <a:spLocks noChangeArrowheads="1"/>
            </p:cNvSpPr>
            <p:nvPr/>
          </p:nvSpPr>
          <p:spPr bwMode="auto">
            <a:xfrm>
              <a:off x="5338912" y="347456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222260" y="3368203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5943518" y="3290627"/>
              <a:ext cx="1803145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 egresados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7579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683568" y="908720"/>
            <a:ext cx="7865872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Según su percepción,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tan probable es que contraten a más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de la Salud en el Trabajo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corto o mediano plazo en esta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5029058"/>
              </p:ext>
            </p:extLst>
          </p:nvPr>
        </p:nvGraphicFramePr>
        <p:xfrm>
          <a:off x="1196012" y="1916832"/>
          <a:ext cx="6840984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55933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467544" y="1052736"/>
            <a:ext cx="8369928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caso de que sea poco probable o nada probable, ¿Por qué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54.6%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indicaron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poco probable o nada probable la contratación)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8836434"/>
              </p:ext>
            </p:extLst>
          </p:nvPr>
        </p:nvGraphicFramePr>
        <p:xfrm>
          <a:off x="828754" y="1844824"/>
          <a:ext cx="7647508" cy="3952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535966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539552" y="943980"/>
            <a:ext cx="8208912" cy="64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Universidad de Guadalajara como casa de estudios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5164752"/>
              </p:ext>
            </p:extLst>
          </p:nvPr>
        </p:nvGraphicFramePr>
        <p:xfrm>
          <a:off x="899592" y="1484784"/>
          <a:ext cx="7848872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23934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71600" y="836712"/>
            <a:ext cx="74168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preparación académica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de la Salud en el Trabajo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223592"/>
              </p:ext>
            </p:extLst>
          </p:nvPr>
        </p:nvGraphicFramePr>
        <p:xfrm>
          <a:off x="971600" y="1666255"/>
          <a:ext cx="7283802" cy="46101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1772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08720"/>
            <a:ext cx="8640959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acuerdo con las políticas de su empresa/institución, ¿Qué tan importante consideraría o ha considerado cada uno de los siguientes criterios al momento de contratar a un egresado 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de la Salud en el Trabajo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45202"/>
              </p:ext>
            </p:extLst>
          </p:nvPr>
        </p:nvGraphicFramePr>
        <p:xfrm>
          <a:off x="581942" y="2492896"/>
          <a:ext cx="7980114" cy="2592290"/>
        </p:xfrm>
        <a:graphic>
          <a:graphicData uri="http://schemas.openxmlformats.org/drawingml/2006/table">
            <a:tbl>
              <a:tblPr/>
              <a:tblGrid>
                <a:gridCol w="2160240"/>
                <a:gridCol w="1324074"/>
                <a:gridCol w="1244600"/>
                <a:gridCol w="1295400"/>
                <a:gridCol w="1193800"/>
                <a:gridCol w="762000"/>
              </a:tblGrid>
              <a:tr h="51115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Criterios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5557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 cuente con título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81.8%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57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57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Disponibilidad de horario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57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57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08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Universidad de procedencia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57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Experiencia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57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Estado civil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9389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08720"/>
            <a:ext cx="864095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 y su empresa/ institución que los egresados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de la Salud en el Trabajo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contraten cuenten con las siguientes capacidades y habilidades?</a:t>
            </a: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650054"/>
              </p:ext>
            </p:extLst>
          </p:nvPr>
        </p:nvGraphicFramePr>
        <p:xfrm>
          <a:off x="617946" y="2204868"/>
          <a:ext cx="7908106" cy="3312364"/>
        </p:xfrm>
        <a:graphic>
          <a:graphicData uri="http://schemas.openxmlformats.org/drawingml/2006/table">
            <a:tbl>
              <a:tblPr/>
              <a:tblGrid>
                <a:gridCol w="1967125"/>
                <a:gridCol w="1267409"/>
                <a:gridCol w="1293814"/>
                <a:gridCol w="1346622"/>
                <a:gridCol w="1241005"/>
                <a:gridCol w="792131"/>
              </a:tblGrid>
              <a:tr h="46736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3878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DE0000"/>
                          </a:solidFill>
                          <a:effectLst/>
                          <a:latin typeface="Calibri"/>
                        </a:rPr>
                        <a:t>72.7%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8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8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8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Directivas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36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8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8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8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78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36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Dominio de otro idioma (inglés)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2726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611560" y="908720"/>
            <a:ext cx="7848871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las fuentes de reclutamiento a las que recurre regularmente su empresa/institución?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0887644"/>
              </p:ext>
            </p:extLst>
          </p:nvPr>
        </p:nvGraphicFramePr>
        <p:xfrm>
          <a:off x="1259632" y="1628800"/>
          <a:ext cx="6971815" cy="4261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42152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570955" y="864989"/>
            <a:ext cx="828091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competido y 5 muy competido,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tan competido considera que está el campo laboral para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de la Salud en el Trabajo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1934503" y="1916832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grado de competencia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650404" y="2382009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3.9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113394" y="2931182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3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13394" y="3362982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42317" y="3793396"/>
            <a:ext cx="8722171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considera usted que es la oferta de trabajo para las personas que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de la Salud en el Trabajo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es nada de oferta y 5 mucha oferta)</a:t>
            </a:r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1934503" y="4797152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nivel de oferta de trabajo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650404" y="5276956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13394" y="5826129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113394" y="625792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5</a:t>
            </a:r>
          </a:p>
        </p:txBody>
      </p:sp>
    </p:spTree>
    <p:extLst>
      <p:ext uri="{BB962C8B-B14F-4D97-AF65-F5344CB8AC3E}">
        <p14:creationId xmlns:p14="http://schemas.microsoft.com/office/powerpoint/2010/main" val="36363750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467544" y="980728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¿Cuál es (o era) el tipo de contrato de un egresado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de la Salud en el Trabajo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1243954"/>
              </p:ext>
            </p:extLst>
          </p:nvPr>
        </p:nvGraphicFramePr>
        <p:xfrm>
          <a:off x="1259632" y="1772816"/>
          <a:ext cx="6408712" cy="4261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80869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899592" y="1844824"/>
            <a:ext cx="7488237" cy="29839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empleadores de egresados de la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“Maestría en Ciencias de la Salud en el Trabajo”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Investigación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42100"/>
            <a:ext cx="513968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2428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836613"/>
            <a:ext cx="8497887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sueldos aproximados mensuales que su empresa/institución ofrece (u ofrecía) a los egresados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de la Salud en el Trabajo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8991290"/>
              </p:ext>
            </p:extLst>
          </p:nvPr>
        </p:nvGraphicFramePr>
        <p:xfrm>
          <a:off x="1512020" y="1988840"/>
          <a:ext cx="7381155" cy="38213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239998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536" y="980728"/>
            <a:ext cx="8497887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¿De qué depende el sueldo que se les paga (o pagaba)?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1005156"/>
              </p:ext>
            </p:extLst>
          </p:nvPr>
        </p:nvGraphicFramePr>
        <p:xfrm>
          <a:off x="1043608" y="1556792"/>
          <a:ext cx="6985000" cy="4606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4937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1883" y="1196752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Mencione el grado de probabilidad que tienen (o tenían)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de la Salud en el Trabajo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ascender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puesto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probable y 10 muy probable)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2556421" y="2420888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Probabilidad promedio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5" name="AutoShape 8"/>
          <p:cNvSpPr>
            <a:spLocks noChangeArrowheads="1"/>
          </p:cNvSpPr>
          <p:nvPr/>
        </p:nvSpPr>
        <p:spPr bwMode="auto">
          <a:xfrm rot="16200000" flipH="1">
            <a:off x="4314577" y="2991594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23903" y="352159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7.2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171693" y="4264921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71693" y="4696721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4660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836613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ustedes el conocimiento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Ciencias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Salud en el Trabajo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dentro de su empresa/institución?</a:t>
            </a: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9546261"/>
              </p:ext>
            </p:extLst>
          </p:nvPr>
        </p:nvGraphicFramePr>
        <p:xfrm>
          <a:off x="1151731" y="1700808"/>
          <a:ext cx="6985000" cy="4606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08923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385507" y="1988840"/>
            <a:ext cx="3240088" cy="348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 generales</a:t>
            </a:r>
          </a:p>
        </p:txBody>
      </p:sp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5311308" y="1772816"/>
            <a:ext cx="2159793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21" name="Rectangle 7"/>
          <p:cNvSpPr>
            <a:spLocks noChangeArrowheads="1"/>
          </p:cNvSpPr>
          <p:nvPr/>
        </p:nvSpPr>
        <p:spPr bwMode="auto">
          <a:xfrm>
            <a:off x="1025467" y="3359225"/>
            <a:ext cx="41766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</a:p>
        </p:txBody>
      </p:sp>
      <p:sp>
        <p:nvSpPr>
          <p:cNvPr id="34822" name="AutoShape 8"/>
          <p:cNvSpPr>
            <a:spLocks noChangeArrowheads="1"/>
          </p:cNvSpPr>
          <p:nvPr/>
        </p:nvSpPr>
        <p:spPr bwMode="auto">
          <a:xfrm rot="10800000" flipH="1">
            <a:off x="5314842" y="2969575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1027055" y="4272856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problemas</a:t>
            </a:r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 rot="10800000" flipH="1">
            <a:off x="5314842" y="4371281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5994019" y="4304103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4.1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994019" y="2832696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31" name="Rectangle 7"/>
          <p:cNvSpPr>
            <a:spLocks noChangeArrowheads="1"/>
          </p:cNvSpPr>
          <p:nvPr/>
        </p:nvSpPr>
        <p:spPr bwMode="auto">
          <a:xfrm>
            <a:off x="1025467" y="2397125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herramientas</a:t>
            </a:r>
          </a:p>
        </p:txBody>
      </p:sp>
      <p:sp>
        <p:nvSpPr>
          <p:cNvPr id="34832" name="AutoShape 8"/>
          <p:cNvSpPr>
            <a:spLocks noChangeArrowheads="1"/>
          </p:cNvSpPr>
          <p:nvPr/>
        </p:nvSpPr>
        <p:spPr bwMode="auto">
          <a:xfrm rot="10800000" flipH="1">
            <a:off x="5314842" y="2462213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833" name="Rectangle 7"/>
          <p:cNvSpPr>
            <a:spLocks noChangeArrowheads="1"/>
          </p:cNvSpPr>
          <p:nvPr/>
        </p:nvSpPr>
        <p:spPr bwMode="auto">
          <a:xfrm>
            <a:off x="1025467" y="2874325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equipo</a:t>
            </a:r>
          </a:p>
        </p:txBody>
      </p:sp>
      <p:sp>
        <p:nvSpPr>
          <p:cNvPr id="34834" name="AutoShape 8"/>
          <p:cNvSpPr>
            <a:spLocks noChangeArrowheads="1"/>
          </p:cNvSpPr>
          <p:nvPr/>
        </p:nvSpPr>
        <p:spPr bwMode="auto">
          <a:xfrm rot="10800000" flipH="1">
            <a:off x="5314842" y="388913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5994019" y="2348880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5994019" y="3768800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1" name="Rectangle 7"/>
          <p:cNvSpPr>
            <a:spLocks noChangeArrowheads="1"/>
          </p:cNvSpPr>
          <p:nvPr/>
        </p:nvSpPr>
        <p:spPr bwMode="auto">
          <a:xfrm>
            <a:off x="1025467" y="3784357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emprendedoras</a:t>
            </a:r>
          </a:p>
        </p:txBody>
      </p:sp>
      <p:sp>
        <p:nvSpPr>
          <p:cNvPr id="34842" name="AutoShape 8"/>
          <p:cNvSpPr>
            <a:spLocks noChangeArrowheads="1"/>
          </p:cNvSpPr>
          <p:nvPr/>
        </p:nvSpPr>
        <p:spPr bwMode="auto">
          <a:xfrm rot="10800000" flipH="1">
            <a:off x="5314842" y="343383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5994019" y="3336752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847" name="Rectangle 7"/>
          <p:cNvSpPr>
            <a:spLocks noChangeArrowheads="1"/>
          </p:cNvSpPr>
          <p:nvPr/>
        </p:nvSpPr>
        <p:spPr bwMode="auto">
          <a:xfrm>
            <a:off x="1027055" y="4776912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proyectos</a:t>
            </a:r>
          </a:p>
        </p:txBody>
      </p:sp>
      <p:sp>
        <p:nvSpPr>
          <p:cNvPr id="34848" name="AutoShape 8"/>
          <p:cNvSpPr>
            <a:spLocks noChangeArrowheads="1"/>
          </p:cNvSpPr>
          <p:nvPr/>
        </p:nvSpPr>
        <p:spPr bwMode="auto">
          <a:xfrm rot="10800000" flipH="1">
            <a:off x="5314842" y="484993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5995161" y="4801662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4.0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1027055" y="5713016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Habilidades directivas</a:t>
            </a:r>
          </a:p>
        </p:txBody>
      </p:sp>
      <p:sp>
        <p:nvSpPr>
          <p:cNvPr id="27" name="AutoShape 8"/>
          <p:cNvSpPr>
            <a:spLocks noChangeArrowheads="1"/>
          </p:cNvSpPr>
          <p:nvPr/>
        </p:nvSpPr>
        <p:spPr bwMode="auto">
          <a:xfrm rot="10800000" flipH="1">
            <a:off x="5314842" y="5811441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5994019" y="5744263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3.9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9" name="AutoShape 8"/>
          <p:cNvSpPr>
            <a:spLocks noChangeArrowheads="1"/>
          </p:cNvSpPr>
          <p:nvPr/>
        </p:nvSpPr>
        <p:spPr bwMode="auto">
          <a:xfrm rot="10800000" flipH="1">
            <a:off x="5314842" y="532929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5994019" y="5208960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3.9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1025467" y="5224517"/>
            <a:ext cx="4151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1027055" y="6217072"/>
            <a:ext cx="415126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33" name="AutoShape 8"/>
          <p:cNvSpPr>
            <a:spLocks noChangeArrowheads="1"/>
          </p:cNvSpPr>
          <p:nvPr/>
        </p:nvSpPr>
        <p:spPr bwMode="auto">
          <a:xfrm rot="10800000" flipH="1">
            <a:off x="5314842" y="629009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4" name="Text Box 6"/>
          <p:cNvSpPr txBox="1">
            <a:spLocks noChangeArrowheads="1"/>
          </p:cNvSpPr>
          <p:nvPr/>
        </p:nvSpPr>
        <p:spPr bwMode="auto">
          <a:xfrm>
            <a:off x="5995161" y="6241822"/>
            <a:ext cx="79437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3.8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5364088" y="18864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6" name="Rectangle 3"/>
          <p:cNvSpPr>
            <a:spLocks noChangeArrowheads="1"/>
          </p:cNvSpPr>
          <p:nvPr/>
        </p:nvSpPr>
        <p:spPr bwMode="auto">
          <a:xfrm>
            <a:off x="7002131" y="1772816"/>
            <a:ext cx="1890349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% Que no aplica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7" name="AutoShape 8"/>
          <p:cNvSpPr>
            <a:spLocks noChangeArrowheads="1"/>
          </p:cNvSpPr>
          <p:nvPr/>
        </p:nvSpPr>
        <p:spPr bwMode="auto">
          <a:xfrm rot="10800000" flipH="1">
            <a:off x="7077044" y="2451617"/>
            <a:ext cx="357136" cy="21739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9" name="Rectangle 9"/>
          <p:cNvSpPr>
            <a:spLocks noChangeArrowheads="1"/>
          </p:cNvSpPr>
          <p:nvPr/>
        </p:nvSpPr>
        <p:spPr bwMode="auto">
          <a:xfrm>
            <a:off x="7596336" y="2348880"/>
            <a:ext cx="810089" cy="35248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7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18.2%</a:t>
            </a:r>
            <a:endParaRPr lang="es-MX" sz="17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59266" y="799838"/>
            <a:ext cx="8761206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calificaría las siguientes habilidades generales en el desempeño laboral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de la Salud en el Trabajo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una escala del 1 al 5 donde 1 significa nada desarrollada 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desarrollada)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3142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0" y="980728"/>
            <a:ext cx="8893175" cy="1321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las siguientes habilidades específicas en el desempeño laboral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de la Salud en el Trabajo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</a:t>
            </a: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433724"/>
              </p:ext>
            </p:extLst>
          </p:nvPr>
        </p:nvGraphicFramePr>
        <p:xfrm>
          <a:off x="1691680" y="2492896"/>
          <a:ext cx="6080968" cy="2976719"/>
        </p:xfrm>
        <a:graphic>
          <a:graphicData uri="http://schemas.openxmlformats.org/drawingml/2006/table">
            <a:tbl>
              <a:tblPr/>
              <a:tblGrid>
                <a:gridCol w="3920728"/>
                <a:gridCol w="1296144"/>
                <a:gridCol w="864096"/>
              </a:tblGrid>
              <a:tr h="71512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 específicas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 </a:t>
                      </a:r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Aplica*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48024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Diagnóstico de riesgos laborales ergonómicos y psicosociales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24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Diagnóstico de riesgos del ambiente laboral (físicos, químicos, biológicos)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60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Participación en congresos de salud ocupacional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24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Elaboración de programas de educación para la salud en el trabajo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24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Publicación de resultados de investigación en revistas especializadas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4 Rectángulo"/>
          <p:cNvSpPr>
            <a:spLocks noChangeArrowheads="1"/>
          </p:cNvSpPr>
          <p:nvPr/>
        </p:nvSpPr>
        <p:spPr bwMode="auto">
          <a:xfrm>
            <a:off x="2699792" y="5518393"/>
            <a:ext cx="504056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Casos en donde el entrevistado refiere que las actividades laborales del egresado no se relacionan con dicha habilidad / competencia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6053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27420" y="924690"/>
            <a:ext cx="8893175" cy="1568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de la Salud en el Trabajo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cuentan con los siguientes CONOCIMIENTOS específicos de su posgrado que le voy 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mencionar?: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</a:t>
            </a: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5 muy </a:t>
            </a: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desarrollado)</a:t>
            </a:r>
            <a:endParaRPr 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4 Rectángulo"/>
          <p:cNvSpPr>
            <a:spLocks noChangeArrowheads="1"/>
          </p:cNvSpPr>
          <p:nvPr/>
        </p:nvSpPr>
        <p:spPr bwMode="auto">
          <a:xfrm>
            <a:off x="2483768" y="5805264"/>
            <a:ext cx="504056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Casos en donde el entrevistado refiere que las actividades laborales del egresado no se relacionan con dicho conocimiento.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078317"/>
              </p:ext>
            </p:extLst>
          </p:nvPr>
        </p:nvGraphicFramePr>
        <p:xfrm>
          <a:off x="1472767" y="2696222"/>
          <a:ext cx="5892800" cy="3044190"/>
        </p:xfrm>
        <a:graphic>
          <a:graphicData uri="http://schemas.openxmlformats.org/drawingml/2006/table">
            <a:tbl>
              <a:tblPr/>
              <a:tblGrid>
                <a:gridCol w="3429000"/>
                <a:gridCol w="1485900"/>
                <a:gridCol w="977900"/>
              </a:tblGrid>
              <a:tr h="49211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 específicos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 Aplica*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3048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Normas Oficiales Mexicanas aplicadas a la salud en el trabajo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11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Promoción de climas organizacionales de calidad para mejorar el bienestar del trabajador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8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Reglamento General de Salud en materia de investigación con seres humanos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8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Metodología cualitativa, de investigación acción o cuantitativa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8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Procedimiento para la Dictaminación de Riesgos Laborales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2529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323528" y="836613"/>
            <a:ext cx="8641085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fortaleza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de la Salud en el Trabajo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7608770"/>
              </p:ext>
            </p:extLst>
          </p:nvPr>
        </p:nvGraphicFramePr>
        <p:xfrm>
          <a:off x="1331640" y="1916832"/>
          <a:ext cx="6444766" cy="3923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69943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 bwMode="auto">
          <a:xfrm>
            <a:off x="179512" y="5661248"/>
            <a:ext cx="720080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251520" y="836613"/>
            <a:ext cx="871309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debilidad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de la Salud en el Trabajo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1412611"/>
              </p:ext>
            </p:extLst>
          </p:nvPr>
        </p:nvGraphicFramePr>
        <p:xfrm>
          <a:off x="755576" y="1772816"/>
          <a:ext cx="698500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95378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854360"/>
            <a:ext cx="8964613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adecuada es la preparación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de la Salud en el Trabajo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en función de la atención a las necesidades de su empresa / institución en ese campo o área de conocimiento?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8468508"/>
              </p:ext>
            </p:extLst>
          </p:nvPr>
        </p:nvGraphicFramePr>
        <p:xfrm>
          <a:off x="1331640" y="1963957"/>
          <a:ext cx="6985000" cy="3841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14995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327180"/>
            <a:ext cx="75596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Determinar la percepción y evaluación de los egresados </a:t>
            </a: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Maestría en Ciencias de la Salud en el Trabajo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en opinión de sus empleadores.</a:t>
            </a:r>
            <a:endParaRPr lang="es-MX" sz="1600" b="1" i="1" dirty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eaLnBrk="0"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Datos generales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Criterios de contratación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Oferta de trabajo actual y competencia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Condiciones de trabajo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de habilidades y conocimientos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general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3097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539552" y="908720"/>
            <a:ext cx="8137029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imagen tiene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de la Salud en el Trabajo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7316037"/>
              </p:ext>
            </p:extLst>
          </p:nvPr>
        </p:nvGraphicFramePr>
        <p:xfrm>
          <a:off x="1331640" y="1700808"/>
          <a:ext cx="6985000" cy="4202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02076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901463"/>
            <a:ext cx="896461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sus empleados actuales se interesen 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estudiar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de la Salud en el Trabajo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en la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6695406"/>
              </p:ext>
            </p:extLst>
          </p:nvPr>
        </p:nvGraphicFramePr>
        <p:xfrm>
          <a:off x="1187624" y="1725581"/>
          <a:ext cx="6985000" cy="4482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77129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0" y="836613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en su empresa/institución se les otorgue becas a sus empleados actuales para estudiar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de la Salud en el Trabajo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7697363"/>
              </p:ext>
            </p:extLst>
          </p:nvPr>
        </p:nvGraphicFramePr>
        <p:xfrm>
          <a:off x="1187624" y="2060848"/>
          <a:ext cx="6985000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28304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215818"/>
              </p:ext>
            </p:extLst>
          </p:nvPr>
        </p:nvGraphicFramePr>
        <p:xfrm>
          <a:off x="833259" y="1628800"/>
          <a:ext cx="7488238" cy="3718879"/>
        </p:xfrm>
        <a:graphic>
          <a:graphicData uri="http://schemas.openxmlformats.org/drawingml/2006/table">
            <a:tbl>
              <a:tblPr/>
              <a:tblGrid>
                <a:gridCol w="3456137"/>
                <a:gridCol w="4032101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16 al 31 de mayo de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Empleadores de los egresados de la </a:t>
                      </a:r>
                      <a:r>
                        <a:rPr lang="es-MX" sz="1600" b="1" i="0" kern="1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ea typeface="+mn-ea"/>
                          <a:cs typeface="Helvetica"/>
                        </a:rPr>
                        <a:t>Maestría en Ciencias de la Salud en el Trabajo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11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755576" y="5374377"/>
            <a:ext cx="756084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 de los empleadores proporcionados por los egresados</a:t>
            </a:r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426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4521" y="2010106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755644" y="1034177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2284856" y="214582"/>
            <a:ext cx="7485062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demográficos de entrevistados 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100689" y="1394763"/>
            <a:ext cx="6896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 0.0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596056" y="206945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8129259" y="2042463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27.3%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-5400000">
            <a:off x="5683244" y="924863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688007" y="2288525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597644" y="139476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597644" y="171543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8079564" y="1682100"/>
            <a:ext cx="74090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27.3%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586531" y="243457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8126878" y="2401238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18.2%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81" y="1505665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073144" y="2872502"/>
            <a:ext cx="9001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45.5%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209113" y="2874090"/>
            <a:ext cx="76495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54.5%</a:t>
            </a:r>
            <a:endParaRPr lang="es-ES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544" y="1505665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527794" y="2794938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120528" y="2761600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27.3%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232953" y="3990192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Escolaridad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375459" y="3737591"/>
            <a:ext cx="248285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Antigüedad promedio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2902044" y="462344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63.6%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1101819" y="4636140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Posgrado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0" name="AutoShape 8"/>
          <p:cNvSpPr>
            <a:spLocks noChangeArrowheads="1"/>
          </p:cNvSpPr>
          <p:nvPr/>
        </p:nvSpPr>
        <p:spPr bwMode="auto">
          <a:xfrm>
            <a:off x="2733769" y="470916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5519016" y="4558087"/>
            <a:ext cx="2195736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13.8 años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5293121" y="53243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 año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293121" y="57561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40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2902044" y="5055869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36.4%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1101819" y="5068569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Licenciatura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6" name="AutoShape 8"/>
          <p:cNvSpPr>
            <a:spLocks noChangeArrowheads="1"/>
          </p:cNvSpPr>
          <p:nvPr/>
        </p:nvSpPr>
        <p:spPr bwMode="auto">
          <a:xfrm>
            <a:off x="2733769" y="5141594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41336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7031988"/>
              </p:ext>
            </p:extLst>
          </p:nvPr>
        </p:nvGraphicFramePr>
        <p:xfrm>
          <a:off x="899592" y="1628800"/>
          <a:ext cx="7056784" cy="4025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935731" y="1052736"/>
            <a:ext cx="78486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¿Trabajan actualmente o han trabajado personas con estudios 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de la Salud en el Trabajo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esta empresa/institución?*</a:t>
            </a:r>
            <a:endParaRPr lang="es-MX" sz="16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60031" y="231775"/>
            <a:ext cx="41764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Pregunta filtro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4 Rectángulo"/>
          <p:cNvSpPr>
            <a:spLocks noChangeArrowheads="1"/>
          </p:cNvSpPr>
          <p:nvPr/>
        </p:nvSpPr>
        <p:spPr bwMode="auto">
          <a:xfrm>
            <a:off x="3707904" y="5949280"/>
            <a:ext cx="5184576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 Sólo se aplicó la entrevista a quienes tienen o han tenido egresados de dicho posgrado laborando en la empresa / institución.</a:t>
            </a:r>
            <a:endParaRPr lang="es-MX" altLang="es-MX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446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5549" y="976017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¿A qué sector pertenece esta empresa/institución?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6726721"/>
              </p:ext>
            </p:extLst>
          </p:nvPr>
        </p:nvGraphicFramePr>
        <p:xfrm>
          <a:off x="1143596" y="1844824"/>
          <a:ext cx="6552008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96481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76536" y="1052736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¿De qué tamaño es la empresa/institución?</a:t>
            </a:r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6155640"/>
              </p:ext>
            </p:extLst>
          </p:nvPr>
        </p:nvGraphicFramePr>
        <p:xfrm>
          <a:off x="1403648" y="1988840"/>
          <a:ext cx="6818218" cy="33827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229736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908719"/>
            <a:ext cx="74168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es su cargo dentro de la 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4980211"/>
              </p:ext>
            </p:extLst>
          </p:nvPr>
        </p:nvGraphicFramePr>
        <p:xfrm>
          <a:off x="1132516" y="1412776"/>
          <a:ext cx="6985000" cy="4362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60484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14142</TotalTime>
  <Words>1900</Words>
  <Application>Microsoft Office PowerPoint</Application>
  <PresentationFormat>Presentación en pantalla (4:3)</PresentationFormat>
  <Paragraphs>418</Paragraphs>
  <Slides>33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35" baseType="lpstr"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Corporativo Acsi</cp:lastModifiedBy>
  <cp:revision>953</cp:revision>
  <cp:lastPrinted>2013-07-09T20:28:01Z</cp:lastPrinted>
  <dcterms:created xsi:type="dcterms:W3CDTF">1601-01-01T00:00:00Z</dcterms:created>
  <dcterms:modified xsi:type="dcterms:W3CDTF">2017-06-05T16:13:08Z</dcterms:modified>
</cp:coreProperties>
</file>