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4378" r:id="rId1"/>
    <p:sldMasterId id="2147483648" r:id="rId2"/>
  </p:sldMasterIdLst>
  <p:notesMasterIdLst>
    <p:notesMasterId r:id="rId45"/>
  </p:notesMasterIdLst>
  <p:handoutMasterIdLst>
    <p:handoutMasterId r:id="rId46"/>
  </p:handoutMasterIdLst>
  <p:sldIdLst>
    <p:sldId id="362" r:id="rId3"/>
    <p:sldId id="318" r:id="rId4"/>
    <p:sldId id="456" r:id="rId5"/>
    <p:sldId id="259" r:id="rId6"/>
    <p:sldId id="377" r:id="rId7"/>
    <p:sldId id="406" r:id="rId8"/>
    <p:sldId id="407" r:id="rId9"/>
    <p:sldId id="515" r:id="rId10"/>
    <p:sldId id="408" r:id="rId11"/>
    <p:sldId id="459" r:id="rId12"/>
    <p:sldId id="460" r:id="rId13"/>
    <p:sldId id="508" r:id="rId14"/>
    <p:sldId id="461" r:id="rId15"/>
    <p:sldId id="462" r:id="rId16"/>
    <p:sldId id="463" r:id="rId17"/>
    <p:sldId id="464" r:id="rId18"/>
    <p:sldId id="467" r:id="rId19"/>
    <p:sldId id="471" r:id="rId20"/>
    <p:sldId id="469" r:id="rId21"/>
    <p:sldId id="492" r:id="rId22"/>
    <p:sldId id="468" r:id="rId23"/>
    <p:sldId id="473" r:id="rId24"/>
    <p:sldId id="475" r:id="rId25"/>
    <p:sldId id="477" r:id="rId26"/>
    <p:sldId id="525" r:id="rId27"/>
    <p:sldId id="517" r:id="rId28"/>
    <p:sldId id="478" r:id="rId29"/>
    <p:sldId id="479" r:id="rId30"/>
    <p:sldId id="480" r:id="rId31"/>
    <p:sldId id="493" r:id="rId32"/>
    <p:sldId id="509" r:id="rId33"/>
    <p:sldId id="481" r:id="rId34"/>
    <p:sldId id="494" r:id="rId35"/>
    <p:sldId id="501" r:id="rId36"/>
    <p:sldId id="502" r:id="rId37"/>
    <p:sldId id="510" r:id="rId38"/>
    <p:sldId id="505" r:id="rId39"/>
    <p:sldId id="506" r:id="rId40"/>
    <p:sldId id="507" r:id="rId41"/>
    <p:sldId id="523" r:id="rId42"/>
    <p:sldId id="520" r:id="rId43"/>
    <p:sldId id="369" r:id="rId44"/>
  </p:sldIdLst>
  <p:sldSz cx="9144000" cy="6858000" type="screen4x3"/>
  <p:notesSz cx="6797675" cy="99282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43">
          <p15:clr>
            <a:srgbClr val="A4A3A4"/>
          </p15:clr>
        </p15:guide>
        <p15:guide id="2" pos="188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C0000"/>
    <a:srgbClr val="E4E4E4"/>
    <a:srgbClr val="DE0000"/>
    <a:srgbClr val="FFC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14" autoAdjust="0"/>
    <p:restoredTop sz="94660"/>
  </p:normalViewPr>
  <p:slideViewPr>
    <p:cSldViewPr>
      <p:cViewPr varScale="1">
        <p:scale>
          <a:sx n="69" d="100"/>
          <a:sy n="69" d="100"/>
        </p:scale>
        <p:origin x="1608" y="7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958" y="96"/>
      </p:cViewPr>
      <p:guideLst>
        <p:guide orient="horz" pos="2843"/>
        <p:guide pos="18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4_DOCTORADO_CIENC._COMPORTAMIENTO_ORIENT._NEUROCS\04_GR&#193;FICAS_EG_DCCON.xls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4_DOCTORADO_CIENC._COMPORTAMIENTO_ORIENT._NEUROCS\04_GR&#193;FICAS_EG_DCCON.xls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4_DOCTORADO_CIENC._COMPORTAMIENTO_ORIENT._NEUROCS\04_GR&#193;FICAS_EG_DCCON.xls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aptop\Desktop\POSGRADOS%20UDEG%202018\03_MAESTR&#205;A_CS._F&#205;SICO_MAT._ORIENT._NANOCIENCIA\03_GR&#193;FICAS_EG_MCFMO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3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18F8-48EB-8BFD-45CC5328C8F5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18F8-48EB-8BFD-45CC5328C8F5}"/>
              </c:ext>
            </c:extLst>
          </c:dPt>
          <c:dLbls>
            <c:dLbl>
              <c:idx val="0"/>
              <c:layout>
                <c:manualLayout>
                  <c:x val="0"/>
                  <c:y val="4.86486486486486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8F8-48EB-8BFD-45CC5328C8F5}"/>
                </c:ext>
              </c:extLst>
            </c:dLbl>
            <c:dLbl>
              <c:idx val="1"/>
              <c:layout>
                <c:manualLayout>
                  <c:x val="3.2307692307692253E-2"/>
                  <c:y val="-4.86486486486486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8F8-48EB-8BFD-45CC5328C8F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TablaDatos!$B$192:$B$193</c:f>
              <c:strCache>
                <c:ptCount val="2"/>
                <c:pt idx="0">
                  <c:v>Soltero(a)</c:v>
                </c:pt>
                <c:pt idx="1">
                  <c:v>Casado(a)</c:v>
                </c:pt>
              </c:strCache>
            </c:strRef>
          </c:cat>
          <c:val>
            <c:numRef>
              <c:f>TablaDatos!$C$192:$C$193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8F8-48EB-8BFD-45CC5328C8F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38336618290697"/>
          <c:y val="0.25056683500636312"/>
          <c:w val="0.61538464176134067"/>
          <c:h val="0.54054048281821854"/>
        </c:manualLayout>
      </c:layout>
      <c:pie3DChart>
        <c:varyColors val="1"/>
        <c:ser>
          <c:idx val="0"/>
          <c:order val="0"/>
          <c:tx>
            <c:strRef>
              <c:f>TablaDatos!$B$70</c:f>
              <c:strCache>
                <c:ptCount val="1"/>
                <c:pt idx="0">
                  <c:v>Grande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144-4753-B708-12DCD7D0E1CF}"/>
              </c:ext>
            </c:extLst>
          </c:dPt>
          <c:dLbls>
            <c:dLbl>
              <c:idx val="0"/>
              <c:layout>
                <c:manualLayout>
                  <c:x val="-7.9837028963129484E-17"/>
                  <c:y val="5.7637903154974288E-2"/>
                </c:manualLayout>
              </c:layout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sz="1400"/>
                      <a:t>100.0%
Grande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144-4753-B708-12DCD7D0E1C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TablaDatos!$C$70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144-4753-B708-12DCD7D0E1C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651466124976014"/>
          <c:y val="0.22432417104440672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TablaDatos!$B$66</c:f>
              <c:strCache>
                <c:ptCount val="1"/>
                <c:pt idx="0">
                  <c:v>Academia/ IES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2E16-4885-8A83-B8C59069B6A8}"/>
              </c:ext>
            </c:extLst>
          </c:dPt>
          <c:dLbls>
            <c:dLbl>
              <c:idx val="0"/>
              <c:layout>
                <c:manualLayout>
                  <c:x val="1.384603270745003E-2"/>
                  <c:y val="4.8648648648648651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100.0%
Academia/IES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E16-4885-8A83-B8C59069B6A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TablaDatos!$C$66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16-4885-8A83-B8C59069B6A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575762347888332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72E-47B9-917E-8F40861ADC0D}"/>
                </c:ext>
              </c:extLst>
            </c:dLbl>
            <c:dLbl>
              <c:idx val="1"/>
              <c:layout>
                <c:manualLayout>
                  <c:x val="2.5757623478883322E-2"/>
                  <c:y val="4.2562247286656737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72E-47B9-917E-8F40861ADC0D}"/>
                </c:ext>
              </c:extLst>
            </c:dLbl>
            <c:dLbl>
              <c:idx val="2"/>
              <c:layout>
                <c:manualLayout>
                  <c:x val="2.3939441660701503E-2"/>
                  <c:y val="2.128112363341857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F72E-47B9-917E-8F40861ADC0D}"/>
                </c:ext>
              </c:extLst>
            </c:dLbl>
            <c:dLbl>
              <c:idx val="3"/>
              <c:layout>
                <c:manualLayout>
                  <c:x val="2.393944166070150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72E-47B9-917E-8F40861ADC0D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TablaDatos!$B$74:$B$77</c:f>
              <c:strCache>
                <c:ptCount val="4"/>
                <c:pt idx="0">
                  <c:v>De $4,001 a $6,000</c:v>
                </c:pt>
                <c:pt idx="1">
                  <c:v>De $8,001 a $10,000</c:v>
                </c:pt>
                <c:pt idx="2">
                  <c:v>De $10,001 a $12,000</c:v>
                </c:pt>
                <c:pt idx="3">
                  <c:v>De $12,001 a $15,000</c:v>
                </c:pt>
              </c:strCache>
            </c:strRef>
          </c:cat>
          <c:val>
            <c:numRef>
              <c:f>TablaDatos!$C$74:$C$77</c:f>
              <c:numCache>
                <c:formatCode>General</c:formatCode>
                <c:ptCount val="4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72E-47B9-917E-8F40861ADC0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33884416"/>
        <c:axId val="71236928"/>
        <c:axId val="0"/>
      </c:bar3DChart>
      <c:catAx>
        <c:axId val="133884416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71236928"/>
        <c:crosses val="autoZero"/>
        <c:auto val="1"/>
        <c:lblAlgn val="ctr"/>
        <c:lblOffset val="100"/>
        <c:noMultiLvlLbl val="0"/>
      </c:catAx>
      <c:valAx>
        <c:axId val="7123692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338844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07693178599674"/>
          <c:y val="0.23774498280968723"/>
          <c:w val="0.61538462952272199"/>
          <c:h val="0.5405405507876303"/>
        </c:manualLayout>
      </c:layout>
      <c:pie3DChart>
        <c:varyColors val="1"/>
        <c:ser>
          <c:idx val="0"/>
          <c:order val="0"/>
          <c:tx>
            <c:strRef>
              <c:f>TablaDatos!$B$82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F72-4ECA-9FCD-6D3A65924997}"/>
              </c:ext>
            </c:extLst>
          </c:dPt>
          <c:dLbls>
            <c:dLbl>
              <c:idx val="0"/>
              <c:layout>
                <c:manualLayout>
                  <c:x val="7.0026041968205971E-3"/>
                  <c:y val="2.4075537282580748E-2"/>
                </c:manualLayout>
              </c:layout>
              <c:tx>
                <c:rich>
                  <a:bodyPr/>
                  <a:lstStyle/>
                  <a:p>
                    <a:r>
                      <a:rPr lang="en-US" sz="1300"/>
                      <a:t>100.0%
Sí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F72-4ECA-9FCD-6D3A6592499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TablaDatos!$C$82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72-4ECA-9FCD-6D3A6592499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TablaDatos!$B$148</c:f>
              <c:strCache>
                <c:ptCount val="1"/>
                <c:pt idx="0">
                  <c:v>CONACYT</c:v>
                </c:pt>
              </c:strCache>
            </c:strRef>
          </c:tx>
          <c:explosion val="25"/>
          <c:dPt>
            <c:idx val="0"/>
            <c:bubble3D val="0"/>
            <c:explosion val="23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48C-44DB-B7F8-DA4999ABDA6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100.0%
CONACYT</a:t>
                    </a:r>
                    <a:endParaRPr lang="en-US"/>
                  </a:p>
                </c:rich>
              </c:tx>
              <c:dLblPos val="out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48C-44DB-B7F8-DA4999ABDA6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TablaDatos!$C$148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8C-44DB-B7F8-DA4999ABDA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8658596680081874"/>
          <c:y val="0.21809216965310732"/>
          <c:w val="0.61538467873003277"/>
          <c:h val="0.54054046904841258"/>
        </c:manualLayout>
      </c:layout>
      <c:pie3DChart>
        <c:varyColors val="1"/>
        <c:ser>
          <c:idx val="0"/>
          <c:order val="0"/>
          <c:tx>
            <c:strRef>
              <c:f>TablaDatos!$B$90</c:f>
              <c:strCache>
                <c:ptCount val="1"/>
                <c:pt idx="0">
                  <c:v>Tiempo completo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B76-4BEB-9E8F-3CBC4F710C65}"/>
              </c:ext>
            </c:extLst>
          </c:dPt>
          <c:dLbls>
            <c:dLbl>
              <c:idx val="0"/>
              <c:layout>
                <c:manualLayout>
                  <c:x val="0"/>
                  <c:y val="1.6797075457224329E-2"/>
                </c:manualLayout>
              </c:layout>
              <c:tx>
                <c:rich>
                  <a:bodyPr/>
                  <a:lstStyle/>
                  <a:p>
                    <a:r>
                      <a:rPr lang="en-US" sz="1300"/>
                      <a:t>100.0%
Tiempo</a:t>
                    </a:r>
                    <a:r>
                      <a:rPr lang="en-US" sz="1300" baseline="0"/>
                      <a:t> completo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B76-4BEB-9E8F-3CBC4F710C6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TablaDatos!$C$90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B76-4BEB-9E8F-3CBC4F710C6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822-446A-9723-F8E020D15297}"/>
                </c:ext>
              </c:extLst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822-446A-9723-F8E020D15297}"/>
                </c:ext>
              </c:extLst>
            </c:dLbl>
            <c:dLbl>
              <c:idx val="2"/>
              <c:layout>
                <c:manualLayout>
                  <c:x val="3.4848532569792409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822-446A-9723-F8E020D15297}"/>
                </c:ext>
              </c:extLst>
            </c:dLbl>
            <c:dLbl>
              <c:idx val="3"/>
              <c:layout>
                <c:manualLayout>
                  <c:x val="3.6666714387974232E-2"/>
                  <c:y val="4.25622472965665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822-446A-9723-F8E020D1529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TablaDatos!$B$122:$B$125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TablaDatos!$C$122:$C$125</c:f>
              <c:numCache>
                <c:formatCode>General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822-446A-9723-F8E020D152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39011584"/>
        <c:axId val="40807808"/>
        <c:axId val="0"/>
      </c:bar3DChart>
      <c:catAx>
        <c:axId val="13901158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0807808"/>
        <c:crosses val="autoZero"/>
        <c:auto val="1"/>
        <c:lblAlgn val="ctr"/>
        <c:lblOffset val="100"/>
        <c:noMultiLvlLbl val="0"/>
      </c:catAx>
      <c:valAx>
        <c:axId val="4080780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3901158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FD5-4029-A9B0-B06A32728DCA}"/>
                </c:ext>
              </c:extLst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FD5-4029-A9B0-B06A32728DCA}"/>
                </c:ext>
              </c:extLst>
            </c:dLbl>
            <c:dLbl>
              <c:idx val="2"/>
              <c:layout>
                <c:manualLayout>
                  <c:x val="3.6666714387974232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FD5-4029-A9B0-B06A32728DCA}"/>
                </c:ext>
              </c:extLst>
            </c:dLbl>
            <c:dLbl>
              <c:idx val="3"/>
              <c:layout>
                <c:manualLayout>
                  <c:x val="3.4848532569792409E-2"/>
                  <c:y val="4.25622472965665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FD5-4029-A9B0-B06A32728DC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TablaDatos!$B$98:$B$101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TablaDatos!$C$98:$C$101</c:f>
              <c:numCache>
                <c:formatCode>General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FD5-4029-A9B0-B06A32728D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16563968"/>
        <c:axId val="88193792"/>
        <c:axId val="0"/>
      </c:bar3DChart>
      <c:catAx>
        <c:axId val="116563968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8193792"/>
        <c:crosses val="autoZero"/>
        <c:auto val="1"/>
        <c:lblAlgn val="ctr"/>
        <c:lblOffset val="100"/>
        <c:noMultiLvlLbl val="0"/>
      </c:catAx>
      <c:valAx>
        <c:axId val="88193792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165639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4766350287295169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7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EA2B-49BC-B2C8-CE467E3DD884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A2B-49BC-B2C8-CE467E3DD884}"/>
              </c:ext>
            </c:extLst>
          </c:dPt>
          <c:dLbls>
            <c:dLbl>
              <c:idx val="0"/>
              <c:layout>
                <c:manualLayout>
                  <c:x val="-1.3846153846153959E-2"/>
                  <c:y val="4.5945945945945948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A2B-49BC-B2C8-CE467E3DD884}"/>
                </c:ext>
              </c:extLst>
            </c:dLbl>
            <c:dLbl>
              <c:idx val="1"/>
              <c:layout>
                <c:manualLayout>
                  <c:x val="3.2307692307692308E-2"/>
                  <c:y val="-4.054054054054054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A2B-49BC-B2C8-CE467E3DD884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TablaDatos!$B$106:$B$107</c:f>
              <c:strCache>
                <c:ptCount val="2"/>
                <c:pt idx="0">
                  <c:v>Investigación</c:v>
                </c:pt>
                <c:pt idx="1">
                  <c:v>Diseño de proyectos</c:v>
                </c:pt>
              </c:strCache>
            </c:strRef>
          </c:cat>
          <c:val>
            <c:numRef>
              <c:f>TablaDatos!$C$106:$C$107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A2B-49BC-B2C8-CE467E3DD88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47663502872951691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6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E31C-4110-AE03-71CC74A3DBF1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E31C-4110-AE03-71CC74A3DBF1}"/>
              </c:ext>
            </c:extLst>
          </c:dPt>
          <c:dLbls>
            <c:dLbl>
              <c:idx val="0"/>
              <c:layout>
                <c:manualLayout>
                  <c:x val="-9.2307692307692316E-3"/>
                  <c:y val="5.67567567567567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31C-4110-AE03-71CC74A3DBF1}"/>
                </c:ext>
              </c:extLst>
            </c:dLbl>
            <c:dLbl>
              <c:idx val="1"/>
              <c:layout>
                <c:manualLayout>
                  <c:x val="1.5383403997576944E-3"/>
                  <c:y val="-4.324324324324324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31C-4110-AE03-71CC74A3DBF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TablaDatos!$B$112:$B$113</c:f>
              <c:strCache>
                <c:ptCount val="2"/>
                <c:pt idx="0">
                  <c:v>Trabajo en equipo</c:v>
                </c:pt>
                <c:pt idx="1">
                  <c:v>Manejo de instrumentos y herramientas</c:v>
                </c:pt>
              </c:strCache>
            </c:strRef>
          </c:cat>
          <c:val>
            <c:numRef>
              <c:f>TablaDatos!$C$112:$C$113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31C-4110-AE03-71CC74A3DBF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061-4054-9FFD-128348DF174F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6061-4054-9FFD-128348DF174F}"/>
              </c:ext>
            </c:extLst>
          </c:dPt>
          <c:dLbls>
            <c:dLbl>
              <c:idx val="0"/>
              <c:layout>
                <c:manualLayout>
                  <c:x val="-3.6923076923076927E-2"/>
                  <c:y val="-4.8648648648648651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061-4054-9FFD-128348DF174F}"/>
                </c:ext>
              </c:extLst>
            </c:dLbl>
            <c:dLbl>
              <c:idx val="1"/>
              <c:layout>
                <c:manualLayout>
                  <c:x val="1.0769230769230769E-2"/>
                  <c:y val="5.675675675675665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061-4054-9FFD-128348DF174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5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TablaDatos!$B$11:$B$12</c:f>
              <c:strCache>
                <c:ptCount val="2"/>
                <c:pt idx="0">
                  <c:v>Actualizar mis conocimientos</c:v>
                </c:pt>
                <c:pt idx="1">
                  <c:v>Mejorar mi trayectoria profesional (currículum)</c:v>
                </c:pt>
              </c:strCache>
            </c:strRef>
          </c:cat>
          <c:val>
            <c:numRef>
              <c:f>TablaDatos!$C$11:$C$12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061-4054-9FFD-128348DF174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692786092269646"/>
          <c:y val="0.24329433517166629"/>
          <c:w val="0.61538457808247415"/>
          <c:h val="0.54054044863825224"/>
        </c:manualLayout>
      </c:layout>
      <c:pie3DChart>
        <c:varyColors val="1"/>
        <c:ser>
          <c:idx val="0"/>
          <c:order val="0"/>
          <c:tx>
            <c:strRef>
              <c:f>TablaDatos!$B$181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3D0A-40D0-B920-5DCB3E2EA57C}"/>
              </c:ext>
            </c:extLst>
          </c:dPt>
          <c:dLbls>
            <c:dLbl>
              <c:idx val="0"/>
              <c:layout>
                <c:manualLayout>
                  <c:x val="0"/>
                  <c:y val="4.048582995951417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100.0%
Sí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D0A-40D0-B920-5DCB3E2EA57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TablaDatos!$C$181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D0A-40D0-B920-5DCB3E2EA5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538461538461538"/>
          <c:y val="0.17837837837837839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TablaDatos!$B$130</c:f>
              <c:strCache>
                <c:ptCount val="1"/>
                <c:pt idx="0">
                  <c:v>No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AF3-4D15-94CD-A3DB31612C7C}"/>
              </c:ext>
            </c:extLst>
          </c:dPt>
          <c:dLbls>
            <c:dLbl>
              <c:idx val="0"/>
              <c:layout>
                <c:manualLayout>
                  <c:x val="0"/>
                  <c:y val="5.9459459459459463E-2"/>
                </c:manualLayout>
              </c:layout>
              <c:tx>
                <c:rich>
                  <a:bodyPr/>
                  <a:lstStyle/>
                  <a:p>
                    <a:pPr>
                      <a:defRPr sz="1400" b="1"/>
                    </a:pPr>
                    <a:r>
                      <a:rPr lang="en-US" sz="1400"/>
                      <a:t>100.0%
No</a:t>
                    </a:r>
                  </a:p>
                </c:rich>
              </c:tx>
              <c:numFmt formatCode="0.0%" sourceLinked="0"/>
              <c:spPr/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AF3-4D15-94CD-A3DB31612C7C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TablaDatos!$C$130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AF3-4D15-94CD-A3DB31612C7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2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481-4A12-BBD7-B6ED4FCABF76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9481-4A12-BBD7-B6ED4FCABF76}"/>
              </c:ext>
            </c:extLst>
          </c:dPt>
          <c:dLbls>
            <c:dLbl>
              <c:idx val="0"/>
              <c:layout>
                <c:manualLayout>
                  <c:x val="-1.8461538461538574E-2"/>
                  <c:y val="-5.67567567567567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481-4A12-BBD7-B6ED4FCABF76}"/>
                </c:ext>
              </c:extLst>
            </c:dLbl>
            <c:dLbl>
              <c:idx val="1"/>
              <c:layout>
                <c:manualLayout>
                  <c:x val="9.2307692307692316E-3"/>
                  <c:y val="5.1351351351351354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481-4A12-BBD7-B6ED4FCABF76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TablaDatos!$B$140:$B$141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TablaDatos!$C$140:$C$141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481-4A12-BBD7-B6ED4FCABF7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TablaDatos!$B$146</c:f>
              <c:strCache>
                <c:ptCount val="1"/>
                <c:pt idx="0">
                  <c:v>Doctorado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14C-41D2-8A92-3B27EDB21477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100.0%
Doctorado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14C-41D2-8A92-3B27EDB21477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TablaDatos!$C$146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14C-41D2-8A92-3B27EDB214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TablaDatos!$B$150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9947-42B4-9DBD-EEECFDD34ECA}"/>
              </c:ext>
            </c:extLst>
          </c:dPt>
          <c:dLbls>
            <c:dLbl>
              <c:idx val="0"/>
              <c:layout>
                <c:manualLayout>
                  <c:x val="-3.0769230769230769E-3"/>
                  <c:y val="4.0540540540540543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100.0%
Sí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947-42B4-9DBD-EEECFDD34EC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TablaDatos!$C$150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947-42B4-9DBD-EEECFDD34EC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TablaDatos!$B$146</c:f>
              <c:strCache>
                <c:ptCount val="1"/>
                <c:pt idx="0">
                  <c:v>Doctorado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57BB-4C43-880C-B1239264D632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100.0%
Doctorado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7BB-4C43-880C-B1239264D632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TablaDatos!$C$146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7BB-4C43-880C-B1239264D63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3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7FA9-44FF-B1FB-85519C226758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7FA9-44FF-B1FB-85519C226758}"/>
              </c:ext>
            </c:extLst>
          </c:dPt>
          <c:dLbls>
            <c:dLbl>
              <c:idx val="0"/>
              <c:layout>
                <c:manualLayout>
                  <c:x val="-6.1538461538462666E-3"/>
                  <c:y val="-5.40540540540540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7FA9-44FF-B1FB-85519C226758}"/>
                </c:ext>
              </c:extLst>
            </c:dLbl>
            <c:dLbl>
              <c:idx val="1"/>
              <c:layout>
                <c:manualLayout>
                  <c:x val="1.3846153846153789E-2"/>
                  <c:y val="5.40540540540540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FA9-44FF-B1FB-85519C22675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TablaDatos!$B$162:$B$163</c:f>
              <c:strCache>
                <c:ptCount val="2"/>
                <c:pt idx="0">
                  <c:v>Sí</c:v>
                </c:pt>
                <c:pt idx="1">
                  <c:v>No</c:v>
                </c:pt>
              </c:strCache>
            </c:strRef>
          </c:cat>
          <c:val>
            <c:numRef>
              <c:f>TablaDatos!$C$162:$C$163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FA9-44FF-B1FB-85519C22675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TablaDatos!$B$168</c:f>
              <c:strCache>
                <c:ptCount val="1"/>
                <c:pt idx="0">
                  <c:v>Congreso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0E4-4A17-B742-E4C4D3353E4A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100.0%
Congreso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E4-4A17-B742-E4C4D3353E4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TablaDatos!$C$168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0E4-4A17-B742-E4C4D3353E4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TablaDatos!$B$267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080C-40CD-8758-7A00A33638DF}"/>
              </c:ext>
            </c:extLst>
          </c:dPt>
          <c:dLbls>
            <c:dLbl>
              <c:idx val="0"/>
              <c:layout>
                <c:manualLayout>
                  <c:x val="9.7906460641474333E-2"/>
                  <c:y val="1.2232489540378541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100.0%
Sí</a:t>
                    </a:r>
                    <a:endParaRPr lang="en-US"/>
                  </a:p>
                </c:rich>
              </c:tx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80C-40CD-8758-7A00A33638DF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TablaDatos!$C$267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80C-40CD-8758-7A00A33638D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 w="25400"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TablaDatos!$B$168</c:f>
              <c:strCache>
                <c:ptCount val="1"/>
                <c:pt idx="0">
                  <c:v>Congreso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DC04-42F1-B707-FE0EB6947E2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300"/>
                      <a:t>100.0%
Congreso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C04-42F1-B707-FE0EB6947E2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TablaDatos!$C$168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C04-42F1-B707-FE0EB6947E2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644-47F3-A09D-7F37E4095FE9}"/>
              </c:ext>
            </c:extLst>
          </c:dPt>
          <c:dPt>
            <c:idx val="1"/>
            <c:bubble3D val="0"/>
            <c:explosion val="7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644-47F3-A09D-7F37E4095FE9}"/>
              </c:ext>
            </c:extLst>
          </c:dPt>
          <c:dPt>
            <c:idx val="2"/>
            <c:bubble3D val="0"/>
            <c:spPr>
              <a:solidFill>
                <a:srgbClr val="EDEDED"/>
              </a:solidFill>
            </c:spPr>
            <c:extLst>
              <c:ext xmlns:c16="http://schemas.microsoft.com/office/drawing/2014/chart" uri="{C3380CC4-5D6E-409C-BE32-E72D297353CC}">
                <c16:uniqueId val="{00000005-8644-47F3-A09D-7F37E4095FE9}"/>
              </c:ext>
            </c:extLst>
          </c:dPt>
          <c:dLbls>
            <c:dLbl>
              <c:idx val="0"/>
              <c:layout>
                <c:manualLayout>
                  <c:x val="0"/>
                  <c:y val="-4.054054054054054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644-47F3-A09D-7F37E4095FE9}"/>
                </c:ext>
              </c:extLst>
            </c:dLbl>
            <c:dLbl>
              <c:idx val="1"/>
              <c:layout>
                <c:manualLayout>
                  <c:x val="0"/>
                  <c:y val="3.24324324324323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644-47F3-A09D-7F37E4095FE9}"/>
                </c:ext>
              </c:extLst>
            </c:dLbl>
            <c:dLbl>
              <c:idx val="2"/>
              <c:layout>
                <c:manualLayout>
                  <c:x val="7.3846153846153881E-2"/>
                  <c:y val="-5.945945945945946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644-47F3-A09D-7F37E4095FE9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3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TablaDatos!$B$17:$B$19</c:f>
              <c:strCache>
                <c:ptCount val="3"/>
                <c:pt idx="0">
                  <c:v>Por el programa de estudios</c:v>
                </c:pt>
                <c:pt idx="1">
                  <c:v>Por su prestigio</c:v>
                </c:pt>
                <c:pt idx="2">
                  <c:v>Porque es mi alma máter</c:v>
                </c:pt>
              </c:strCache>
            </c:strRef>
          </c:cat>
          <c:val>
            <c:numRef>
              <c:f>TablaDatos!$C$17:$C$19</c:f>
              <c:numCache>
                <c:formatCode>General</c:formatCode>
                <c:ptCount val="3"/>
                <c:pt idx="0">
                  <c:v>0.5</c:v>
                </c:pt>
                <c:pt idx="1">
                  <c:v>0.25</c:v>
                </c:pt>
                <c:pt idx="2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644-47F3-A09D-7F37E4095FE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0461538461538462"/>
          <c:y val="0.1945945945945946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TablaDatos!$B$158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BE62-49A8-BA82-F4820CF655EB}"/>
              </c:ext>
            </c:extLst>
          </c:dPt>
          <c:dLbls>
            <c:dLbl>
              <c:idx val="0"/>
              <c:layout>
                <c:manualLayout>
                  <c:x val="5.6409604761688582E-17"/>
                  <c:y val="4.5945945945945844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100.0%
Sí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E62-49A8-BA82-F4820CF655EB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TablaDatos!$C$158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62-49A8-BA82-F4820CF655E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84615384615383"/>
          <c:y val="0.25675675675675674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TablaDatos!$B$24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6C43-4668-A36D-F82C33AD71CE}"/>
              </c:ext>
            </c:extLst>
          </c:dPt>
          <c:dLbls>
            <c:dLbl>
              <c:idx val="0"/>
              <c:layout>
                <c:manualLayout>
                  <c:x val="1.5384615384615385E-3"/>
                  <c:y val="2.9729729729729731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100.0%
Sí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C43-4668-A36D-F82C33AD71CE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TablaDatos!$C$24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43-4668-A36D-F82C33AD71C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A5E2-425D-B494-E1ACFD7DCD13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A5E2-425D-B494-E1ACFD7DCD13}"/>
              </c:ext>
            </c:extLst>
          </c:dPt>
          <c:dLbls>
            <c:dLbl>
              <c:idx val="0"/>
              <c:layout>
                <c:manualLayout>
                  <c:x val="-1.3846153846153959E-2"/>
                  <c:y val="5.40540540540540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5E2-425D-B494-E1ACFD7DCD13}"/>
                </c:ext>
              </c:extLst>
            </c:dLbl>
            <c:dLbl>
              <c:idx val="1"/>
              <c:layout>
                <c:manualLayout>
                  <c:x val="5.0769230769230768E-2"/>
                  <c:y val="-5.675675675675676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E2-425D-B494-E1ACFD7DCD13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TablaDatos!$B$28:$B$29</c:f>
              <c:strCache>
                <c:ptCount val="2"/>
                <c:pt idx="0">
                  <c:v>Sí, en todo</c:v>
                </c:pt>
                <c:pt idx="1">
                  <c:v>Sí, en algunos aspectos</c:v>
                </c:pt>
              </c:strCache>
            </c:strRef>
          </c:cat>
          <c:val>
            <c:numRef>
              <c:f>TablaDatos!$C$28:$C$29</c:f>
              <c:numCache>
                <c:formatCode>General</c:formatCode>
                <c:ptCount val="2"/>
                <c:pt idx="0">
                  <c:v>0.75</c:v>
                </c:pt>
                <c:pt idx="1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5E2-425D-B494-E1ACFD7DCD1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4090-416A-8165-DD83D918C8D1}"/>
                </c:ext>
              </c:extLst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090-416A-8165-DD83D918C8D1}"/>
                </c:ext>
              </c:extLst>
            </c:dLbl>
            <c:dLbl>
              <c:idx val="2"/>
              <c:layout>
                <c:manualLayout>
                  <c:x val="3.3030350751610593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090-416A-8165-DD83D918C8D1}"/>
                </c:ext>
              </c:extLst>
            </c:dLbl>
            <c:dLbl>
              <c:idx val="3"/>
              <c:layout>
                <c:manualLayout>
                  <c:x val="3.3030350751610593E-2"/>
                  <c:y val="-2.702489891466368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090-416A-8165-DD83D918C8D1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TablaDatos!$B$34:$B$37</c:f>
              <c:strCache>
                <c:ptCount val="4"/>
                <c:pt idx="0">
                  <c:v>Muy preparado</c:v>
                </c:pt>
                <c:pt idx="1">
                  <c:v>Preparado</c:v>
                </c:pt>
                <c:pt idx="2">
                  <c:v>Poco preparado</c:v>
                </c:pt>
                <c:pt idx="3">
                  <c:v>Nada preparado</c:v>
                </c:pt>
              </c:strCache>
            </c:strRef>
          </c:cat>
          <c:val>
            <c:numRef>
              <c:f>TablaDatos!$C$34:$C$37</c:f>
              <c:numCache>
                <c:formatCode>General</c:formatCode>
                <c:ptCount val="4"/>
                <c:pt idx="0">
                  <c:v>0.5</c:v>
                </c:pt>
                <c:pt idx="1">
                  <c:v>0.5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090-416A-8165-DD83D918C8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89190912"/>
        <c:axId val="89325568"/>
        <c:axId val="0"/>
      </c:bar3DChart>
      <c:catAx>
        <c:axId val="89190912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89325568"/>
        <c:crosses val="autoZero"/>
        <c:auto val="1"/>
        <c:lblAlgn val="ctr"/>
        <c:lblOffset val="100"/>
        <c:noMultiLvlLbl val="0"/>
      </c:catAx>
      <c:valAx>
        <c:axId val="89325568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891909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tx>
            <c:strRef>
              <c:f>TablaDatos!$B$48</c:f>
              <c:strCache>
                <c:ptCount val="1"/>
                <c:pt idx="0">
                  <c:v>Sí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4EE2-46CF-841B-4A8691DCCC55}"/>
              </c:ext>
            </c:extLst>
          </c:dPt>
          <c:dLbls>
            <c:dLbl>
              <c:idx val="0"/>
              <c:layout>
                <c:manualLayout>
                  <c:x val="1.2307692307692195E-2"/>
                  <c:y val="3.5135135135135137E-2"/>
                </c:manualLayout>
              </c:layout>
              <c:tx>
                <c:rich>
                  <a:bodyPr/>
                  <a:lstStyle/>
                  <a:p>
                    <a:r>
                      <a:rPr lang="en-US" sz="1400"/>
                      <a:t>100.0%
Sí</a:t>
                    </a:r>
                    <a:endParaRPr lang="en-US"/>
                  </a:p>
                </c:rich>
              </c:tx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EE2-46CF-841B-4A8691DCCC55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val>
            <c:numRef>
              <c:f>TablaDatos!$C$48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E2-46CF-841B-4A8691DCCC5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ysClr val="window" lastClr="FFFFFF"/>
        </a:solidFill>
      </c:spPr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3.0555555555555555E-2"/>
          <c:y val="0.19432888597258677"/>
          <c:w val="0.83333333333333348"/>
          <c:h val="0.75474518810148727"/>
        </c:manualLayout>
      </c:layout>
      <c:bar3DChart>
        <c:barDir val="bar"/>
        <c:grouping val="clustered"/>
        <c:varyColors val="0"/>
        <c:ser>
          <c:idx val="0"/>
          <c:order val="0"/>
          <c:spPr>
            <a:gradFill flip="none" rotWithShape="1">
              <a:gsLst>
                <a:gs pos="0">
                  <a:srgbClr val="A00000"/>
                </a:gs>
                <a:gs pos="100000">
                  <a:srgbClr val="FF0000"/>
                </a:gs>
              </a:gsLst>
              <a:lin ang="10800000" scaled="1"/>
              <a:tileRect/>
            </a:gradFill>
          </c:spPr>
          <c:invertIfNegative val="0"/>
          <c:dLbls>
            <c:dLbl>
              <c:idx val="0"/>
              <c:layout>
                <c:manualLayout>
                  <c:x val="2.939398711524695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00A-49F2-84D6-B952DF8A19D8}"/>
                </c:ext>
              </c:extLst>
            </c:dLbl>
            <c:dLbl>
              <c:idx val="1"/>
              <c:layout>
                <c:manualLayout>
                  <c:x val="2.7575805297065138E-2"/>
                  <c:y val="2.128112364332836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300A-49F2-84D6-B952DF8A19D8}"/>
                </c:ext>
              </c:extLst>
            </c:dLbl>
            <c:dLbl>
              <c:idx val="2"/>
              <c:layout>
                <c:manualLayout>
                  <c:x val="3.4848532569792409E-2"/>
                  <c:y val="-2.702489891466269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00A-49F2-84D6-B952DF8A19D8}"/>
                </c:ext>
              </c:extLst>
            </c:dLbl>
            <c:dLbl>
              <c:idx val="3"/>
              <c:layout>
                <c:manualLayout>
                  <c:x val="3.4848532569792409E-2"/>
                  <c:y val="4.256224729656653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300A-49F2-84D6-B952DF8A19D8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r">
                  <a:defRPr sz="1400" b="1"/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TablaDatos!$B$52:$B$55</c:f>
              <c:strCache>
                <c:ptCount val="4"/>
                <c:pt idx="0">
                  <c:v>Definitivamente sí</c:v>
                </c:pt>
                <c:pt idx="1">
                  <c:v>Probablemente sí</c:v>
                </c:pt>
                <c:pt idx="2">
                  <c:v>Probablemente no</c:v>
                </c:pt>
                <c:pt idx="3">
                  <c:v>Definitivamente no</c:v>
                </c:pt>
              </c:strCache>
            </c:strRef>
          </c:cat>
          <c:val>
            <c:numRef>
              <c:f>TablaDatos!$C$52:$C$55</c:f>
              <c:numCache>
                <c:formatCode>General</c:formatCode>
                <c:ptCount val="4"/>
                <c:pt idx="0">
                  <c:v>0.75</c:v>
                </c:pt>
                <c:pt idx="1">
                  <c:v>0.25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00A-49F2-84D6-B952DF8A19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gapDepth val="80"/>
        <c:shape val="cylinder"/>
        <c:axId val="141732864"/>
        <c:axId val="40808384"/>
        <c:axId val="0"/>
      </c:bar3DChart>
      <c:catAx>
        <c:axId val="141732864"/>
        <c:scaling>
          <c:orientation val="maxMin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s-ES"/>
          </a:p>
        </c:txPr>
        <c:crossAx val="40808384"/>
        <c:crosses val="autoZero"/>
        <c:auto val="1"/>
        <c:lblAlgn val="ctr"/>
        <c:lblOffset val="100"/>
        <c:noMultiLvlLbl val="0"/>
      </c:catAx>
      <c:valAx>
        <c:axId val="40808384"/>
        <c:scaling>
          <c:orientation val="minMax"/>
        </c:scaling>
        <c:delete val="1"/>
        <c:axPos val="t"/>
        <c:numFmt formatCode="General" sourceLinked="1"/>
        <c:majorTickMark val="out"/>
        <c:minorTickMark val="none"/>
        <c:tickLblPos val="nextTo"/>
        <c:crossAx val="1417328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20"/>
      <c:rotY val="0"/>
      <c:rAngAx val="0"/>
      <c:perspective val="20"/>
    </c:view3D>
    <c:floor>
      <c:thickness val="0"/>
    </c:floor>
    <c:sideWall>
      <c:thickness val="0"/>
    </c:sideWall>
    <c:backWall>
      <c:thickness val="0"/>
    </c:backWall>
    <c:plotArea>
      <c:layout>
        <c:manualLayout>
          <c:xMode val="edge"/>
          <c:yMode val="edge"/>
          <c:x val="0.19076923076923077"/>
          <c:y val="0.2810810810810811"/>
          <c:w val="0.61538461538461542"/>
          <c:h val="0.54054054054054057"/>
        </c:manualLayout>
      </c:layout>
      <c:pie3DChart>
        <c:varyColors val="1"/>
        <c:ser>
          <c:idx val="0"/>
          <c:order val="0"/>
          <c:explosion val="25"/>
          <c:dPt>
            <c:idx val="0"/>
            <c:bubble3D val="0"/>
            <c:explosion val="12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1-8DC4-49A0-B28C-C23A1E1FC96A}"/>
              </c:ext>
            </c:extLst>
          </c:dPt>
          <c:dPt>
            <c:idx val="1"/>
            <c:bubble3D val="0"/>
            <c:explosion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8DC4-49A0-B28C-C23A1E1FC96A}"/>
              </c:ext>
            </c:extLst>
          </c:dPt>
          <c:dLbls>
            <c:dLbl>
              <c:idx val="0"/>
              <c:layout>
                <c:manualLayout>
                  <c:x val="-2.7692307692307693E-2"/>
                  <c:y val="-4.0540540540540543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DC4-49A0-B28C-C23A1E1FC96A}"/>
                </c:ext>
              </c:extLst>
            </c:dLbl>
            <c:dLbl>
              <c:idx val="1"/>
              <c:layout>
                <c:manualLayout>
                  <c:x val="1.3846153846153833E-2"/>
                  <c:y val="5.4054054054054057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DC4-49A0-B28C-C23A1E1FC96A}"/>
                </c:ext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/>
                </a:pPr>
                <a:endParaRPr lang="es-ES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TablaDatos!$B$60:$B$61</c:f>
              <c:strCache>
                <c:ptCount val="2"/>
                <c:pt idx="0">
                  <c:v>Incremento en nivel jerárquico</c:v>
                </c:pt>
                <c:pt idx="1">
                  <c:v>En calidad de trabajo/ Incorporé conocimientos</c:v>
                </c:pt>
              </c:strCache>
            </c:strRef>
          </c:cat>
          <c:val>
            <c:numRef>
              <c:f>TablaDatos!$C$60:$C$61</c:f>
              <c:numCache>
                <c:formatCode>General</c:formatCode>
                <c:ptCount val="2"/>
                <c:pt idx="0">
                  <c:v>0.25</c:v>
                </c:pt>
                <c:pt idx="1">
                  <c:v>0.75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DC4-49A0-B28C-C23A1E1FC96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4732CCF-11D2-4B80-8E56-4BB18E699FDA}" type="datetimeFigureOut">
              <a:rPr lang="es-MX"/>
              <a:pPr>
                <a:defRPr/>
              </a:pPr>
              <a:t>04/05/2018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6CB0A49-835B-4534-972E-90F92F2CCE80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31401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1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1" name="AutoShape 2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2" name="AutoShape 3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3" name="AutoShape 4"/>
          <p:cNvSpPr>
            <a:spLocks noChangeArrowheads="1"/>
          </p:cNvSpPr>
          <p:nvPr/>
        </p:nvSpPr>
        <p:spPr bwMode="auto">
          <a:xfrm>
            <a:off x="0" y="0"/>
            <a:ext cx="6797675" cy="99282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4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54063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5126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4875"/>
            <a:ext cx="5430837" cy="44592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s-MX" noProof="0" smtClean="0"/>
          </a:p>
        </p:txBody>
      </p:sp>
      <p:sp>
        <p:nvSpPr>
          <p:cNvPr id="68616" name="Text Box 7"/>
          <p:cNvSpPr txBox="1">
            <a:spLocks noChangeArrowheads="1"/>
          </p:cNvSpPr>
          <p:nvPr/>
        </p:nvSpPr>
        <p:spPr bwMode="auto">
          <a:xfrm>
            <a:off x="0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7" name="Text Box 8"/>
          <p:cNvSpPr txBox="1">
            <a:spLocks noChangeArrowheads="1"/>
          </p:cNvSpPr>
          <p:nvPr/>
        </p:nvSpPr>
        <p:spPr bwMode="auto">
          <a:xfrm>
            <a:off x="3846513" y="0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68618" name="Text Box 9"/>
          <p:cNvSpPr txBox="1">
            <a:spLocks noChangeArrowheads="1"/>
          </p:cNvSpPr>
          <p:nvPr/>
        </p:nvSpPr>
        <p:spPr bwMode="auto">
          <a:xfrm>
            <a:off x="0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3621" tIns="41810" rIns="83621" bIns="41810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/>
          </p:nvPr>
        </p:nvSpPr>
        <p:spPr bwMode="auto">
          <a:xfrm>
            <a:off x="3846513" y="9431338"/>
            <a:ext cx="2943225" cy="4889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45000"/>
              <a:tabLst>
                <a:tab pos="660400" algn="l"/>
                <a:tab pos="1322388" algn="l"/>
                <a:tab pos="1984375" algn="l"/>
                <a:tab pos="2646363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defRPr>
            </a:lvl1pPr>
          </a:lstStyle>
          <a:p>
            <a:pPr>
              <a:defRPr/>
            </a:pPr>
            <a:fld id="{2CA0AA5C-AA7B-4398-9F76-27325938FEF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8688976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0F868123-4C02-4972-94C0-A555207206ED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1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11A8135F-0A3B-4A0C-B9AD-E5CBA809A422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1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696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C95AA65F-E2F9-4D5D-8997-A54BF233DAB5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3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59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EB7FE326-D682-4999-914A-2BCF9E9F115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3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066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2DDD65E2-B52B-41DE-90F6-0E98F8AC2DE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3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C7895B2B-F12F-4C6A-A7A9-4D665781741B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168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84CE6B-5EF9-4907-937C-D33165DFD9FA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6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7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82ACC026-AF74-4CCD-A293-92CFED4BE5A9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6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270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0400" algn="l"/>
                <a:tab pos="1322388" algn="l"/>
                <a:tab pos="1984375" algn="l"/>
                <a:tab pos="26463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3DF374FD-B660-45B3-AFC2-7415647B5298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7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1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6400" algn="l"/>
                <a:tab pos="817563" algn="l"/>
                <a:tab pos="1228725" algn="l"/>
                <a:tab pos="1639888" algn="l"/>
                <a:tab pos="2051050" algn="l"/>
                <a:tab pos="2460625" algn="l"/>
                <a:tab pos="2871788" algn="l"/>
                <a:tab pos="3282950" algn="l"/>
                <a:tab pos="3694113" algn="l"/>
                <a:tab pos="4105275" algn="l"/>
                <a:tab pos="4514850" algn="l"/>
                <a:tab pos="4926013" algn="l"/>
                <a:tab pos="5337175" algn="l"/>
                <a:tab pos="5748338" algn="l"/>
                <a:tab pos="6159500" algn="l"/>
                <a:tab pos="6569075" algn="l"/>
                <a:tab pos="6980238" algn="l"/>
                <a:tab pos="7391400" algn="l"/>
                <a:tab pos="7802563" algn="l"/>
                <a:tab pos="8213725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FC6F1452-EF30-4CD8-81DD-BD3BE2EA680D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7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37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661988" algn="l"/>
                <a:tab pos="1323975" algn="l"/>
                <a:tab pos="1985963" algn="l"/>
                <a:tab pos="2647950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fld id="{8A18EE08-80C0-47C1-A3D5-B54EA38636F0}" type="slidenum">
              <a:rPr lang="es-MX" altLang="es-MX" smtClean="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/>
              <a:t>42</a:t>
            </a:fld>
            <a:endParaRPr lang="es-MX" altLang="es-MX" smtClean="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5" name="Text Box 1"/>
          <p:cNvSpPr txBox="1">
            <a:spLocks noChangeArrowheads="1"/>
          </p:cNvSpPr>
          <p:nvPr/>
        </p:nvSpPr>
        <p:spPr bwMode="auto">
          <a:xfrm>
            <a:off x="3846513" y="9431338"/>
            <a:ext cx="29495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07988" algn="l"/>
                <a:tab pos="819150" algn="l"/>
                <a:tab pos="1230313" algn="l"/>
                <a:tab pos="1641475" algn="l"/>
                <a:tab pos="2052638" algn="l"/>
                <a:tab pos="2462213" algn="l"/>
                <a:tab pos="2873375" algn="l"/>
                <a:tab pos="3284538" algn="l"/>
                <a:tab pos="3695700" algn="l"/>
                <a:tab pos="4106863" algn="l"/>
                <a:tab pos="4516438" algn="l"/>
                <a:tab pos="4927600" algn="l"/>
                <a:tab pos="5338763" algn="l"/>
                <a:tab pos="5749925" algn="l"/>
                <a:tab pos="6161088" algn="l"/>
                <a:tab pos="6570663" algn="l"/>
                <a:tab pos="6981825" algn="l"/>
                <a:tab pos="7392988" algn="l"/>
                <a:tab pos="7804150" algn="l"/>
                <a:tab pos="821531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eaLnBrk="1">
              <a:lnSpc>
                <a:spcPct val="95000"/>
              </a:lnSpc>
              <a:buSzPct val="100000"/>
              <a:buFont typeface="Times New Roman" pitchFamily="18" charset="0"/>
              <a:buNone/>
            </a:pPr>
            <a:fld id="{083FFD1D-CDF8-4FFB-8095-AE7E42D07DEE}" type="slidenum">
              <a:rPr lang="es-MX" altLang="es-MX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pPr algn="r" eaLnBrk="1">
                <a:lnSpc>
                  <a:spcPct val="95000"/>
                </a:lnSpc>
                <a:buSzPct val="100000"/>
                <a:buFont typeface="Times New Roman" pitchFamily="18" charset="0"/>
                <a:buNone/>
              </a:pPr>
              <a:t>42</a:t>
            </a:fld>
            <a:endParaRPr lang="es-MX" altLang="es-MX" sz="1300">
              <a:solidFill>
                <a:srgbClr val="000000"/>
              </a:solidFill>
              <a:latin typeface="Times New Roman" pitchFamily="18" charset="0"/>
              <a:ea typeface="ＭＳ Ｐゴシック" pitchFamily="34" charset="-128"/>
            </a:endParaRPr>
          </a:p>
        </p:txBody>
      </p:sp>
      <p:sp>
        <p:nvSpPr>
          <p:cNvPr id="747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54063"/>
            <a:ext cx="4962525" cy="372268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1038" y="4714875"/>
            <a:ext cx="5437187" cy="4467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65BB8-0183-4E62-BDE7-B50FE32BEFA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60630213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DE5E-E2E3-4642-8536-DF2B7BD11C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10983993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1604963"/>
            <a:ext cx="2054225" cy="45180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6015038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A3BE-B7D9-4662-A1A1-8CC300B9BD14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9440197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573683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dirty="0" smtClean="0"/>
              <a:t>Haga clic para modificar el estilo de título del patrón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1874764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7661062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0196149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3613035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98669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07199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55018302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A9F292-826B-4845-B08A-0D41E7ED760E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336880854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6448844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1663" cy="11366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4963"/>
            <a:ext cx="8221663" cy="45180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5219538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4638" y="273050"/>
            <a:ext cx="2054225" cy="5849938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5038" cy="58499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7307090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849A5-59A4-4377-8FCC-6784BC8C813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51985900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3838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3438" y="1604963"/>
            <a:ext cx="4035425" cy="45180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E52ED-FD15-4FEC-A506-65C8784DCF39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252450131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6D63A-6478-40ED-A3D2-514616221E30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73128492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130425"/>
            <a:ext cx="7764463" cy="1462088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83B6-17A2-460F-BA2F-135493D1FD72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31537159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58CF-0153-4D29-A38B-4E0479C267B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40450209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F1B85-F37D-413B-B8B0-642186F4E411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50456170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5250E-ED3F-4D07-BA70-8EF9F11F599B}" type="slidenum">
              <a:rPr lang="es-MX" altLang="es-MX"/>
              <a:pPr>
                <a:defRPr/>
              </a:pPr>
              <a:t>‹Nº›</a:t>
            </a:fld>
            <a:endParaRPr lang="es-MX" altLang="es-MX"/>
          </a:p>
        </p:txBody>
      </p:sp>
    </p:spTree>
    <p:extLst>
      <p:ext uri="{BB962C8B-B14F-4D97-AF65-F5344CB8AC3E}">
        <p14:creationId xmlns:p14="http://schemas.microsoft.com/office/powerpoint/2010/main" val="106936006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3"/>
          <p:cNvSpPr txBox="1">
            <a:spLocks noChangeArrowheads="1"/>
          </p:cNvSpPr>
          <p:nvPr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027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130425"/>
            <a:ext cx="7764463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s-MX" smtClean="0"/>
              <a:t>Pulse para editar el formato del texto de título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dt" idx="2"/>
          </p:nvPr>
        </p:nvSpPr>
        <p:spPr bwMode="auto">
          <a:xfrm>
            <a:off x="457200" y="6356350"/>
            <a:ext cx="2125663" cy="4540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tabLst>
                <a:tab pos="723900" algn="l"/>
                <a:tab pos="1447800" algn="l"/>
              </a:tabLst>
              <a:defRPr sz="2400">
                <a:solidFill>
                  <a:srgbClr val="000000"/>
                </a:solidFill>
                <a:latin typeface="+mn-lt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r>
              <a:rPr lang="es-MX"/>
              <a:t>21/05/12</a:t>
            </a:r>
          </a:p>
        </p:txBody>
      </p:sp>
      <p:sp>
        <p:nvSpPr>
          <p:cNvPr id="1029" name="Text Box 3"/>
          <p:cNvSpPr txBox="1">
            <a:spLocks noChangeArrowheads="1"/>
          </p:cNvSpPr>
          <p:nvPr userDrawn="1"/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>
              <a:ea typeface="ＭＳ Ｐゴシック" pitchFamily="34" charset="-128"/>
            </a:endParaRPr>
          </a:p>
        </p:txBody>
      </p:sp>
      <p:sp>
        <p:nvSpPr>
          <p:cNvPr id="13" name="Rectangle 4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6553200" y="6356350"/>
            <a:ext cx="2125663" cy="460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Pct val="45000"/>
              <a:buFontTx/>
              <a:buNone/>
              <a:defRPr sz="240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defRPr>
            </a:lvl1pPr>
          </a:lstStyle>
          <a:p>
            <a:pPr>
              <a:defRPr/>
            </a:pPr>
            <a:fld id="{63AF0EAE-0285-499E-A942-C1A224E28019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  <p:pic>
        <p:nvPicPr>
          <p:cNvPr id="1031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1682750" cy="105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C:\Users\Mireya\Google Drive\CAMBIO DE IMAGEN\elementos png\elemento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1963" y="84138"/>
            <a:ext cx="3600450" cy="566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3" descr="C:\Users\Mireya\Google Drive\CAMBIO DE IMAGEN\elementos png\elemento3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48213"/>
            <a:ext cx="91440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48" r:id="rId1"/>
    <p:sldLayoutId id="2147486349" r:id="rId2"/>
    <p:sldLayoutId id="2147486350" r:id="rId3"/>
    <p:sldLayoutId id="2147486351" r:id="rId4"/>
    <p:sldLayoutId id="2147486352" r:id="rId5"/>
    <p:sldLayoutId id="2147486353" r:id="rId6"/>
    <p:sldLayoutId id="2147486354" r:id="rId7"/>
    <p:sldLayoutId id="2147486355" r:id="rId8"/>
    <p:sldLayoutId id="2147486356" r:id="rId9"/>
    <p:sldLayoutId id="2147486357" r:id="rId10"/>
    <p:sldLayoutId id="2147486358" r:id="rId11"/>
  </p:sldLayoutIdLst>
  <p:transition spd="med"/>
  <p:hf sldNum="0" hdr="0" ftr="0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 descr="http://www.cucs.udg.mx/serviciosacademicos/files/Image/escudoUdeG(1)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5805488"/>
            <a:ext cx="60801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"/>
          <p:cNvSpPr/>
          <p:nvPr userDrawn="1"/>
        </p:nvSpPr>
        <p:spPr>
          <a:xfrm>
            <a:off x="0" y="6623050"/>
            <a:ext cx="6985000" cy="2349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000" b="1" cap="small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MAESTRÍA EN CIENCIAS FÍSICO</a:t>
            </a:r>
            <a:r>
              <a:rPr lang="es-MX" sz="1000" b="1" cap="small" baseline="0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 MATEMÁTICAS CON ORIENTACIÓN EN NANOCIENCIA</a:t>
            </a:r>
            <a:endParaRPr lang="es-MX" sz="1000" b="1" cap="small" dirty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2052" name="Picture 2" descr="C:\Users\Mireya\Google Drive\CAMBIO DE IMAGEN\ACSI Diseño de Papelería\ACSI LOGOS-01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" y="-100013"/>
            <a:ext cx="1711325" cy="1069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n 5" descr="elemento1.png"/>
          <p:cNvPicPr>
            <a:picLocks noChangeAspect="1"/>
          </p:cNvPicPr>
          <p:nvPr userDrawn="1"/>
        </p:nvPicPr>
        <p:blipFill>
          <a:blip r:embed="rId15">
            <a:alphaModFix amt="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0"/>
            <a:ext cx="4745947" cy="75092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6359" r:id="rId1"/>
    <p:sldLayoutId id="2147486360" r:id="rId2"/>
    <p:sldLayoutId id="2147486361" r:id="rId3"/>
    <p:sldLayoutId id="2147486362" r:id="rId4"/>
    <p:sldLayoutId id="2147486363" r:id="rId5"/>
    <p:sldLayoutId id="2147486364" r:id="rId6"/>
    <p:sldLayoutId id="2147486365" r:id="rId7"/>
    <p:sldLayoutId id="2147486366" r:id="rId8"/>
    <p:sldLayoutId id="2147486367" r:id="rId9"/>
    <p:sldLayoutId id="2147486368" r:id="rId10"/>
    <p:sldLayoutId id="2147486369" r:id="rId11"/>
  </p:sldLayoutIdLst>
  <p:transition spd="med"/>
  <p:txStyles>
    <p:titleStyle>
      <a:lvl1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j-lt"/>
          <a:ea typeface="ＭＳ Ｐゴシック" pitchFamily="34" charset="-128"/>
          <a:cs typeface="Microsoft YaHei" charset="0"/>
        </a:defRPr>
      </a:lvl1pPr>
      <a:lvl2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2pPr>
      <a:lvl3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3pPr>
      <a:lvl4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4pPr>
      <a:lvl5pPr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Calibri" charset="0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Calibri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lnSpc>
          <a:spcPct val="10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1pPr>
      <a:lvl2pPr marL="742950" indent="-285750" algn="l" defTabSz="449263" rtl="0" eaLnBrk="0" fontAlgn="base" hangingPunct="0">
        <a:lnSpc>
          <a:spcPct val="10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2pPr>
      <a:lvl3pPr marL="1143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3pPr>
      <a:lvl4pPr marL="1600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4pPr>
      <a:lvl5pPr marL="20574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ＭＳ Ｐゴシック" pitchFamily="34" charset="-128"/>
          <a:cs typeface="Microsoft YaHei" charset="0"/>
        </a:defRPr>
      </a:lvl5pPr>
      <a:lvl6pPr marL="25146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lnSpc>
          <a:spcPct val="10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2 Grupo"/>
          <p:cNvGrpSpPr>
            <a:grpSpLocks/>
          </p:cNvGrpSpPr>
          <p:nvPr/>
        </p:nvGrpSpPr>
        <p:grpSpPr bwMode="auto">
          <a:xfrm>
            <a:off x="0" y="0"/>
            <a:ext cx="9150350" cy="7065963"/>
            <a:chOff x="0" y="0"/>
            <a:chExt cx="9149861" cy="7065818"/>
          </a:xfrm>
        </p:grpSpPr>
        <p:pic>
          <p:nvPicPr>
            <p:cNvPr id="25603" name="Imagen 9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70658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4" name="Imagen 6" descr="elemento1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5530" y="0"/>
              <a:ext cx="4334331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05" name="Imagen 10" descr="elemento2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692697"/>
              <a:ext cx="2172873" cy="3096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ChangeArrowheads="1"/>
          </p:cNvSpPr>
          <p:nvPr/>
        </p:nvSpPr>
        <p:spPr bwMode="auto">
          <a:xfrm>
            <a:off x="323528" y="1124744"/>
            <a:ext cx="8497887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¿El plan de estudios de su posgrado cubrió sus expectativas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tiempo que duró cursándolo?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4211960" y="5903694"/>
            <a:ext cx="4680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>
                <a:solidFill>
                  <a:schemeClr val="tx1"/>
                </a:solidFill>
              </a:rPr>
              <a:t>* La opción “no” estaba en la batería de respuestas pero no fue elegida.</a:t>
            </a:r>
            <a:endParaRPr lang="es-MX" sz="1100" dirty="0">
              <a:solidFill>
                <a:schemeClr val="tx1"/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8747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049568"/>
              </p:ext>
            </p:extLst>
          </p:nvPr>
        </p:nvGraphicFramePr>
        <p:xfrm>
          <a:off x="323528" y="1335499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ChangeArrowheads="1"/>
          </p:cNvSpPr>
          <p:nvPr/>
        </p:nvSpPr>
        <p:spPr bwMode="auto">
          <a:xfrm>
            <a:off x="323528" y="1079975"/>
            <a:ext cx="84978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preparado considera que egresó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8747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7343100"/>
              </p:ext>
            </p:extLst>
          </p:nvPr>
        </p:nvGraphicFramePr>
        <p:xfrm>
          <a:off x="1079500" y="1079500"/>
          <a:ext cx="7308924" cy="5013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07504" y="1247564"/>
            <a:ext cx="8964612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qué porcentaje considera que egresó preparado de sus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estudios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posgrado?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Siendo 1% Nada preparado y 100% Muy Preparado)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491942" y="3820095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91.3%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223321" y="4684191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85.0%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223321" y="5270153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0" name="AutoShape 8"/>
          <p:cNvSpPr>
            <a:spLocks noChangeArrowheads="1"/>
          </p:cNvSpPr>
          <p:nvPr/>
        </p:nvSpPr>
        <p:spPr bwMode="auto">
          <a:xfrm rot="16200000" flipH="1">
            <a:off x="4289328" y="3231009"/>
            <a:ext cx="531812" cy="215900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3295329" y="2348880"/>
            <a:ext cx="2519859" cy="583321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</a:t>
            </a:r>
          </a:p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PROMEDIO</a:t>
            </a:r>
            <a:endParaRPr 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98747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  <p:extLst>
      <p:ext uri="{BB962C8B-B14F-4D97-AF65-F5344CB8AC3E}">
        <p14:creationId xmlns:p14="http://schemas.microsoft.com/office/powerpoint/2010/main" val="918772926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 bwMode="auto">
          <a:xfrm>
            <a:off x="-1" y="6597352"/>
            <a:ext cx="5362773" cy="26064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s-MX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ea typeface="Microsoft YaHei" charset="-122"/>
            </a:endParaRPr>
          </a:p>
        </p:txBody>
      </p:sp>
      <p:sp>
        <p:nvSpPr>
          <p:cNvPr id="38914" name="Rectangle 3"/>
          <p:cNvSpPr>
            <a:spLocks noChangeArrowheads="1"/>
          </p:cNvSpPr>
          <p:nvPr/>
        </p:nvSpPr>
        <p:spPr bwMode="auto">
          <a:xfrm>
            <a:off x="403850" y="922933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5,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donde 1 significa nada desarrollada y 5 muy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desarrollada, ¿en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grado considera que se desarrollaron las siguientes habilidades durante sus estudios de posgrado? </a:t>
            </a:r>
          </a:p>
        </p:txBody>
      </p:sp>
      <p:sp>
        <p:nvSpPr>
          <p:cNvPr id="38916" name="AutoShape 4"/>
          <p:cNvSpPr>
            <a:spLocks noChangeArrowheads="1"/>
          </p:cNvSpPr>
          <p:nvPr/>
        </p:nvSpPr>
        <p:spPr bwMode="auto">
          <a:xfrm>
            <a:off x="6062514" y="2970089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676876" y="2412231"/>
            <a:ext cx="885825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5.00</a:t>
            </a:r>
            <a:endParaRPr lang="es-MX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1584176" y="2420888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Solución de problemas</a:t>
            </a: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1584176" y="3307924"/>
            <a:ext cx="430530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Diseño de proyectos</a:t>
            </a:r>
          </a:p>
        </p:txBody>
      </p:sp>
      <p:sp>
        <p:nvSpPr>
          <p:cNvPr id="38920" name="AutoShape 8"/>
          <p:cNvSpPr>
            <a:spLocks noChangeArrowheads="1"/>
          </p:cNvSpPr>
          <p:nvPr/>
        </p:nvSpPr>
        <p:spPr bwMode="auto">
          <a:xfrm>
            <a:off x="6076801" y="2540819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1" name="Rectangle 9"/>
          <p:cNvSpPr>
            <a:spLocks noChangeArrowheads="1"/>
          </p:cNvSpPr>
          <p:nvPr/>
        </p:nvSpPr>
        <p:spPr bwMode="auto">
          <a:xfrm>
            <a:off x="6676876" y="2884364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4.75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2" name="AutoShape 16"/>
          <p:cNvSpPr>
            <a:spLocks noChangeArrowheads="1"/>
          </p:cNvSpPr>
          <p:nvPr/>
        </p:nvSpPr>
        <p:spPr bwMode="auto">
          <a:xfrm>
            <a:off x="6062514" y="3402136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3" name="Rectangle 18"/>
          <p:cNvSpPr>
            <a:spLocks noChangeArrowheads="1"/>
          </p:cNvSpPr>
          <p:nvPr/>
        </p:nvSpPr>
        <p:spPr bwMode="auto">
          <a:xfrm>
            <a:off x="1584175" y="5900212"/>
            <a:ext cx="4305301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Investigación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4" name="Rectangle 21"/>
          <p:cNvSpPr>
            <a:spLocks noChangeArrowheads="1"/>
          </p:cNvSpPr>
          <p:nvPr/>
        </p:nvSpPr>
        <p:spPr bwMode="auto">
          <a:xfrm>
            <a:off x="6676876" y="3276724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4.75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5" name="Rectangle 5"/>
          <p:cNvSpPr>
            <a:spLocks noChangeArrowheads="1"/>
          </p:cNvSpPr>
          <p:nvPr/>
        </p:nvSpPr>
        <p:spPr bwMode="auto">
          <a:xfrm>
            <a:off x="6654651" y="3708772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4.50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6" name="Rectangle 7"/>
          <p:cNvSpPr>
            <a:spLocks noChangeArrowheads="1"/>
          </p:cNvSpPr>
          <p:nvPr/>
        </p:nvSpPr>
        <p:spPr bwMode="auto">
          <a:xfrm>
            <a:off x="1584175" y="5468164"/>
            <a:ext cx="4305301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Comunicación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27" name="AutoShape 8"/>
          <p:cNvSpPr>
            <a:spLocks noChangeArrowheads="1"/>
          </p:cNvSpPr>
          <p:nvPr/>
        </p:nvSpPr>
        <p:spPr bwMode="auto">
          <a:xfrm>
            <a:off x="6056164" y="3837359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28" name="Rectangle 3"/>
          <p:cNvSpPr>
            <a:spLocks noChangeArrowheads="1"/>
          </p:cNvSpPr>
          <p:nvPr/>
        </p:nvSpPr>
        <p:spPr bwMode="auto">
          <a:xfrm>
            <a:off x="2133451" y="1947466"/>
            <a:ext cx="3240088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Habilidades</a:t>
            </a:r>
            <a:endParaRPr lang="es-MX" altLang="es-MX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29" name="Rectangle 3"/>
          <p:cNvSpPr>
            <a:spLocks noChangeArrowheads="1"/>
          </p:cNvSpPr>
          <p:nvPr/>
        </p:nvSpPr>
        <p:spPr bwMode="auto">
          <a:xfrm>
            <a:off x="5362773" y="1863328"/>
            <a:ext cx="32416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Nivel de desarrollo promedio</a:t>
            </a:r>
            <a:endParaRPr lang="es-MX" altLang="es-MX" sz="160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8930" name="AutoShape 4"/>
          <p:cNvSpPr>
            <a:spLocks noChangeArrowheads="1"/>
          </p:cNvSpPr>
          <p:nvPr/>
        </p:nvSpPr>
        <p:spPr bwMode="auto">
          <a:xfrm>
            <a:off x="6062514" y="4677643"/>
            <a:ext cx="420687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1" name="Rectangle 5"/>
          <p:cNvSpPr>
            <a:spLocks noChangeArrowheads="1"/>
          </p:cNvSpPr>
          <p:nvPr/>
        </p:nvSpPr>
        <p:spPr bwMode="auto">
          <a:xfrm>
            <a:off x="6676876" y="4140820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4.50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2" name="Rectangle 6"/>
          <p:cNvSpPr>
            <a:spLocks noChangeArrowheads="1"/>
          </p:cNvSpPr>
          <p:nvPr/>
        </p:nvSpPr>
        <p:spPr bwMode="auto">
          <a:xfrm>
            <a:off x="1584176" y="6332260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Dominio de otro idioma (Inglés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)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3" name="Rectangle 7"/>
          <p:cNvSpPr>
            <a:spLocks noChangeArrowheads="1"/>
          </p:cNvSpPr>
          <p:nvPr/>
        </p:nvSpPr>
        <p:spPr bwMode="auto">
          <a:xfrm>
            <a:off x="1584175" y="2875876"/>
            <a:ext cx="4305301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Manejo de instrumentos y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herramientas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4" name="AutoShape 8"/>
          <p:cNvSpPr>
            <a:spLocks noChangeArrowheads="1"/>
          </p:cNvSpPr>
          <p:nvPr/>
        </p:nvSpPr>
        <p:spPr bwMode="auto">
          <a:xfrm>
            <a:off x="6062514" y="4285471"/>
            <a:ext cx="420688" cy="125412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5" name="Rectangle 9"/>
          <p:cNvSpPr>
            <a:spLocks noChangeArrowheads="1"/>
          </p:cNvSpPr>
          <p:nvPr/>
        </p:nvSpPr>
        <p:spPr bwMode="auto">
          <a:xfrm>
            <a:off x="6676876" y="4572843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4.50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6" name="AutoShape 16"/>
          <p:cNvSpPr>
            <a:spLocks noChangeArrowheads="1"/>
          </p:cNvSpPr>
          <p:nvPr/>
        </p:nvSpPr>
        <p:spPr bwMode="auto">
          <a:xfrm>
            <a:off x="6062514" y="5130328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8937" name="Rectangle 18"/>
          <p:cNvSpPr>
            <a:spLocks noChangeArrowheads="1"/>
          </p:cNvSpPr>
          <p:nvPr/>
        </p:nvSpPr>
        <p:spPr bwMode="auto">
          <a:xfrm>
            <a:off x="1584175" y="3739972"/>
            <a:ext cx="4305301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Directivas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8" name="Rectangle 21"/>
          <p:cNvSpPr>
            <a:spLocks noChangeArrowheads="1"/>
          </p:cNvSpPr>
          <p:nvPr/>
        </p:nvSpPr>
        <p:spPr bwMode="auto">
          <a:xfrm>
            <a:off x="6676876" y="5004916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4.25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39" name="Rectangle 5"/>
          <p:cNvSpPr>
            <a:spLocks noChangeArrowheads="1"/>
          </p:cNvSpPr>
          <p:nvPr/>
        </p:nvSpPr>
        <p:spPr bwMode="auto">
          <a:xfrm>
            <a:off x="6654651" y="5436939"/>
            <a:ext cx="885825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4.00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0" name="Rectangle 7"/>
          <p:cNvSpPr>
            <a:spLocks noChangeArrowheads="1"/>
          </p:cNvSpPr>
          <p:nvPr/>
        </p:nvSpPr>
        <p:spPr bwMode="auto">
          <a:xfrm>
            <a:off x="1584174" y="4172020"/>
            <a:ext cx="4305302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Liderazgo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8941" name="AutoShape 8"/>
          <p:cNvSpPr>
            <a:spLocks noChangeArrowheads="1"/>
          </p:cNvSpPr>
          <p:nvPr/>
        </p:nvSpPr>
        <p:spPr bwMode="auto">
          <a:xfrm>
            <a:off x="6056164" y="5580980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6062514" y="5994424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1584175" y="4581128"/>
            <a:ext cx="4305301" cy="346373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Actitudes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emprendedoras</a:t>
            </a:r>
          </a:p>
        </p:txBody>
      </p:sp>
      <p:sp>
        <p:nvSpPr>
          <p:cNvPr id="33" name="Rectangle 21"/>
          <p:cNvSpPr>
            <a:spLocks noChangeArrowheads="1"/>
          </p:cNvSpPr>
          <p:nvPr/>
        </p:nvSpPr>
        <p:spPr bwMode="auto">
          <a:xfrm>
            <a:off x="6660232" y="5868987"/>
            <a:ext cx="631428" cy="367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4.00</a:t>
            </a:r>
            <a:endParaRPr lang="es-MX" altLang="es-MX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4" name="Rectangle 5"/>
          <p:cNvSpPr>
            <a:spLocks noChangeArrowheads="1"/>
          </p:cNvSpPr>
          <p:nvPr/>
        </p:nvSpPr>
        <p:spPr bwMode="auto">
          <a:xfrm>
            <a:off x="6654651" y="6301060"/>
            <a:ext cx="885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eaLnBrk="1" hangingPunct="1">
              <a:buSzPct val="100000"/>
            </a:pPr>
            <a:r>
              <a:rPr lang="es-MX" altLang="es-MX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3.50</a:t>
            </a:r>
            <a:endParaRPr lang="es-MX" altLang="es-MX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1584176" y="5036116"/>
            <a:ext cx="4305300" cy="337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Trabajo en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equipo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6" name="AutoShape 8"/>
          <p:cNvSpPr>
            <a:spLocks noChangeArrowheads="1"/>
          </p:cNvSpPr>
          <p:nvPr/>
        </p:nvSpPr>
        <p:spPr bwMode="auto">
          <a:xfrm>
            <a:off x="6056164" y="6445076"/>
            <a:ext cx="420687" cy="125413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Rectangle 1"/>
          <p:cNvSpPr>
            <a:spLocks noChangeArrowheads="1"/>
          </p:cNvSpPr>
          <p:nvPr/>
        </p:nvSpPr>
        <p:spPr bwMode="auto">
          <a:xfrm>
            <a:off x="398747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ChangeArrowheads="1"/>
          </p:cNvSpPr>
          <p:nvPr/>
        </p:nvSpPr>
        <p:spPr bwMode="auto">
          <a:xfrm>
            <a:off x="144463" y="1124744"/>
            <a:ext cx="882015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Ahora que es egresado,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que cuenta con las siguientes HABILIDADES Y COMPETENCIAS específicas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5, donde 1 significa nada desarrollada y 5 muy desarrollada)</a:t>
            </a:r>
            <a:endParaRPr lang="es-MX" altLang="es-MX" sz="1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CuadroTexto 13"/>
          <p:cNvSpPr txBox="1"/>
          <p:nvPr/>
        </p:nvSpPr>
        <p:spPr>
          <a:xfrm>
            <a:off x="2915816" y="5240233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98747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204506"/>
              </p:ext>
            </p:extLst>
          </p:nvPr>
        </p:nvGraphicFramePr>
        <p:xfrm>
          <a:off x="755576" y="2420888"/>
          <a:ext cx="7704856" cy="2567940"/>
        </p:xfrm>
        <a:graphic>
          <a:graphicData uri="http://schemas.openxmlformats.org/drawingml/2006/table">
            <a:tbl>
              <a:tblPr/>
              <a:tblGrid>
                <a:gridCol w="596314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17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00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Habilidades y competencias*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1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Colaborar en trabajos conjuntos para la solución de problemas, en proyectos de investigación y desarrollo, en estudios de desarrollo de tecnología, en el desempeño de funciones ejecutivas para algún aspecto determinado de la ciencia y la tecnología y en la asesoría a otros, en el campo de su especialidad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Formar recursos humanos a nivel técnico, profesional y de maestría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Analizar, sintetizar y evaluar la información científica con un pensamiento crítico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3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Diseñar y desarrollar diversos sistemas tecnológicos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71883" y="1082948"/>
            <a:ext cx="896461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 otro lado,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medida considera usted que, como egresado,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cuenta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con los siguientes CONOCIMIENTOS específicos de su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le voy a mencionar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5, donde 1 significa nada desarrollada y 5 muy desarrollada)</a:t>
            </a:r>
          </a:p>
        </p:txBody>
      </p:sp>
      <p:sp>
        <p:nvSpPr>
          <p:cNvPr id="5" name="CuadroTexto 13"/>
          <p:cNvSpPr txBox="1"/>
          <p:nvPr/>
        </p:nvSpPr>
        <p:spPr>
          <a:xfrm>
            <a:off x="1835696" y="4808185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/>
                </a:solidFill>
                <a:latin typeface="+mn-lt"/>
              </a:rPr>
              <a:t>*Los aspectos evaluados fueron determinados por el/la coordinador(a) del posgrado.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98747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413527"/>
              </p:ext>
            </p:extLst>
          </p:nvPr>
        </p:nvGraphicFramePr>
        <p:xfrm>
          <a:off x="2311400" y="2420888"/>
          <a:ext cx="4521200" cy="2059825"/>
        </p:xfrm>
        <a:graphic>
          <a:graphicData uri="http://schemas.openxmlformats.org/drawingml/2006/table">
            <a:tbl>
              <a:tblPr/>
              <a:tblGrid>
                <a:gridCol w="30363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4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8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Conocimientos*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Nivel de Desarrollo Promedio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Caracterización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Síntesis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Nuevos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Aplicación de nuevos materiales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2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ChangeArrowheads="1"/>
          </p:cNvSpPr>
          <p:nvPr/>
        </p:nvSpPr>
        <p:spPr bwMode="auto">
          <a:xfrm>
            <a:off x="71883" y="1023516"/>
            <a:ext cx="8964613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el posgrado que cursó en la </a:t>
            </a:r>
            <a:endParaRPr lang="es-MX" alt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Universidad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Guadalajara?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la mínima calificación y 10 la máxima)</a:t>
            </a: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2483768" y="2119991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1989" name="AutoShape 8"/>
          <p:cNvSpPr>
            <a:spLocks noChangeArrowheads="1"/>
          </p:cNvSpPr>
          <p:nvPr/>
        </p:nvSpPr>
        <p:spPr bwMode="auto">
          <a:xfrm rot="16200000" flipH="1">
            <a:off x="4241924" y="2690697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51250" y="3121804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9.50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75656" y="399329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9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4809372" y="3993292"/>
            <a:ext cx="2735263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   -   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3295204"/>
              </p:ext>
            </p:extLst>
          </p:nvPr>
        </p:nvGraphicFramePr>
        <p:xfrm>
          <a:off x="1456308" y="4700364"/>
          <a:ext cx="2762895" cy="1104900"/>
        </p:xfrm>
        <a:graphic>
          <a:graphicData uri="http://schemas.openxmlformats.org/drawingml/2006/table">
            <a:tbl>
              <a:tblPr/>
              <a:tblGrid>
                <a:gridCol w="11302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326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Género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Femenino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Masculino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8022144"/>
              </p:ext>
            </p:extLst>
          </p:nvPr>
        </p:nvGraphicFramePr>
        <p:xfrm>
          <a:off x="4860032" y="4700364"/>
          <a:ext cx="2664296" cy="1104900"/>
        </p:xfrm>
        <a:graphic>
          <a:graphicData uri="http://schemas.openxmlformats.org/drawingml/2006/table">
            <a:tbl>
              <a:tblPr/>
              <a:tblGrid>
                <a:gridCol w="13133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09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0050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Edad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Evaluación General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 a 34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 a 44 años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</a:t>
                      </a:r>
                      <a:endParaRPr lang="es-MX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398747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1"/>
          <p:cNvSpPr>
            <a:spLocks noChangeArrowheads="1"/>
          </p:cNvSpPr>
          <p:nvPr/>
        </p:nvSpPr>
        <p:spPr bwMode="auto">
          <a:xfrm>
            <a:off x="4499992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43023" name="Rectangle 3"/>
          <p:cNvSpPr>
            <a:spLocks noChangeArrowheads="1"/>
          </p:cNvSpPr>
          <p:nvPr/>
        </p:nvSpPr>
        <p:spPr bwMode="auto">
          <a:xfrm>
            <a:off x="2046834" y="1253835"/>
            <a:ext cx="49672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 término de su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posgrado, </a:t>
            </a:r>
            <a:endParaRPr lang="es-MX" alt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tiempo pasó para que se incorporara en una actividad laboral?</a:t>
            </a: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764068" y="3645024"/>
            <a:ext cx="220662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Más de un mes</a:t>
            </a:r>
          </a:p>
        </p:txBody>
      </p:sp>
      <p:sp>
        <p:nvSpPr>
          <p:cNvPr id="18" name="AutoShape 8"/>
          <p:cNvSpPr>
            <a:spLocks noChangeArrowheads="1"/>
          </p:cNvSpPr>
          <p:nvPr/>
        </p:nvSpPr>
        <p:spPr bwMode="auto">
          <a:xfrm rot="10800000" flipH="1">
            <a:off x="4139952" y="3730748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4644008" y="3630094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33.3%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764069" y="2565570"/>
            <a:ext cx="22066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anose="020B0502020202020204" pitchFamily="34" charset="0"/>
                <a:ea typeface="ＭＳ Ｐゴシック" pitchFamily="34" charset="-128"/>
              </a:rPr>
              <a:t>Menos de un mes</a:t>
            </a:r>
          </a:p>
        </p:txBody>
      </p:sp>
      <p:sp>
        <p:nvSpPr>
          <p:cNvPr id="24" name="AutoShape 8"/>
          <p:cNvSpPr>
            <a:spLocks noChangeArrowheads="1"/>
          </p:cNvSpPr>
          <p:nvPr/>
        </p:nvSpPr>
        <p:spPr bwMode="auto">
          <a:xfrm rot="10800000" flipH="1">
            <a:off x="4109467" y="265050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4644008" y="2564820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66.7%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26" name="AutoShape 8"/>
          <p:cNvSpPr>
            <a:spLocks noChangeArrowheads="1"/>
          </p:cNvSpPr>
          <p:nvPr/>
        </p:nvSpPr>
        <p:spPr bwMode="auto">
          <a:xfrm rot="10800000" flipH="1">
            <a:off x="6009538" y="2674989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7" name="Text Box 6"/>
          <p:cNvSpPr txBox="1">
            <a:spLocks noChangeArrowheads="1"/>
          </p:cNvSpPr>
          <p:nvPr/>
        </p:nvSpPr>
        <p:spPr bwMode="auto">
          <a:xfrm>
            <a:off x="6541458" y="2435675"/>
            <a:ext cx="2195736" cy="578876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6.0  Meses </a:t>
            </a: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promedio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ChangeArrowheads="1"/>
          </p:cNvSpPr>
          <p:nvPr/>
        </p:nvSpPr>
        <p:spPr bwMode="auto">
          <a:xfrm>
            <a:off x="2915816" y="1092101"/>
            <a:ext cx="350965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Trabaja?</a:t>
            </a: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4499992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graphicFrame>
        <p:nvGraphicFramePr>
          <p:cNvPr id="1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020465"/>
              </p:ext>
            </p:extLst>
          </p:nvPr>
        </p:nvGraphicFramePr>
        <p:xfrm>
          <a:off x="543143" y="686801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179388" y="1078392"/>
            <a:ext cx="89646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Desde que egresó del posgrado hasta hoy,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¿cuántos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trabajos diferentes ha tenido?</a:t>
            </a:r>
          </a:p>
        </p:txBody>
      </p:sp>
      <p:grpSp>
        <p:nvGrpSpPr>
          <p:cNvPr id="45065" name="Grupo 1"/>
          <p:cNvGrpSpPr>
            <a:grpSpLocks/>
          </p:cNvGrpSpPr>
          <p:nvPr/>
        </p:nvGrpSpPr>
        <p:grpSpPr bwMode="auto">
          <a:xfrm>
            <a:off x="2267744" y="2132856"/>
            <a:ext cx="4679926" cy="2880490"/>
            <a:chOff x="1692275" y="1628775"/>
            <a:chExt cx="4679926" cy="2880490"/>
          </a:xfrm>
        </p:grpSpPr>
        <p:sp>
          <p:nvSpPr>
            <p:cNvPr id="45066" name="Rectangle 7"/>
            <p:cNvSpPr>
              <a:spLocks noChangeArrowheads="1"/>
            </p:cNvSpPr>
            <p:nvPr/>
          </p:nvSpPr>
          <p:spPr bwMode="auto">
            <a:xfrm>
              <a:off x="1692275" y="1628775"/>
              <a:ext cx="2206625" cy="549275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Sí tiene o ha tenido vida laboral</a:t>
              </a:r>
            </a:p>
          </p:txBody>
        </p:sp>
        <p:sp>
          <p:nvSpPr>
            <p:cNvPr id="45067" name="AutoShape 8"/>
            <p:cNvSpPr>
              <a:spLocks noChangeArrowheads="1"/>
            </p:cNvSpPr>
            <p:nvPr/>
          </p:nvSpPr>
          <p:spPr bwMode="auto">
            <a:xfrm rot="10800000" flipH="1">
              <a:off x="3957638" y="1870075"/>
              <a:ext cx="390525" cy="149225"/>
            </a:xfrm>
            <a:prstGeom prst="rightArrow">
              <a:avLst>
                <a:gd name="adj1" fmla="val 50000"/>
                <a:gd name="adj2" fmla="val 47664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4642345" y="1803998"/>
              <a:ext cx="1224136" cy="33560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solidFill>
                    <a:schemeClr val="tx1"/>
                  </a:solidFill>
                  <a:latin typeface="Century Gothic" pitchFamily="34" charset="0"/>
                  <a:ea typeface="ＭＳ Ｐゴシック" pitchFamily="34" charset="-128"/>
                </a:rPr>
                <a:t>100.0%</a:t>
              </a:r>
              <a:endParaRPr lang="es-MX" sz="1700" b="1" dirty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4176464" y="2922132"/>
              <a:ext cx="2195736" cy="578876"/>
            </a:xfrm>
            <a:prstGeom prst="rect">
              <a:avLst/>
            </a:prstGeom>
            <a:solidFill>
              <a:srgbClr val="AC0000"/>
            </a:solidFill>
            <a:ln w="9525">
              <a:noFill/>
              <a:miter lim="800000"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>
              <a:spAutoFit/>
            </a:bodyPr>
            <a:lstStyle/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r>
                <a:rPr lang="es-MX" sz="1700" b="1" dirty="0" smtClean="0">
                  <a:latin typeface="Century Gothic" pitchFamily="34" charset="0"/>
                  <a:ea typeface="ＭＳ Ｐゴシック" pitchFamily="34" charset="-128"/>
                </a:rPr>
                <a:t>1.5  trabajos </a:t>
              </a:r>
              <a:r>
                <a:rPr lang="es-MX" sz="1700" b="1" dirty="0">
                  <a:latin typeface="Century Gothic" pitchFamily="34" charset="0"/>
                  <a:ea typeface="ＭＳ Ｐゴシック" pitchFamily="34" charset="-128"/>
                </a:rPr>
                <a:t>en promedio </a:t>
              </a:r>
            </a:p>
          </p:txBody>
        </p:sp>
        <p:sp>
          <p:nvSpPr>
            <p:cNvPr id="45074" name="Rectangle 7"/>
            <p:cNvSpPr>
              <a:spLocks noChangeArrowheads="1"/>
            </p:cNvSpPr>
            <p:nvPr/>
          </p:nvSpPr>
          <p:spPr bwMode="auto">
            <a:xfrm>
              <a:off x="4176465" y="3757613"/>
              <a:ext cx="2195736" cy="319087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Mínimo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-  </a:t>
              </a: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1 Trabajo</a:t>
              </a:r>
            </a:p>
          </p:txBody>
        </p:sp>
        <p:sp>
          <p:nvSpPr>
            <p:cNvPr id="45075" name="Rectangle 7"/>
            <p:cNvSpPr>
              <a:spLocks noChangeArrowheads="1"/>
            </p:cNvSpPr>
            <p:nvPr/>
          </p:nvSpPr>
          <p:spPr bwMode="auto">
            <a:xfrm>
              <a:off x="4176465" y="4189413"/>
              <a:ext cx="2195736" cy="319852"/>
            </a:xfrm>
            <a:prstGeom prst="rect">
              <a:avLst/>
            </a:prstGeom>
            <a:noFill/>
            <a:ln w="9360" cap="sq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0000" tIns="45000" rIns="90000" bIns="45000">
              <a:spAutoFit/>
            </a:bodyPr>
            <a:lstStyle>
              <a:lvl1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1pPr>
              <a:lvl2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2pPr>
              <a:lvl3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3pPr>
              <a:lvl4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4pPr>
              <a:lvl5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>
                  <a:solidFill>
                    <a:schemeClr val="bg1"/>
                  </a:solidFill>
                  <a:latin typeface="Arial" charset="0"/>
                  <a:ea typeface="Microsoft YaHei" pitchFamily="34" charset="-122"/>
                </a:defRPr>
              </a:lvl9pPr>
            </a:lstStyle>
            <a:p>
              <a:pPr algn="ctr"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r>
                <a:rPr lang="es-MX" altLang="es-MX" sz="1600" b="1" dirty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Máximo </a:t>
              </a:r>
              <a:r>
                <a:rPr lang="es-MX" altLang="es-MX" sz="1600" b="1" dirty="0" smtClean="0">
                  <a:solidFill>
                    <a:srgbClr val="000000"/>
                  </a:solidFill>
                  <a:latin typeface="Century Gothic" pitchFamily="34" charset="0"/>
                  <a:ea typeface="ＭＳ Ｐゴシック" pitchFamily="34" charset="-128"/>
                </a:rPr>
                <a:t>- 2 Trabajos</a:t>
              </a:r>
              <a:endPara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endParaRPr>
            </a:p>
          </p:txBody>
        </p:sp>
        <p:sp>
          <p:nvSpPr>
            <p:cNvPr id="45076" name="AutoShape 8"/>
            <p:cNvSpPr>
              <a:spLocks noChangeArrowheads="1"/>
            </p:cNvSpPr>
            <p:nvPr/>
          </p:nvSpPr>
          <p:spPr bwMode="auto">
            <a:xfrm rot="16200000" flipH="1">
              <a:off x="4990307" y="2362994"/>
              <a:ext cx="531812" cy="215900"/>
            </a:xfrm>
            <a:prstGeom prst="rightArrow">
              <a:avLst>
                <a:gd name="adj1" fmla="val 50000"/>
                <a:gd name="adj2" fmla="val 47531"/>
              </a:avLst>
            </a:prstGeom>
            <a:gradFill rotWithShape="0">
              <a:gsLst>
                <a:gs pos="0">
                  <a:srgbClr val="BF0000"/>
                </a:gs>
                <a:gs pos="100000">
                  <a:srgbClr val="710000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MX" altLang="es-MX" sz="1600">
                <a:ea typeface="ＭＳ Ｐゴシック" pitchFamily="34" charset="-128"/>
              </a:endParaRPr>
            </a:p>
          </p:txBody>
        </p:sp>
      </p:grp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499992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5 Rectángulo"/>
          <p:cNvSpPr>
            <a:spLocks noChangeArrowheads="1"/>
          </p:cNvSpPr>
          <p:nvPr/>
        </p:nvSpPr>
        <p:spPr bwMode="auto">
          <a:xfrm>
            <a:off x="0" y="5589588"/>
            <a:ext cx="1187450" cy="12684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  <p:sp>
        <p:nvSpPr>
          <p:cNvPr id="26627" name="Rectangle 1"/>
          <p:cNvSpPr>
            <a:spLocks noChangeArrowheads="1"/>
          </p:cNvSpPr>
          <p:nvPr/>
        </p:nvSpPr>
        <p:spPr bwMode="auto">
          <a:xfrm>
            <a:off x="900113" y="1812013"/>
            <a:ext cx="7488237" cy="255309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Estudio de seguimiento a </a:t>
            </a:r>
            <a:r>
              <a:rPr lang="es-MX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Egresados</a:t>
            </a:r>
            <a:endParaRPr lang="es-MX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“Maestría en Ciencias Físico Matemáticas con Orientación en </a:t>
            </a:r>
            <a:r>
              <a:rPr lang="es-MX" sz="28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Nanociencia</a:t>
            </a:r>
            <a:r>
              <a:rPr lang="es-MX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”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0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sz="2000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pperplate Gothic Bold" pitchFamily="34" charset="0"/>
                <a:ea typeface="ＭＳ Ｐゴシック" pitchFamily="34" charset="-128"/>
              </a:rPr>
              <a:t>Investigación</a:t>
            </a:r>
            <a:endParaRPr lang="es-MX" sz="20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pperplate Gothic Bold" pitchFamily="34" charset="0"/>
              <a:ea typeface="ＭＳ Ｐゴシック" pitchFamily="34" charset="-128"/>
            </a:endParaRPr>
          </a:p>
        </p:txBody>
      </p:sp>
      <p:pic>
        <p:nvPicPr>
          <p:cNvPr id="26628" name="Picture 8" descr="http://www.cucs.udg.mx/serviciosacademicos/files/Image/escudoUdeG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797425"/>
            <a:ext cx="1295400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5 Rectángulo"/>
          <p:cNvSpPr>
            <a:spLocks noChangeArrowheads="1"/>
          </p:cNvSpPr>
          <p:nvPr/>
        </p:nvSpPr>
        <p:spPr bwMode="auto">
          <a:xfrm>
            <a:off x="224780" y="6559550"/>
            <a:ext cx="5067300" cy="25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1883" y="1108100"/>
            <a:ext cx="8964613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el estudiar un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posgrado le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impactó en su mejora laboral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499992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135562"/>
              </p:ext>
            </p:extLst>
          </p:nvPr>
        </p:nvGraphicFramePr>
        <p:xfrm>
          <a:off x="1547664" y="980728"/>
          <a:ext cx="7200800" cy="4908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7504" y="1052091"/>
            <a:ext cx="8964613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 qué forma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499992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4569278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169397"/>
              </p:ext>
            </p:extLst>
          </p:nvPr>
        </p:nvGraphicFramePr>
        <p:xfrm>
          <a:off x="3779912" y="2924944"/>
          <a:ext cx="5832648" cy="3745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9441695"/>
              </p:ext>
            </p:extLst>
          </p:nvPr>
        </p:nvGraphicFramePr>
        <p:xfrm>
          <a:off x="0" y="1059906"/>
          <a:ext cx="6336704" cy="32267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07504" y="1079975"/>
            <a:ext cx="5400600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 cuál de los siguientes tipos corresponde la empresa o institución en que trabaja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4499992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572000" y="3212976"/>
            <a:ext cx="4392488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El tamaño de la empresa o institución en la que trabaja es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: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39552" y="1164932"/>
            <a:ext cx="8066087" cy="31985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promedio, ¿a cuánto asciende su ingreso mensual aproximado?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499992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6855929"/>
              </p:ext>
            </p:extLst>
          </p:nvPr>
        </p:nvGraphicFramePr>
        <p:xfrm>
          <a:off x="1079500" y="1079500"/>
          <a:ext cx="698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5428792"/>
              </p:ext>
            </p:extLst>
          </p:nvPr>
        </p:nvGraphicFramePr>
        <p:xfrm>
          <a:off x="1862336" y="944515"/>
          <a:ext cx="5440833" cy="2637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922933"/>
            <a:ext cx="8066087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usted que se desempeña laboralmente en una actividad afín a su formación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-36512" y="3597002"/>
            <a:ext cx="9144000" cy="7492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tan afín es la actividad que desempeña laboralmente con su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formación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(En una escala del 1 al 10, donde 1 es NADA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Y 10 es TOTALMENTE 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AFÍN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)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3779912" y="5160802"/>
            <a:ext cx="165618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9.3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8" name="Rectangle 7"/>
          <p:cNvSpPr>
            <a:spLocks noChangeArrowheads="1"/>
          </p:cNvSpPr>
          <p:nvPr/>
        </p:nvSpPr>
        <p:spPr bwMode="auto">
          <a:xfrm>
            <a:off x="3779912" y="5698629"/>
            <a:ext cx="1656185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Mínima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1209" name="Rectangle 7"/>
          <p:cNvSpPr>
            <a:spLocks noChangeArrowheads="1"/>
          </p:cNvSpPr>
          <p:nvPr/>
        </p:nvSpPr>
        <p:spPr bwMode="auto">
          <a:xfrm>
            <a:off x="3779912" y="6130429"/>
            <a:ext cx="1656185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Máxima -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</a:t>
            </a:r>
          </a:p>
        </p:txBody>
      </p:sp>
      <p:sp>
        <p:nvSpPr>
          <p:cNvPr id="51210" name="AutoShape 8"/>
          <p:cNvSpPr>
            <a:spLocks noChangeArrowheads="1"/>
          </p:cNvSpPr>
          <p:nvPr/>
        </p:nvSpPr>
        <p:spPr bwMode="auto">
          <a:xfrm rot="16200000" flipH="1">
            <a:off x="4518647" y="4887936"/>
            <a:ext cx="178594" cy="215902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1211" name="Rectangle 7"/>
          <p:cNvSpPr>
            <a:spLocks noChangeArrowheads="1"/>
          </p:cNvSpPr>
          <p:nvPr/>
        </p:nvSpPr>
        <p:spPr bwMode="auto">
          <a:xfrm>
            <a:off x="3022601" y="4460602"/>
            <a:ext cx="3168650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Grado de afinidad PROMEDIO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4499992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Inserción laboral</a:t>
            </a:r>
          </a:p>
        </p:txBody>
      </p:sp>
      <p:sp>
        <p:nvSpPr>
          <p:cNvPr id="17" name="AutoShape 8"/>
          <p:cNvSpPr>
            <a:spLocks noChangeArrowheads="1"/>
          </p:cNvSpPr>
          <p:nvPr/>
        </p:nvSpPr>
        <p:spPr bwMode="auto">
          <a:xfrm rot="16200000" flipH="1">
            <a:off x="5094832" y="3159744"/>
            <a:ext cx="178594" cy="215902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1418574"/>
              </p:ext>
            </p:extLst>
          </p:nvPr>
        </p:nvGraphicFramePr>
        <p:xfrm>
          <a:off x="3930371" y="3068960"/>
          <a:ext cx="5806579" cy="3106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1835696" y="1052736"/>
            <a:ext cx="5778524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¿Contaba con una beca durante sus estudios?</a:t>
            </a: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3437012" y="1526942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33797" name="AutoShape 8"/>
          <p:cNvSpPr>
            <a:spLocks noChangeArrowheads="1"/>
          </p:cNvSpPr>
          <p:nvPr/>
        </p:nvSpPr>
        <p:spPr bwMode="auto">
          <a:xfrm rot="16200000" flipH="1">
            <a:off x="3841031" y="2024623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128829" y="2246675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1" name="Rectangle 7"/>
          <p:cNvSpPr>
            <a:spLocks noChangeArrowheads="1"/>
          </p:cNvSpPr>
          <p:nvPr/>
        </p:nvSpPr>
        <p:spPr bwMode="auto">
          <a:xfrm>
            <a:off x="4949900" y="1534880"/>
            <a:ext cx="1223962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/>
          <a:p>
            <a:pPr algn="ct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33802" name="AutoShape 8"/>
          <p:cNvSpPr>
            <a:spLocks noChangeArrowheads="1"/>
          </p:cNvSpPr>
          <p:nvPr/>
        </p:nvSpPr>
        <p:spPr bwMode="auto">
          <a:xfrm rot="16200000" flipH="1">
            <a:off x="5460196" y="2032561"/>
            <a:ext cx="242887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509813" y="2246675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lnSpc>
                <a:spcPct val="100000"/>
              </a:lnSpc>
              <a:buClrTx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3806" name="AutoShape 8"/>
          <p:cNvSpPr>
            <a:spLocks noChangeArrowheads="1"/>
          </p:cNvSpPr>
          <p:nvPr/>
        </p:nvSpPr>
        <p:spPr bwMode="auto">
          <a:xfrm rot="14238832" flipH="1">
            <a:off x="4324890" y="2852200"/>
            <a:ext cx="530225" cy="215900"/>
          </a:xfrm>
          <a:prstGeom prst="rightArrow">
            <a:avLst>
              <a:gd name="adj1" fmla="val 50000"/>
              <a:gd name="adj2" fmla="val 4738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33807" name="Rectangle 3"/>
          <p:cNvSpPr>
            <a:spLocks noChangeArrowheads="1"/>
          </p:cNvSpPr>
          <p:nvPr/>
        </p:nvSpPr>
        <p:spPr bwMode="auto">
          <a:xfrm>
            <a:off x="935360" y="3235916"/>
            <a:ext cx="3276600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 era su tipo de beca?</a:t>
            </a:r>
          </a:p>
        </p:txBody>
      </p:sp>
      <p:sp>
        <p:nvSpPr>
          <p:cNvPr id="33808" name="Rectangle 3"/>
          <p:cNvSpPr>
            <a:spLocks noChangeArrowheads="1"/>
          </p:cNvSpPr>
          <p:nvPr/>
        </p:nvSpPr>
        <p:spPr bwMode="auto">
          <a:xfrm>
            <a:off x="4644008" y="3212976"/>
            <a:ext cx="4248472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institución le otorgó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beca?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809" name="AutoShape 8"/>
          <p:cNvSpPr>
            <a:spLocks noChangeArrowheads="1"/>
          </p:cNvSpPr>
          <p:nvPr/>
        </p:nvSpPr>
        <p:spPr bwMode="auto">
          <a:xfrm rot="17968090" flipH="1">
            <a:off x="3106682" y="2836634"/>
            <a:ext cx="498928" cy="233358"/>
          </a:xfrm>
          <a:prstGeom prst="rightArrow">
            <a:avLst>
              <a:gd name="adj1" fmla="val 50000"/>
              <a:gd name="adj2" fmla="val 4753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sz="1600">
              <a:ea typeface="ＭＳ Ｐゴシック" pitchFamily="34" charset="-128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369944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graphicFrame>
        <p:nvGraphicFramePr>
          <p:cNvPr id="18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3567102"/>
              </p:ext>
            </p:extLst>
          </p:nvPr>
        </p:nvGraphicFramePr>
        <p:xfrm>
          <a:off x="-396414" y="3200923"/>
          <a:ext cx="607171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8517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52736"/>
            <a:ext cx="8569325" cy="5488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cuenta o ha contado con un trabajo al nivel en que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fue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preparado en el posgrado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69944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1807157"/>
              </p:ext>
            </p:extLst>
          </p:nvPr>
        </p:nvGraphicFramePr>
        <p:xfrm>
          <a:off x="1079500" y="1079500"/>
          <a:ext cx="7452940" cy="50858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100654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43891" y="1052736"/>
            <a:ext cx="8964613" cy="77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¿En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qué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porcentaje considera usted que aplica o ha aplicado en la práctica profesional los conocimientos obtenidos en el estudio de su posgrado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(Del 0% al 100%,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donde 0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%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es “No </a:t>
            </a:r>
            <a:r>
              <a:rPr lang="es-MX" alt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he </a:t>
            </a:r>
            <a:r>
              <a:rPr lang="es-MX" alt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aplicado”)</a:t>
            </a:r>
            <a:endParaRPr lang="es-MX" altLang="es-MX" sz="1400" dirty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2233" name="Rectangle 7"/>
          <p:cNvSpPr>
            <a:spLocks noChangeArrowheads="1"/>
          </p:cNvSpPr>
          <p:nvPr/>
        </p:nvSpPr>
        <p:spPr bwMode="auto">
          <a:xfrm>
            <a:off x="5106863" y="4765580"/>
            <a:ext cx="2195736" cy="3206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85.0%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4" name="Rectangle 7"/>
          <p:cNvSpPr>
            <a:spLocks noChangeArrowheads="1"/>
          </p:cNvSpPr>
          <p:nvPr/>
        </p:nvSpPr>
        <p:spPr bwMode="auto">
          <a:xfrm>
            <a:off x="5106863" y="5197380"/>
            <a:ext cx="2195736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</a:t>
            </a: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</a:p>
        </p:txBody>
      </p:sp>
      <p:sp>
        <p:nvSpPr>
          <p:cNvPr id="52235" name="AutoShape 8"/>
          <p:cNvSpPr>
            <a:spLocks noChangeArrowheads="1"/>
          </p:cNvSpPr>
          <p:nvPr/>
        </p:nvSpPr>
        <p:spPr bwMode="auto">
          <a:xfrm rot="10800000" flipH="1">
            <a:off x="4857353" y="236218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7" name="Text Box 6"/>
          <p:cNvSpPr txBox="1">
            <a:spLocks noChangeArrowheads="1"/>
          </p:cNvSpPr>
          <p:nvPr/>
        </p:nvSpPr>
        <p:spPr bwMode="auto">
          <a:xfrm>
            <a:off x="5542036" y="2296268"/>
            <a:ext cx="1224136" cy="335605"/>
          </a:xfrm>
          <a:prstGeom prst="rect">
            <a:avLst/>
          </a:prstGeom>
          <a:solidFill>
            <a:schemeClr val="bg1">
              <a:lumMod val="6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solidFill>
                  <a:schemeClr val="tx1"/>
                </a:solidFill>
                <a:latin typeface="Century Gothic" pitchFamily="34" charset="0"/>
                <a:ea typeface="ＭＳ Ｐゴシック" pitchFamily="34" charset="-128"/>
              </a:rPr>
              <a:t>100.0%</a:t>
            </a:r>
            <a:endParaRPr lang="es-MX" sz="1700" b="1" dirty="0">
              <a:solidFill>
                <a:schemeClr val="tx1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39" name="Rectangle 7"/>
          <p:cNvSpPr>
            <a:spLocks noChangeArrowheads="1"/>
          </p:cNvSpPr>
          <p:nvPr/>
        </p:nvSpPr>
        <p:spPr bwMode="auto">
          <a:xfrm>
            <a:off x="1115616" y="2173267"/>
            <a:ext cx="3468687" cy="5492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 tiene o ha tenido práctica profesional</a:t>
            </a:r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106863" y="4261524"/>
            <a:ext cx="2195736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91.3%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2244" name="Rectangle 7"/>
          <p:cNvSpPr>
            <a:spLocks noChangeArrowheads="1"/>
          </p:cNvSpPr>
          <p:nvPr/>
        </p:nvSpPr>
        <p:spPr bwMode="auto">
          <a:xfrm>
            <a:off x="4781476" y="3036867"/>
            <a:ext cx="2736850" cy="777875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Porcentaje en que aplica los conocimientos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(Promedio)</a:t>
            </a:r>
          </a:p>
        </p:txBody>
      </p:sp>
      <p:sp>
        <p:nvSpPr>
          <p:cNvPr id="52245" name="AutoShape 8"/>
          <p:cNvSpPr>
            <a:spLocks noChangeArrowheads="1"/>
          </p:cNvSpPr>
          <p:nvPr/>
        </p:nvSpPr>
        <p:spPr bwMode="auto">
          <a:xfrm rot="16200000" flipH="1">
            <a:off x="5996707" y="2769373"/>
            <a:ext cx="307975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5573836" y="6166465"/>
            <a:ext cx="353466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MX" sz="1100" b="1" dirty="0" smtClean="0">
                <a:solidFill>
                  <a:schemeClr val="tx1"/>
                </a:solidFill>
              </a:rPr>
              <a:t>*Nota</a:t>
            </a:r>
            <a:r>
              <a:rPr lang="es-MX" sz="1100" b="1" dirty="0">
                <a:solidFill>
                  <a:schemeClr val="tx1"/>
                </a:solidFill>
              </a:rPr>
              <a:t>: Se consideraron diferentes los conceptos de “práctica laboral” y “práctica profesional</a:t>
            </a:r>
            <a:r>
              <a:rPr lang="es-MX" sz="1100" b="1" dirty="0" smtClean="0">
                <a:solidFill>
                  <a:schemeClr val="tx1"/>
                </a:solidFill>
              </a:rPr>
              <a:t>”.</a:t>
            </a:r>
            <a:r>
              <a:rPr lang="es-ES" sz="1100" b="1" dirty="0">
                <a:solidFill>
                  <a:schemeClr val="tx1"/>
                </a:solidFill>
              </a:rPr>
              <a:t> </a:t>
            </a:r>
            <a:endParaRPr lang="es-MX" sz="1100" dirty="0">
              <a:solidFill>
                <a:schemeClr val="tx1"/>
              </a:solidFill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369944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19" name="AutoShape 8"/>
          <p:cNvSpPr>
            <a:spLocks noChangeArrowheads="1"/>
          </p:cNvSpPr>
          <p:nvPr/>
        </p:nvSpPr>
        <p:spPr bwMode="auto">
          <a:xfrm rot="16200000" flipH="1">
            <a:off x="6033046" y="3948316"/>
            <a:ext cx="307975" cy="214313"/>
          </a:xfrm>
          <a:prstGeom prst="rightArrow">
            <a:avLst>
              <a:gd name="adj1" fmla="val 50000"/>
              <a:gd name="adj2" fmla="val 4782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539552" y="1079975"/>
            <a:ext cx="8066087" cy="54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¿Considera que las habilidades y conocimientos adquiridos en el posgrado satisfacen las exigencias de la práctica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69944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1904196"/>
              </p:ext>
            </p:extLst>
          </p:nvPr>
        </p:nvGraphicFramePr>
        <p:xfrm>
          <a:off x="1079499" y="1079500"/>
          <a:ext cx="7526139" cy="5229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69120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Primera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69944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6421695"/>
              </p:ext>
            </p:extLst>
          </p:nvPr>
        </p:nvGraphicFramePr>
        <p:xfrm>
          <a:off x="481012" y="1700808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549275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Objetivos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del Estudio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900113" y="1370301"/>
            <a:ext cx="7559675" cy="4438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Estudio sobre inserción laboral y seguimiento de los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egresados de la</a:t>
            </a:r>
            <a:r>
              <a:rPr lang="es-ES" sz="1600" b="1" i="1" dirty="0" smtClean="0">
                <a:solidFill>
                  <a:srgbClr val="00B050"/>
                </a:solidFill>
                <a:latin typeface="Century Gothic" pitchFamily="34" charset="0"/>
                <a:cs typeface="Helvetica"/>
              </a:rPr>
              <a:t> 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Maestría en Ciencias Físico Matemáticas con Orientación en </a:t>
            </a:r>
            <a:r>
              <a:rPr lang="es-MX" sz="1600" b="1" i="1" dirty="0" err="1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Nanociencia</a:t>
            </a:r>
            <a:r>
              <a:rPr lang="es-MX" sz="1600" b="1" i="1" dirty="0" smtClean="0">
                <a:solidFill>
                  <a:srgbClr val="C00000"/>
                </a:solidFill>
                <a:latin typeface="Century Gothic" pitchFamily="34" charset="0"/>
                <a:cs typeface="Times New Roman" pitchFamily="18" charset="0"/>
              </a:rPr>
              <a:t> 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de </a:t>
            </a:r>
            <a:r>
              <a:rPr lang="es-ES" sz="1600" b="1" i="1" dirty="0">
                <a:solidFill>
                  <a:schemeClr val="tx1"/>
                </a:solidFill>
                <a:latin typeface="Century Gothic" pitchFamily="34" charset="0"/>
                <a:cs typeface="Helvetica"/>
              </a:rPr>
              <a:t>la Universidad de Guadalajara</a:t>
            </a:r>
            <a:r>
              <a:rPr lang="es-ES" sz="1600" b="1" i="1" dirty="0" smtClean="0">
                <a:solidFill>
                  <a:schemeClr val="tx1"/>
                </a:solidFill>
                <a:latin typeface="Century Gothic" pitchFamily="34" charset="0"/>
                <a:cs typeface="Helvetica"/>
              </a:rPr>
              <a:t>.</a:t>
            </a:r>
          </a:p>
          <a:p>
            <a:pPr algn="ctr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ES" sz="1600" b="1" i="1" dirty="0">
              <a:solidFill>
                <a:schemeClr val="tx1"/>
              </a:solidFill>
              <a:latin typeface="Century Gothic" pitchFamily="34" charset="0"/>
              <a:cs typeface="Helvetica"/>
            </a:endParaRPr>
          </a:p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Titulación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Evaluación del posgrado</a:t>
            </a:r>
          </a:p>
          <a:p>
            <a:pPr>
              <a:buFont typeface="Times New Roman" panose="02020603050405020304" pitchFamily="18" charset="0"/>
              <a:buNone/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Inserción laboral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Pertinencia de la formación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Orientación investigación</a:t>
            </a: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endParaRPr lang="es-MX" sz="1600" i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 typeface="Times New Roman" panose="02020603050405020304" pitchFamily="18" charset="0"/>
              <a:buBlip>
                <a:blip r:embed="rId3"/>
              </a:buBlip>
              <a:tabLst>
                <a:tab pos="450850" algn="l"/>
                <a:tab pos="539750" algn="l"/>
              </a:tabLst>
              <a:defRPr/>
            </a:pPr>
            <a:r>
              <a:rPr lang="es-MX" sz="1600" i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cs typeface="Arial" pitchFamily="34" charset="0"/>
              </a:rPr>
              <a:t> Otros estudios</a:t>
            </a: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cs typeface="Arial" pitchFamily="34" charset="0"/>
            </a:endParaRPr>
          </a:p>
          <a:p>
            <a:pPr>
              <a:buFontTx/>
              <a:buChar char="•"/>
              <a:tabLst>
                <a:tab pos="450850" algn="l"/>
                <a:tab pos="539750" algn="l"/>
              </a:tabLst>
              <a:defRPr/>
            </a:pPr>
            <a:endParaRPr lang="es-MX" sz="16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69944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323850" y="969120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 smtClean="0">
              <a:solidFill>
                <a:schemeClr val="bg1">
                  <a:lumMod val="50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Segunda </a:t>
            </a:r>
            <a:r>
              <a:rPr lang="es-MX" sz="16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Mención</a:t>
            </a: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2401071"/>
              </p:ext>
            </p:extLst>
          </p:nvPr>
        </p:nvGraphicFramePr>
        <p:xfrm>
          <a:off x="481012" y="177281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052736"/>
            <a:ext cx="8569325" cy="123574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¿Cuáles son los dos principales aspectos o áreas en específico en las que considera usted que requiere mayor énfasis en su formación para un mejor desarrollo de su ejercicio profesional?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 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sz="16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Total Acumulado</a:t>
            </a:r>
            <a:endParaRPr 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9944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6974277"/>
              </p:ext>
            </p:extLst>
          </p:nvPr>
        </p:nvGraphicFramePr>
        <p:xfrm>
          <a:off x="1494284" y="2564904"/>
          <a:ext cx="6246068" cy="2040500"/>
        </p:xfrm>
        <a:graphic>
          <a:graphicData uri="http://schemas.openxmlformats.org/drawingml/2006/table">
            <a:tbl>
              <a:tblPr/>
              <a:tblGrid>
                <a:gridCol w="29997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3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23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106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Aspectos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1er.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2da. Mención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 Acumulado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85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Investigación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085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Trabajo en equipo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/>
                        </a:rPr>
                        <a:t>37.5%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085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Manejo de instrumentos y herramientas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851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Diseño de proyectos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effectLst/>
                          <a:latin typeface="Calibri"/>
                        </a:rPr>
                        <a:t>12.5%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0851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74756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7595010"/>
              </p:ext>
            </p:extLst>
          </p:nvPr>
        </p:nvGraphicFramePr>
        <p:xfrm>
          <a:off x="483492" y="836712"/>
          <a:ext cx="8248650" cy="4705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6324" name="Rectangle 3"/>
          <p:cNvSpPr>
            <a:spLocks noChangeArrowheads="1"/>
          </p:cNvSpPr>
          <p:nvPr/>
        </p:nvSpPr>
        <p:spPr bwMode="auto">
          <a:xfrm>
            <a:off x="323155" y="1252589"/>
            <a:ext cx="8569325" cy="31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¿Su posgrado mejoró su perspectiva profesional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699445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Pertinencia de la formación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23155" y="1165696"/>
            <a:ext cx="8569325" cy="31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 usted parte del Sistema Nacional de Investigadores (SNI)?</a:t>
            </a:r>
          </a:p>
        </p:txBody>
      </p:sp>
      <p:sp>
        <p:nvSpPr>
          <p:cNvPr id="58372" name="Rectangle 1"/>
          <p:cNvSpPr>
            <a:spLocks noChangeArrowheads="1"/>
          </p:cNvSpPr>
          <p:nvPr/>
        </p:nvSpPr>
        <p:spPr bwMode="auto">
          <a:xfrm>
            <a:off x="3779912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08587953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03668"/>
            <a:ext cx="8569325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pertenece 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alguna…?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50825" y="3037905"/>
            <a:ext cx="856932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¿Actualmente usted participa en alguna red profesional?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0421" name="Rectangle 7"/>
          <p:cNvSpPr>
            <a:spLocks noChangeArrowheads="1"/>
          </p:cNvSpPr>
          <p:nvPr/>
        </p:nvSpPr>
        <p:spPr bwMode="auto">
          <a:xfrm>
            <a:off x="2340942" y="3737671"/>
            <a:ext cx="1079500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Sí</a:t>
            </a:r>
          </a:p>
        </p:txBody>
      </p:sp>
      <p:sp>
        <p:nvSpPr>
          <p:cNvPr id="60422" name="AutoShape 8"/>
          <p:cNvSpPr>
            <a:spLocks noChangeArrowheads="1"/>
          </p:cNvSpPr>
          <p:nvPr/>
        </p:nvSpPr>
        <p:spPr bwMode="auto">
          <a:xfrm rot="16200000" flipH="1">
            <a:off x="2744961" y="4235352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411783" y="5725917"/>
            <a:ext cx="883331" cy="33855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75.0%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26" name="Rectangle 7"/>
          <p:cNvSpPr>
            <a:spLocks noChangeArrowheads="1"/>
          </p:cNvSpPr>
          <p:nvPr/>
        </p:nvSpPr>
        <p:spPr bwMode="auto">
          <a:xfrm>
            <a:off x="2267917" y="5013201"/>
            <a:ext cx="1223963" cy="3683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hangingPunct="1"/>
            <a:r>
              <a:rPr lang="es-MX" altLang="es-MX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No</a:t>
            </a:r>
          </a:p>
        </p:txBody>
      </p:sp>
      <p:sp>
        <p:nvSpPr>
          <p:cNvPr id="60427" name="AutoShape 8"/>
          <p:cNvSpPr>
            <a:spLocks noChangeArrowheads="1"/>
          </p:cNvSpPr>
          <p:nvPr/>
        </p:nvSpPr>
        <p:spPr bwMode="auto">
          <a:xfrm rot="16200000" flipH="1">
            <a:off x="2743374" y="5510882"/>
            <a:ext cx="242888" cy="187325"/>
          </a:xfrm>
          <a:prstGeom prst="rightArrow">
            <a:avLst>
              <a:gd name="adj1" fmla="val 50000"/>
              <a:gd name="adj2" fmla="val 4742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413123" y="4458598"/>
            <a:ext cx="883331" cy="338554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latin typeface="Century Gothic" pitchFamily="34" charset="0"/>
                <a:ea typeface="ＭＳ Ｐゴシック" pitchFamily="34" charset="-128"/>
              </a:rPr>
              <a:t>25.0%</a:t>
            </a:r>
            <a:endParaRPr lang="es-MX" sz="16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431" name="AutoShape 8"/>
          <p:cNvSpPr>
            <a:spLocks noChangeArrowheads="1"/>
          </p:cNvSpPr>
          <p:nvPr/>
        </p:nvSpPr>
        <p:spPr bwMode="auto">
          <a:xfrm rot="10800000" flipH="1">
            <a:off x="3635127" y="3789040"/>
            <a:ext cx="504825" cy="215900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347864" y="4592161"/>
            <a:ext cx="51125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>
                <a:solidFill>
                  <a:schemeClr val="tx1"/>
                </a:solidFill>
                <a:latin typeface="+mn-lt"/>
              </a:rPr>
              <a:t>*</a:t>
            </a:r>
            <a:r>
              <a:rPr lang="es-MX" sz="1200" dirty="0" smtClean="0">
                <a:solidFill>
                  <a:schemeClr val="tx1"/>
                </a:solidFill>
                <a:latin typeface="+mn-lt"/>
              </a:rPr>
              <a:t>Respuesta otorgada </a:t>
            </a:r>
            <a:r>
              <a:rPr lang="es-MX" sz="1200" dirty="0">
                <a:solidFill>
                  <a:schemeClr val="tx1"/>
                </a:solidFill>
                <a:latin typeface="+mn-lt"/>
              </a:rPr>
              <a:t>por los entrevistados</a:t>
            </a:r>
            <a:r>
              <a:rPr lang="es-MX" sz="1200" dirty="0" smtClean="0">
                <a:solidFill>
                  <a:schemeClr val="tx1"/>
                </a:solidFill>
                <a:latin typeface="+mn-lt"/>
              </a:rPr>
              <a:t>.</a:t>
            </a:r>
            <a:endParaRPr lang="es-MX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3779912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graphicFrame>
        <p:nvGraphicFramePr>
          <p:cNvPr id="10" name="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3998738"/>
              </p:ext>
            </p:extLst>
          </p:nvPr>
        </p:nvGraphicFramePr>
        <p:xfrm>
          <a:off x="4460428" y="3651845"/>
          <a:ext cx="2847876" cy="657225"/>
        </p:xfrm>
        <a:graphic>
          <a:graphicData uri="http://schemas.openxmlformats.org/drawingml/2006/table">
            <a:tbl>
              <a:tblPr/>
              <a:tblGrid>
                <a:gridCol w="20631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47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717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¿Cuál</a:t>
                      </a:r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?*</a:t>
                      </a:r>
                      <a:endParaRPr lang="es-MX" sz="12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%</a:t>
                      </a:r>
                      <a:endParaRPr lang="es-MX" sz="1200" b="1" i="0" u="none" strike="noStrike" dirty="0">
                        <a:solidFill>
                          <a:srgbClr val="FFFFFF"/>
                        </a:solidFill>
                        <a:effectLst/>
                        <a:latin typeface="Copperplate Gothic Bold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 Superficie y Tecnología</a:t>
                      </a:r>
                      <a:endParaRPr lang="es-MX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 smtClean="0">
                          <a:effectLst/>
                          <a:latin typeface="Calibri"/>
                        </a:rPr>
                        <a:t>100.0%</a:t>
                      </a:r>
                      <a:endParaRPr lang="es-MX" sz="1200" b="1" i="0" u="none" strike="noStrike" dirty="0"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14796"/>
              </p:ext>
            </p:extLst>
          </p:nvPr>
        </p:nvGraphicFramePr>
        <p:xfrm>
          <a:off x="2495550" y="1556792"/>
          <a:ext cx="4152900" cy="1152128"/>
        </p:xfrm>
        <a:graphic>
          <a:graphicData uri="http://schemas.openxmlformats.org/drawingml/2006/table">
            <a:tbl>
              <a:tblPr/>
              <a:tblGrid>
                <a:gridCol w="1866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Academia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Sociedad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Organización profesional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279777" y="1340768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¿Durante sus estudios de posgrado tuvo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participación…..?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779912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000095"/>
              </p:ext>
            </p:extLst>
          </p:nvPr>
        </p:nvGraphicFramePr>
        <p:xfrm>
          <a:off x="1115613" y="2420888"/>
          <a:ext cx="6984778" cy="1584176"/>
        </p:xfrm>
        <a:graphic>
          <a:graphicData uri="http://schemas.openxmlformats.org/drawingml/2006/table">
            <a:tbl>
              <a:tblPr/>
              <a:tblGrid>
                <a:gridCol w="40945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3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341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34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960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Sí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No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FFFFFF"/>
                          </a:solidFill>
                          <a:effectLst/>
                          <a:latin typeface="Copperplate Gothic Bold"/>
                        </a:rPr>
                        <a:t>TOTAL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proyectos de investigación interinstitucional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 redes académicas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75.0%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l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 los sectores público y privado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71883" y="1324597"/>
            <a:ext cx="8964613" cy="520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evaluaría en general </a:t>
            </a:r>
            <a:r>
              <a:rPr lang="es-MX" altLang="es-MX" sz="1600" u="sng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su desempeño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el posgrado que cursó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?</a:t>
            </a:r>
          </a:p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altLang="es-MX" sz="1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máxima)</a:t>
            </a: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461068" y="2311116"/>
            <a:ext cx="3887787" cy="33655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Evaluación general promedio</a:t>
            </a:r>
          </a:p>
        </p:txBody>
      </p:sp>
      <p:sp>
        <p:nvSpPr>
          <p:cNvPr id="4" name="AutoShape 8"/>
          <p:cNvSpPr>
            <a:spLocks noChangeArrowheads="1"/>
          </p:cNvSpPr>
          <p:nvPr/>
        </p:nvSpPr>
        <p:spPr bwMode="auto">
          <a:xfrm rot="16200000" flipH="1">
            <a:off x="4219224" y="2881822"/>
            <a:ext cx="447675" cy="220663"/>
          </a:xfrm>
          <a:prstGeom prst="rightArrow">
            <a:avLst>
              <a:gd name="adj1" fmla="val 50000"/>
              <a:gd name="adj2" fmla="val 47723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780433" y="3339816"/>
            <a:ext cx="1296144" cy="523220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 hangingPunct="1"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2800" b="1" dirty="0" smtClean="0">
                <a:latin typeface="Century Gothic" pitchFamily="34" charset="0"/>
                <a:ea typeface="ＭＳ Ｐゴシック" pitchFamily="34" charset="-128"/>
              </a:rPr>
              <a:t>8.8</a:t>
            </a:r>
            <a:endParaRPr lang="es-MX" sz="28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491880" y="4230986"/>
            <a:ext cx="1920325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Mínimo 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-   8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491881" y="4766097"/>
            <a:ext cx="1944216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Máximo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 -   9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779912" y="260350"/>
            <a:ext cx="5553075" cy="460375"/>
          </a:xfrm>
          <a:prstGeom prst="rect">
            <a:avLst/>
          </a:prstGeom>
          <a:noFill/>
          <a:ln>
            <a:noFill/>
          </a:ln>
          <a:extLst/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Orientación </a:t>
            </a:r>
            <a:r>
              <a:rPr lang="es-MX" altLang="es-MX" sz="2400" u="sng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investigación</a:t>
            </a:r>
          </a:p>
        </p:txBody>
      </p:sp>
    </p:spTree>
    <p:extLst>
      <p:ext uri="{BB962C8B-B14F-4D97-AF65-F5344CB8AC3E}">
        <p14:creationId xmlns:p14="http://schemas.microsoft.com/office/powerpoint/2010/main" val="2284086474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9183054"/>
              </p:ext>
            </p:extLst>
          </p:nvPr>
        </p:nvGraphicFramePr>
        <p:xfrm>
          <a:off x="-1620688" y="718734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3089539"/>
              </p:ext>
            </p:extLst>
          </p:nvPr>
        </p:nvGraphicFramePr>
        <p:xfrm>
          <a:off x="4047606" y="3150797"/>
          <a:ext cx="5783684" cy="305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981075"/>
            <a:ext cx="8569325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continuado cursando estudios posteriores al posgrado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que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realizó?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4516" name="Rectangle 1"/>
          <p:cNvSpPr>
            <a:spLocks noChangeArrowheads="1"/>
          </p:cNvSpPr>
          <p:nvPr/>
        </p:nvSpPr>
        <p:spPr bwMode="auto">
          <a:xfrm>
            <a:off x="3411413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2808259" flipH="1">
            <a:off x="4913593" y="2614204"/>
            <a:ext cx="504825" cy="215901"/>
          </a:xfrm>
          <a:prstGeom prst="rightArrow">
            <a:avLst>
              <a:gd name="adj1" fmla="val 50000"/>
              <a:gd name="adj2" fmla="val 47761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985721" y="3284984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2408188"/>
              </p:ext>
            </p:extLst>
          </p:nvPr>
        </p:nvGraphicFramePr>
        <p:xfrm>
          <a:off x="-1548680" y="26035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971550" y="908720"/>
            <a:ext cx="7632700" cy="8302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¿Dentro de sus planes está el realizar más estudios relacionados al posgrado que cursó?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75.0%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continuó cursando estudios)</a:t>
            </a:r>
          </a:p>
        </p:txBody>
      </p:sp>
      <p:sp>
        <p:nvSpPr>
          <p:cNvPr id="65541" name="AutoShape 8"/>
          <p:cNvSpPr>
            <a:spLocks noChangeArrowheads="1"/>
          </p:cNvSpPr>
          <p:nvPr/>
        </p:nvSpPr>
        <p:spPr bwMode="auto">
          <a:xfrm rot="9944651" flipH="1">
            <a:off x="3773942" y="3950503"/>
            <a:ext cx="537716" cy="164522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841010" y="3595956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estudios?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411413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graphicFrame>
        <p:nvGraphicFramePr>
          <p:cNvPr id="13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5087121"/>
              </p:ext>
            </p:extLst>
          </p:nvPr>
        </p:nvGraphicFramePr>
        <p:xfrm>
          <a:off x="3902895" y="3212976"/>
          <a:ext cx="5783684" cy="305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6580449"/>
              </p:ext>
            </p:extLst>
          </p:nvPr>
        </p:nvGraphicFramePr>
        <p:xfrm>
          <a:off x="-1651077" y="791468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07505" y="1052736"/>
            <a:ext cx="6408711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¿Ha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participado en alguna actividad de extensión </a:t>
            </a:r>
            <a:endParaRPr lang="es-MX" sz="1600" dirty="0" smtClean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después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de egresar?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3411413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 rot="13719122" flipH="1">
            <a:off x="4686309" y="2708305"/>
            <a:ext cx="676312" cy="226591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913018" y="3429000"/>
            <a:ext cx="3907454" cy="5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¿Qué tipo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actividad de extensión?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3797536"/>
              </p:ext>
            </p:extLst>
          </p:nvPr>
        </p:nvGraphicFramePr>
        <p:xfrm>
          <a:off x="3866891" y="2996952"/>
          <a:ext cx="5999708" cy="3645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ES" altLang="es-MX" sz="440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250825" y="620713"/>
            <a:ext cx="91440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Vitrina </a:t>
            </a:r>
            <a:r>
              <a:rPr lang="es-MX" altLang="es-MX" sz="2400">
                <a:solidFill>
                  <a:srgbClr val="808080"/>
                </a:solidFill>
                <a:latin typeface="Copperplate Gothic Bold" pitchFamily="34" charset="0"/>
                <a:ea typeface="ＭＳ Ｐゴシック" pitchFamily="34" charset="-128"/>
              </a:rPr>
              <a:t>Metodológica</a:t>
            </a:r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9122896"/>
              </p:ext>
            </p:extLst>
          </p:nvPr>
        </p:nvGraphicFramePr>
        <p:xfrm>
          <a:off x="900186" y="1610145"/>
          <a:ext cx="7488238" cy="3718879"/>
        </p:xfrm>
        <a:graphic>
          <a:graphicData uri="http://schemas.openxmlformats.org/drawingml/2006/table">
            <a:tbl>
              <a:tblPr/>
              <a:tblGrid>
                <a:gridCol w="34561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321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Elaborador  y responsable del estudio:</a:t>
                      </a:r>
                      <a:endParaRPr kumimoji="0" lang="es-MX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ACSI </a:t>
                      </a:r>
                      <a:r>
                        <a:rPr kumimoji="0" lang="es-ES_tradnl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Research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3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Fecha de levantamiento: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Del 20 de noviembre al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11 de diciembre del 2017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Universo de estudio: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Egresados de la 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Maestría en Ciencias Físico Matemáticas con Orientación en </a:t>
                      </a:r>
                      <a:r>
                        <a:rPr kumimoji="0" lang="es-MX" sz="1600" b="1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Nanociencia</a:t>
                      </a:r>
                      <a:r>
                        <a:rPr kumimoji="0" lang="es-MX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de la Universidad de Guadalajara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Tamaño del universo: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4 casos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65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muestreo: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Censo*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68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s-ES_tradnl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Técnica de levantamiento de campo:</a:t>
                      </a:r>
                      <a:endParaRPr kumimoji="0" lang="es-MX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1701" marR="41701" marT="0" marB="0" anchor="ctr" horzOverflow="overflow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s-ES_tradnl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Century Gothic" pitchFamily="34" charset="0"/>
                          <a:ea typeface="Microsoft YaHei" pitchFamily="34" charset="-122"/>
                          <a:cs typeface="Times New Roman" pitchFamily="18" charset="0"/>
                        </a:rPr>
                        <a:t> Entrevistas vía telefónica</a:t>
                      </a:r>
                      <a:endParaRPr kumimoji="0" lang="es-MX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808080"/>
                        </a:solidFill>
                        <a:effectLst/>
                        <a:latin typeface="Century Gothic" pitchFamily="34" charset="0"/>
                        <a:ea typeface="Microsoft YaHei" pitchFamily="34" charset="-122"/>
                        <a:cs typeface="Times New Roman" pitchFamily="18" charset="0"/>
                      </a:endParaRPr>
                    </a:p>
                  </a:txBody>
                  <a:tcPr marL="45081" marR="45081" marT="0" marB="0"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8699" name="4 Rectángulo"/>
          <p:cNvSpPr>
            <a:spLocks noChangeArrowheads="1"/>
          </p:cNvSpPr>
          <p:nvPr/>
        </p:nvSpPr>
        <p:spPr bwMode="auto">
          <a:xfrm>
            <a:off x="2411760" y="5555516"/>
            <a:ext cx="6192838" cy="249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100" dirty="0">
                <a:solidFill>
                  <a:schemeClr val="tx1"/>
                </a:solidFill>
                <a:latin typeface="Century Gothic" pitchFamily="34" charset="0"/>
              </a:rPr>
              <a:t>* Se considera como censo al llegar al 80% sobre los registros efectivos de </a:t>
            </a:r>
            <a:r>
              <a:rPr lang="es-ES" altLang="es-MX" sz="1100" dirty="0" smtClean="0">
                <a:solidFill>
                  <a:schemeClr val="tx1"/>
                </a:solidFill>
                <a:latin typeface="Century Gothic" pitchFamily="34" charset="0"/>
              </a:rPr>
              <a:t>egresados.</a:t>
            </a:r>
            <a:endParaRPr lang="es-MX" altLang="es-MX" sz="1100" dirty="0">
              <a:solidFill>
                <a:schemeClr val="tx1"/>
              </a:solidFill>
              <a:latin typeface="Century Gothic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23850" y="1087289"/>
            <a:ext cx="8569325" cy="829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¿Le interesaría participar en </a:t>
            </a: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alguna actividad de </a:t>
            </a: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extensión?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(</a:t>
            </a:r>
            <a:r>
              <a:rPr lang="es-MX" sz="1400" dirty="0" smtClean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Del 75.0% </a:t>
            </a:r>
            <a:r>
              <a:rPr lang="es-MX" sz="1400" dirty="0">
                <a:solidFill>
                  <a:schemeClr val="bg1">
                    <a:lumMod val="50000"/>
                  </a:schemeClr>
                </a:solidFill>
                <a:latin typeface="Copperplate Gothic Bold" pitchFamily="34" charset="0"/>
                <a:ea typeface="ＭＳ Ｐゴシック" pitchFamily="34" charset="-128"/>
              </a:rPr>
              <a:t>que no ha participado en alguna actividad de extensión)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411413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r" hangingPunct="1"/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Otros estudios</a:t>
            </a: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4249122"/>
              </p:ext>
            </p:extLst>
          </p:nvPr>
        </p:nvGraphicFramePr>
        <p:xfrm>
          <a:off x="-1044624" y="514589"/>
          <a:ext cx="7004645" cy="4152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AutoShape 8"/>
          <p:cNvSpPr>
            <a:spLocks noChangeArrowheads="1"/>
          </p:cNvSpPr>
          <p:nvPr/>
        </p:nvSpPr>
        <p:spPr bwMode="auto">
          <a:xfrm rot="10800000" flipH="1">
            <a:off x="3995937" y="3680739"/>
            <a:ext cx="676312" cy="226591"/>
          </a:xfrm>
          <a:prstGeom prst="rightArrow">
            <a:avLst>
              <a:gd name="adj1" fmla="val 50000"/>
              <a:gd name="adj2" fmla="val 47610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608512" y="3645024"/>
            <a:ext cx="3907454" cy="337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¿Cuál? 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11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5876600"/>
              </p:ext>
            </p:extLst>
          </p:nvPr>
        </p:nvGraphicFramePr>
        <p:xfrm>
          <a:off x="3707904" y="2996952"/>
          <a:ext cx="5999708" cy="3645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437753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5163" y="1021680"/>
            <a:ext cx="8569325" cy="3190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¿Recomendaría el posgrado que cursó?</a:t>
            </a:r>
            <a:endParaRPr lang="es-MX" sz="1600" dirty="0">
              <a:solidFill>
                <a:schemeClr val="tx1">
                  <a:lumMod val="65000"/>
                  <a:lumOff val="35000"/>
                </a:schemeClr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5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0447174"/>
              </p:ext>
            </p:extLst>
          </p:nvPr>
        </p:nvGraphicFramePr>
        <p:xfrm>
          <a:off x="444500" y="1079500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31167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1 Grupo"/>
          <p:cNvGrpSpPr/>
          <p:nvPr/>
        </p:nvGrpSpPr>
        <p:grpSpPr>
          <a:xfrm>
            <a:off x="-828600" y="-171400"/>
            <a:ext cx="9972600" cy="7633627"/>
            <a:chOff x="-828600" y="-171400"/>
            <a:chExt cx="9972600" cy="7633627"/>
          </a:xfrm>
        </p:grpSpPr>
        <p:pic>
          <p:nvPicPr>
            <p:cNvPr id="8" name="Imagen 7" descr="elemento9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12" y="0"/>
              <a:ext cx="9180512" cy="6858000"/>
            </a:xfrm>
            <a:prstGeom prst="rect">
              <a:avLst/>
            </a:prstGeom>
          </p:spPr>
        </p:pic>
        <p:pic>
          <p:nvPicPr>
            <p:cNvPr id="9" name="Imagen 6" descr="elemento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288" y="818356"/>
              <a:ext cx="4902200" cy="4914900"/>
            </a:xfrm>
            <a:prstGeom prst="rect">
              <a:avLst/>
            </a:prstGeom>
          </p:spPr>
        </p:pic>
        <p:pic>
          <p:nvPicPr>
            <p:cNvPr id="10" name="Imagen 8" descr="elemento1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828600" y="-171400"/>
              <a:ext cx="4824536" cy="763362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5940142"/>
              </p:ext>
            </p:extLst>
          </p:nvPr>
        </p:nvGraphicFramePr>
        <p:xfrm>
          <a:off x="-394996" y="3192500"/>
          <a:ext cx="7002618" cy="3537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9698" name="3 Rectángulo"/>
          <p:cNvSpPr>
            <a:spLocks noChangeArrowheads="1"/>
          </p:cNvSpPr>
          <p:nvPr/>
        </p:nvSpPr>
        <p:spPr bwMode="auto">
          <a:xfrm>
            <a:off x="3348732" y="1556420"/>
            <a:ext cx="15113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Edad</a:t>
            </a:r>
          </a:p>
        </p:txBody>
      </p:sp>
      <p:sp>
        <p:nvSpPr>
          <p:cNvPr id="29699" name="3 Rectángulo"/>
          <p:cNvSpPr>
            <a:spLocks noChangeArrowheads="1"/>
          </p:cNvSpPr>
          <p:nvPr/>
        </p:nvSpPr>
        <p:spPr bwMode="auto">
          <a:xfrm>
            <a:off x="107504" y="907741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Género</a:t>
            </a:r>
          </a:p>
        </p:txBody>
      </p:sp>
      <p:sp>
        <p:nvSpPr>
          <p:cNvPr id="29700" name="Rectangle 1"/>
          <p:cNvSpPr>
            <a:spLocks noChangeArrowheads="1"/>
          </p:cNvSpPr>
          <p:nvPr/>
        </p:nvSpPr>
        <p:spPr bwMode="auto">
          <a:xfrm>
            <a:off x="4419600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demográficos</a:t>
            </a:r>
          </a:p>
        </p:txBody>
      </p:sp>
      <p:sp>
        <p:nvSpPr>
          <p:cNvPr id="26" name="Text Box 44"/>
          <p:cNvSpPr txBox="1">
            <a:spLocks noChangeArrowheads="1"/>
          </p:cNvSpPr>
          <p:nvPr/>
        </p:nvSpPr>
        <p:spPr bwMode="auto">
          <a:xfrm>
            <a:off x="6779564" y="908720"/>
            <a:ext cx="639919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0.0</a:t>
            </a: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7" name="Text Box 45"/>
          <p:cNvSpPr txBox="1">
            <a:spLocks noChangeArrowheads="1"/>
          </p:cNvSpPr>
          <p:nvPr/>
        </p:nvSpPr>
        <p:spPr bwMode="auto">
          <a:xfrm>
            <a:off x="5225877" y="1583407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35 – 44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8" name="Text Box 46"/>
          <p:cNvSpPr txBox="1">
            <a:spLocks noChangeArrowheads="1"/>
          </p:cNvSpPr>
          <p:nvPr/>
        </p:nvSpPr>
        <p:spPr bwMode="auto">
          <a:xfrm>
            <a:off x="6758283" y="162412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cxnSp>
        <p:nvCxnSpPr>
          <p:cNvPr id="29704" name="AutoShape 47"/>
          <p:cNvCxnSpPr>
            <a:cxnSpLocks noChangeShapeType="1"/>
          </p:cNvCxnSpPr>
          <p:nvPr/>
        </p:nvCxnSpPr>
        <p:spPr bwMode="auto">
          <a:xfrm rot="16200000">
            <a:off x="4392687" y="369094"/>
            <a:ext cx="142875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AutoShape 48"/>
          <p:cNvCxnSpPr>
            <a:cxnSpLocks noChangeShapeType="1"/>
          </p:cNvCxnSpPr>
          <p:nvPr/>
        </p:nvCxnSpPr>
        <p:spPr bwMode="auto">
          <a:xfrm rot="16200000" flipH="1">
            <a:off x="4397450" y="1802482"/>
            <a:ext cx="133350" cy="1368425"/>
          </a:xfrm>
          <a:prstGeom prst="bentConnector2">
            <a:avLst/>
          </a:prstGeom>
          <a:noFill/>
          <a:ln w="28575">
            <a:solidFill>
              <a:schemeClr val="bg2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Text Box 49"/>
          <p:cNvSpPr txBox="1">
            <a:spLocks noChangeArrowheads="1"/>
          </p:cNvSpPr>
          <p:nvPr/>
        </p:nvSpPr>
        <p:spPr bwMode="auto">
          <a:xfrm>
            <a:off x="5227464" y="908720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18 – 24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2" name="Text Box 50"/>
          <p:cNvSpPr txBox="1">
            <a:spLocks noChangeArrowheads="1"/>
          </p:cNvSpPr>
          <p:nvPr/>
        </p:nvSpPr>
        <p:spPr bwMode="auto">
          <a:xfrm>
            <a:off x="5227464" y="1229395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 – 34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3" name="Text Box 51"/>
          <p:cNvSpPr txBox="1">
            <a:spLocks noChangeArrowheads="1"/>
          </p:cNvSpPr>
          <p:nvPr/>
        </p:nvSpPr>
        <p:spPr bwMode="auto">
          <a:xfrm>
            <a:off x="6756695" y="1264083"/>
            <a:ext cx="691215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75.0%</a:t>
            </a:r>
            <a:endParaRPr lang="es-ES" sz="1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4" name="Text Box 59"/>
          <p:cNvSpPr txBox="1">
            <a:spLocks noChangeArrowheads="1"/>
          </p:cNvSpPr>
          <p:nvPr/>
        </p:nvSpPr>
        <p:spPr bwMode="auto">
          <a:xfrm>
            <a:off x="5216352" y="1948532"/>
            <a:ext cx="1247775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45 – 54 años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5" name="Text Box 60"/>
          <p:cNvSpPr txBox="1">
            <a:spLocks noChangeArrowheads="1"/>
          </p:cNvSpPr>
          <p:nvPr/>
        </p:nvSpPr>
        <p:spPr bwMode="auto">
          <a:xfrm>
            <a:off x="6862094" y="1984163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1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433" y="1379229"/>
            <a:ext cx="835025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 Box 3"/>
          <p:cNvSpPr txBox="1">
            <a:spLocks noChangeArrowheads="1"/>
          </p:cNvSpPr>
          <p:nvPr/>
        </p:nvSpPr>
        <p:spPr bwMode="auto">
          <a:xfrm>
            <a:off x="430114" y="2746066"/>
            <a:ext cx="900112" cy="320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rgbClr val="A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75.0%</a:t>
            </a:r>
            <a:endParaRPr lang="es-ES" sz="1600" b="1" dirty="0">
              <a:solidFill>
                <a:srgbClr val="AC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1582242" y="2747654"/>
            <a:ext cx="764953" cy="3213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25.0%</a:t>
            </a:r>
            <a:endParaRPr lang="es-ES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pic>
        <p:nvPicPr>
          <p:cNvPr id="29714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396" y="1379229"/>
            <a:ext cx="527050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 Box 59"/>
          <p:cNvSpPr txBox="1">
            <a:spLocks noChangeArrowheads="1"/>
          </p:cNvSpPr>
          <p:nvPr/>
        </p:nvSpPr>
        <p:spPr bwMode="auto">
          <a:xfrm>
            <a:off x="5157614" y="2308895"/>
            <a:ext cx="1436688" cy="2921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55 años o más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43" name="Text Box 60"/>
          <p:cNvSpPr txBox="1">
            <a:spLocks noChangeArrowheads="1"/>
          </p:cNvSpPr>
          <p:nvPr/>
        </p:nvSpPr>
        <p:spPr bwMode="auto">
          <a:xfrm>
            <a:off x="6862094" y="2344203"/>
            <a:ext cx="590226" cy="2927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es-MX" sz="1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0.0%</a:t>
            </a:r>
            <a:endParaRPr lang="es-ES" sz="14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9717" name="3 Rectángulo"/>
          <p:cNvSpPr>
            <a:spLocks noChangeArrowheads="1"/>
          </p:cNvSpPr>
          <p:nvPr/>
        </p:nvSpPr>
        <p:spPr bwMode="auto">
          <a:xfrm>
            <a:off x="1907704" y="3339207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Estado civil</a:t>
            </a:r>
          </a:p>
        </p:txBody>
      </p:sp>
      <p:sp>
        <p:nvSpPr>
          <p:cNvPr id="29718" name="3 Rectángulo"/>
          <p:cNvSpPr>
            <a:spLocks noChangeArrowheads="1"/>
          </p:cNvSpPr>
          <p:nvPr/>
        </p:nvSpPr>
        <p:spPr bwMode="auto">
          <a:xfrm>
            <a:off x="6140686" y="3771255"/>
            <a:ext cx="248285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20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Año de egreso*</a:t>
            </a: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453176" y="5303823"/>
            <a:ext cx="3799344" cy="429433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*Se considera el año de egreso indicado </a:t>
            </a:r>
          </a:p>
          <a:p>
            <a:pPr algn="ctr" eaLnBrk="1" hangingPunct="1">
              <a:buSzPct val="100000"/>
              <a:defRPr/>
            </a:pPr>
            <a:r>
              <a:rPr lang="es-MX" altLang="es-MX" sz="1100" b="1" dirty="0" smtClean="0">
                <a:solidFill>
                  <a:schemeClr val="tx1"/>
                </a:solidFill>
                <a:latin typeface="+mn-lt"/>
                <a:ea typeface="ＭＳ Ｐゴシック" panose="020B0600070205080204" pitchFamily="34" charset="-128"/>
              </a:rPr>
              <a:t>por los entrevistados. </a:t>
            </a:r>
          </a:p>
        </p:txBody>
      </p: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7886761" y="4293096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25.0%</a:t>
            </a:r>
            <a:endParaRPr lang="es-MX" sz="1600" b="1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6094473" y="4326434"/>
            <a:ext cx="1497013" cy="3063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2015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57" name="AutoShape 8"/>
          <p:cNvSpPr>
            <a:spLocks noChangeArrowheads="1"/>
          </p:cNvSpPr>
          <p:nvPr/>
        </p:nvSpPr>
        <p:spPr bwMode="auto">
          <a:xfrm>
            <a:off x="7718486" y="4378821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58" name="Rectangle 5"/>
          <p:cNvSpPr>
            <a:spLocks noChangeArrowheads="1"/>
          </p:cNvSpPr>
          <p:nvPr/>
        </p:nvSpPr>
        <p:spPr bwMode="auto">
          <a:xfrm>
            <a:off x="7899461" y="4704259"/>
            <a:ext cx="885825" cy="336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5000" rIns="90000" bIns="45000">
            <a:spAutoFit/>
          </a:bodyPr>
          <a:lstStyle/>
          <a:p>
            <a:pPr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  <a:ea typeface="ＭＳ Ｐゴシック" pitchFamily="34" charset="-128"/>
              </a:rPr>
              <a:t> 75.0%</a:t>
            </a:r>
            <a:endParaRPr lang="es-MX" sz="16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6107173" y="4737596"/>
            <a:ext cx="1497013" cy="3063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4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2017</a:t>
            </a:r>
            <a:endParaRPr lang="es-MX" altLang="es-MX" sz="14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61" name="AutoShape 8"/>
          <p:cNvSpPr>
            <a:spLocks noChangeArrowheads="1"/>
          </p:cNvSpPr>
          <p:nvPr/>
        </p:nvSpPr>
        <p:spPr bwMode="auto">
          <a:xfrm>
            <a:off x="7731186" y="4789984"/>
            <a:ext cx="168275" cy="171450"/>
          </a:xfrm>
          <a:prstGeom prst="rightArrow">
            <a:avLst>
              <a:gd name="adj1" fmla="val 50000"/>
              <a:gd name="adj2" fmla="val 47319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ChangeArrowheads="1"/>
          </p:cNvSpPr>
          <p:nvPr/>
        </p:nvSpPr>
        <p:spPr bwMode="auto">
          <a:xfrm>
            <a:off x="755650" y="1045479"/>
            <a:ext cx="7848600" cy="58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</a:t>
            </a:r>
          </a:p>
          <a:p>
            <a:pPr algn="ctr" eaLnBrk="1" hangingPunct="1">
              <a:buSzPct val="100000"/>
            </a:pPr>
            <a:r>
              <a:rPr lang="es-MX" altLang="es-MX" sz="1600" dirty="0" smtClean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un posgrado?</a:t>
            </a: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707557" y="231775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7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7501207"/>
              </p:ext>
            </p:extLst>
          </p:nvPr>
        </p:nvGraphicFramePr>
        <p:xfrm>
          <a:off x="755650" y="1196752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1025657" y="984002"/>
            <a:ext cx="74168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1600" dirty="0">
                <a:solidFill>
                  <a:schemeClr val="tx2"/>
                </a:solidFill>
                <a:latin typeface="Copperplate Gothic Bold" pitchFamily="34" charset="0"/>
                <a:ea typeface="ＭＳ Ｐゴシック" pitchFamily="34" charset="-128"/>
              </a:rPr>
              <a:t>¿Cuál fue la principal razón por la que decidió estudiar un posgrado en la Universidad de Guadalajara?</a:t>
            </a: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707557" y="232321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Datos </a:t>
            </a:r>
            <a:r>
              <a:rPr lang="es-MX" altLang="es-MX" sz="2400" dirty="0" smtClean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generales</a:t>
            </a:r>
            <a:endParaRPr lang="es-MX" altLang="es-MX" sz="24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graphicFrame>
        <p:nvGraphicFramePr>
          <p:cNvPr id="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00056677"/>
              </p:ext>
            </p:extLst>
          </p:nvPr>
        </p:nvGraphicFramePr>
        <p:xfrm>
          <a:off x="606557" y="141277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ChangeArrowheads="1"/>
          </p:cNvSpPr>
          <p:nvPr/>
        </p:nvSpPr>
        <p:spPr bwMode="auto">
          <a:xfrm>
            <a:off x="2051721" y="1147684"/>
            <a:ext cx="5112567" cy="33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¿Está </a:t>
            </a:r>
            <a:r>
              <a:rPr lang="es-ES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titulado de su posgrado?</a:t>
            </a:r>
            <a:endParaRPr lang="es-MX" sz="1600" dirty="0">
              <a:solidFill>
                <a:schemeClr val="tx1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3795" name="Rectangle 1"/>
          <p:cNvSpPr>
            <a:spLocks noChangeArrowheads="1"/>
          </p:cNvSpPr>
          <p:nvPr/>
        </p:nvSpPr>
        <p:spPr bwMode="auto">
          <a:xfrm>
            <a:off x="3276600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/>
          <a:p>
            <a:pPr algn="r" hangingPunct="1">
              <a:lnSpc>
                <a:spcPct val="10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Titulación</a:t>
            </a:r>
          </a:p>
        </p:txBody>
      </p:sp>
      <p:graphicFrame>
        <p:nvGraphicFramePr>
          <p:cNvPr id="16" name="1 Gráfico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1939001"/>
              </p:ext>
            </p:extLst>
          </p:nvPr>
        </p:nvGraphicFramePr>
        <p:xfrm>
          <a:off x="480504" y="755896"/>
          <a:ext cx="8255000" cy="469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67997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ChangeArrowheads="1"/>
          </p:cNvSpPr>
          <p:nvPr/>
        </p:nvSpPr>
        <p:spPr bwMode="auto">
          <a:xfrm>
            <a:off x="395288" y="1066949"/>
            <a:ext cx="8497887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En una escala del 1 al 10, donde 1 es la mínima calificación y 10 la máxima, </a:t>
            </a:r>
            <a:r>
              <a:rPr lang="es-MX" altLang="es-MX" sz="1600" dirty="0" smtClean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¿cómo </a:t>
            </a:r>
            <a:r>
              <a:rPr lang="es-MX" altLang="es-MX" sz="1600" dirty="0">
                <a:solidFill>
                  <a:schemeClr val="tx1"/>
                </a:solidFill>
                <a:latin typeface="Copperplate Gothic Bold" pitchFamily="34" charset="0"/>
                <a:ea typeface="ＭＳ Ｐゴシック" pitchFamily="34" charset="-128"/>
              </a:rPr>
              <a:t>evaluaría los siguientes aspectos del posgrado que cursó en la Universidad de Guadalajara?</a:t>
            </a: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23728" y="2140645"/>
            <a:ext cx="32400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Aspecto</a:t>
            </a:r>
            <a:endParaRPr lang="es-MX" altLang="es-MX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5434296" y="2163096"/>
            <a:ext cx="32416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ES" altLang="es-MX" sz="1600" dirty="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promedio</a:t>
            </a:r>
            <a:endParaRPr lang="es-MX" altLang="es-MX" sz="1600" dirty="0">
              <a:solidFill>
                <a:srgbClr val="C00000"/>
              </a:solidFill>
              <a:latin typeface="Copperplate Gothic Bold" pitchFamily="34" charset="0"/>
              <a:ea typeface="ＭＳ Ｐゴシック" pitchFamily="34" charset="-128"/>
            </a:endParaRPr>
          </a:p>
        </p:txBody>
      </p:sp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1255760" y="4190398"/>
            <a:ext cx="4564261" cy="324666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Horarios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46" name="AutoShape 8"/>
          <p:cNvSpPr>
            <a:spLocks noChangeArrowheads="1"/>
          </p:cNvSpPr>
          <p:nvPr/>
        </p:nvSpPr>
        <p:spPr bwMode="auto">
          <a:xfrm rot="10800000" flipH="1">
            <a:off x="5969247" y="3812282"/>
            <a:ext cx="390525" cy="150813"/>
          </a:xfrm>
          <a:prstGeom prst="rightArrow">
            <a:avLst>
              <a:gd name="adj1" fmla="val 50000"/>
              <a:gd name="adj2" fmla="val 47162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1255760" y="3212976"/>
            <a:ext cx="4564261" cy="323100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Beneficios obtenidos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48" name="AutoShape 8"/>
          <p:cNvSpPr>
            <a:spLocks noChangeArrowheads="1"/>
          </p:cNvSpPr>
          <p:nvPr/>
        </p:nvSpPr>
        <p:spPr bwMode="auto">
          <a:xfrm rot="10800000" flipH="1">
            <a:off x="5967659" y="4799707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646836" y="4677571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648423" y="367540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5" name="Rectangle 7"/>
          <p:cNvSpPr>
            <a:spLocks noChangeArrowheads="1"/>
          </p:cNvSpPr>
          <p:nvPr/>
        </p:nvSpPr>
        <p:spPr bwMode="auto">
          <a:xfrm>
            <a:off x="1255760" y="5198144"/>
            <a:ext cx="4564261" cy="319088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Plan de estudios (Programa académico)</a:t>
            </a:r>
          </a:p>
        </p:txBody>
      </p:sp>
      <p:sp>
        <p:nvSpPr>
          <p:cNvPr id="35856" name="AutoShape 8"/>
          <p:cNvSpPr>
            <a:spLocks noChangeArrowheads="1"/>
          </p:cNvSpPr>
          <p:nvPr/>
        </p:nvSpPr>
        <p:spPr bwMode="auto">
          <a:xfrm rot="10800000" flipH="1">
            <a:off x="5956547" y="429012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35857" name="Rectangle 7"/>
          <p:cNvSpPr>
            <a:spLocks noChangeArrowheads="1"/>
          </p:cNvSpPr>
          <p:nvPr/>
        </p:nvSpPr>
        <p:spPr bwMode="auto">
          <a:xfrm>
            <a:off x="1246236" y="2708920"/>
            <a:ext cx="4584898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Preparación de los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profesores</a:t>
            </a:r>
            <a:endParaRPr lang="es-MX" altLang="es-MX" sz="1600" b="1" dirty="0">
              <a:solidFill>
                <a:srgbClr val="000000"/>
              </a:solidFill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58" name="AutoShape 8"/>
          <p:cNvSpPr>
            <a:spLocks noChangeArrowheads="1"/>
          </p:cNvSpPr>
          <p:nvPr/>
        </p:nvSpPr>
        <p:spPr bwMode="auto">
          <a:xfrm rot="10800000" flipH="1">
            <a:off x="5978772" y="33169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6636517" y="4176763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>
                <a:latin typeface="Century Gothic" pitchFamily="34" charset="0"/>
                <a:ea typeface="ＭＳ Ｐゴシック" pitchFamily="34" charset="-128"/>
              </a:rPr>
              <a:t>9</a:t>
            </a: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>
            <a:off x="6657948" y="3197419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9.5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65" name="Rectangle 7"/>
          <p:cNvSpPr>
            <a:spLocks noChangeArrowheads="1"/>
          </p:cNvSpPr>
          <p:nvPr/>
        </p:nvSpPr>
        <p:spPr bwMode="auto">
          <a:xfrm>
            <a:off x="1255761" y="3717032"/>
            <a:ext cx="4564260" cy="319852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Conocimientos </a:t>
            </a:r>
            <a:r>
              <a:rPr lang="es-MX" altLang="es-MX" sz="1600" b="1" dirty="0" smtClean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obtenidos</a:t>
            </a:r>
          </a:p>
        </p:txBody>
      </p:sp>
      <p:sp>
        <p:nvSpPr>
          <p:cNvPr id="35866" name="AutoShape 8"/>
          <p:cNvSpPr>
            <a:spLocks noChangeArrowheads="1"/>
          </p:cNvSpPr>
          <p:nvPr/>
        </p:nvSpPr>
        <p:spPr bwMode="auto">
          <a:xfrm rot="10800000" flipH="1">
            <a:off x="5974009" y="2783582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6653979" y="268644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10.0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  <p:sp>
        <p:nvSpPr>
          <p:cNvPr id="35870" name="Rectangle 1"/>
          <p:cNvSpPr>
            <a:spLocks noChangeArrowheads="1"/>
          </p:cNvSpPr>
          <p:nvPr/>
        </p:nvSpPr>
        <p:spPr bwMode="auto">
          <a:xfrm>
            <a:off x="3987477" y="260350"/>
            <a:ext cx="55530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 hangingPunct="1">
              <a:buSzPct val="100000"/>
            </a:pPr>
            <a:r>
              <a:rPr lang="es-MX" altLang="es-MX" sz="2400">
                <a:solidFill>
                  <a:srgbClr val="C00000"/>
                </a:solidFill>
                <a:latin typeface="Copperplate Gothic Bold" pitchFamily="34" charset="0"/>
                <a:ea typeface="ＭＳ Ｐゴシック" pitchFamily="34" charset="-128"/>
              </a:rPr>
              <a:t>Evaluación del posgrado</a:t>
            </a:r>
          </a:p>
        </p:txBody>
      </p:sp>
      <p:sp>
        <p:nvSpPr>
          <p:cNvPr id="35871" name="Rectangle 7"/>
          <p:cNvSpPr>
            <a:spLocks noChangeArrowheads="1"/>
          </p:cNvSpPr>
          <p:nvPr/>
        </p:nvSpPr>
        <p:spPr bwMode="auto">
          <a:xfrm>
            <a:off x="1255760" y="4694089"/>
            <a:ext cx="4564261" cy="319087"/>
          </a:xfrm>
          <a:prstGeom prst="rect">
            <a:avLst/>
          </a:prstGeom>
          <a:noFill/>
          <a:ln w="9360" cap="sq">
            <a:solidFill>
              <a:srgbClr val="808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90000" tIns="45000" rIns="90000" bIns="450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icrosoft YaHei" pitchFamily="34" charset="-122"/>
              </a:defRPr>
            </a:lvl9pPr>
          </a:lstStyle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s-MX" altLang="es-MX" sz="1600" b="1" dirty="0">
                <a:solidFill>
                  <a:srgbClr val="000000"/>
                </a:solidFill>
                <a:latin typeface="Century Gothic" pitchFamily="34" charset="0"/>
                <a:ea typeface="ＭＳ Ｐゴシック" pitchFamily="34" charset="-128"/>
              </a:rPr>
              <a:t>Instalaciones</a:t>
            </a:r>
          </a:p>
        </p:txBody>
      </p:sp>
      <p:sp>
        <p:nvSpPr>
          <p:cNvPr id="35872" name="AutoShape 8"/>
          <p:cNvSpPr>
            <a:spLocks noChangeArrowheads="1"/>
          </p:cNvSpPr>
          <p:nvPr/>
        </p:nvSpPr>
        <p:spPr bwMode="auto">
          <a:xfrm rot="10800000" flipH="1">
            <a:off x="5967659" y="5301910"/>
            <a:ext cx="390525" cy="149225"/>
          </a:xfrm>
          <a:prstGeom prst="rightArrow">
            <a:avLst>
              <a:gd name="adj1" fmla="val 50000"/>
              <a:gd name="adj2" fmla="val 47664"/>
            </a:avLst>
          </a:prstGeom>
          <a:gradFill rotWithShape="0">
            <a:gsLst>
              <a:gs pos="0">
                <a:srgbClr val="BF0000"/>
              </a:gs>
              <a:gs pos="100000">
                <a:srgbClr val="710000"/>
              </a:gs>
            </a:gsLst>
            <a:lin ang="27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s-MX" altLang="es-MX" sz="1600">
              <a:ea typeface="ＭＳ Ｐゴシック" pitchFamily="34" charset="-128"/>
            </a:endParaRPr>
          </a:p>
        </p:txBody>
      </p:sp>
      <p:sp>
        <p:nvSpPr>
          <p:cNvPr id="24" name="Text Box 6"/>
          <p:cNvSpPr txBox="1">
            <a:spLocks noChangeArrowheads="1"/>
          </p:cNvSpPr>
          <p:nvPr/>
        </p:nvSpPr>
        <p:spPr bwMode="auto">
          <a:xfrm>
            <a:off x="6647978" y="5181627"/>
            <a:ext cx="794372" cy="335605"/>
          </a:xfrm>
          <a:prstGeom prst="rect">
            <a:avLst/>
          </a:prstGeom>
          <a:solidFill>
            <a:srgbClr val="AC0000"/>
          </a:solidFill>
          <a:ln w="9525">
            <a:noFill/>
            <a:miter lim="800000"/>
            <a:headEnd/>
            <a:tailE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spAutoFit/>
          </a:bodyPr>
          <a:lstStyle/>
          <a:p>
            <a:pPr algn="ctr"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s-MX" sz="1700" b="1" dirty="0" smtClean="0">
                <a:latin typeface="Century Gothic" pitchFamily="34" charset="0"/>
                <a:ea typeface="ＭＳ Ｐゴシック" pitchFamily="34" charset="-128"/>
              </a:rPr>
              <a:t>8.5</a:t>
            </a:r>
            <a:endParaRPr lang="es-MX" sz="1700" b="1" dirty="0">
              <a:latin typeface="Century Gothic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ema de Office">
      <a:majorFont>
        <a:latin typeface="Calibri"/>
        <a:ea typeface="Microsoft YaHei"/>
        <a:cs typeface=""/>
      </a:majorFont>
      <a:minorFont>
        <a:latin typeface="Calibri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Tema d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ema d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a d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a d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16653</TotalTime>
  <Words>1715</Words>
  <Application>Microsoft Office PowerPoint</Application>
  <PresentationFormat>Presentación en pantalla (4:3)</PresentationFormat>
  <Paragraphs>380</Paragraphs>
  <Slides>42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42</vt:i4>
      </vt:variant>
    </vt:vector>
  </HeadingPairs>
  <TitlesOfParts>
    <vt:vector size="53" baseType="lpstr">
      <vt:lpstr>Microsoft YaHei</vt:lpstr>
      <vt:lpstr>ＭＳ Ｐゴシック</vt:lpstr>
      <vt:lpstr>ＭＳ Ｐゴシック</vt:lpstr>
      <vt:lpstr>Arial</vt:lpstr>
      <vt:lpstr>Calibri</vt:lpstr>
      <vt:lpstr>Century Gothic</vt:lpstr>
      <vt:lpstr>Copperplate Gothic Bold</vt:lpstr>
      <vt:lpstr>Helvetica</vt:lpstr>
      <vt:lpstr>Times New Roman</vt:lpstr>
      <vt:lpstr>2_Tema de Office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Lupita Silva</dc:creator>
  <cp:lastModifiedBy>Adriana</cp:lastModifiedBy>
  <cp:revision>980</cp:revision>
  <cp:lastPrinted>2013-07-09T20:28:01Z</cp:lastPrinted>
  <dcterms:created xsi:type="dcterms:W3CDTF">1601-01-01T00:00:00Z</dcterms:created>
  <dcterms:modified xsi:type="dcterms:W3CDTF">2018-05-04T18:23:40Z</dcterms:modified>
</cp:coreProperties>
</file>