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omments/comment1.xml" ContentType="application/vnd.openxmlformats-officedocument.presentationml.comment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7"/>
  </p:notesMasterIdLst>
  <p:handoutMasterIdLst>
    <p:handoutMasterId r:id="rId48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7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69" r:id="rId21"/>
    <p:sldId id="518" r:id="rId22"/>
    <p:sldId id="519" r:id="rId23"/>
    <p:sldId id="492" r:id="rId24"/>
    <p:sldId id="468" r:id="rId25"/>
    <p:sldId id="473" r:id="rId26"/>
    <p:sldId id="474" r:id="rId27"/>
    <p:sldId id="475" r:id="rId28"/>
    <p:sldId id="477" r:id="rId29"/>
    <p:sldId id="516" r:id="rId30"/>
    <p:sldId id="478" r:id="rId31"/>
    <p:sldId id="479" r:id="rId32"/>
    <p:sldId id="480" r:id="rId33"/>
    <p:sldId id="493" r:id="rId34"/>
    <p:sldId id="509" r:id="rId35"/>
    <p:sldId id="481" r:id="rId36"/>
    <p:sldId id="520" r:id="rId37"/>
    <p:sldId id="521" r:id="rId38"/>
    <p:sldId id="522" r:id="rId39"/>
    <p:sldId id="524" r:id="rId40"/>
    <p:sldId id="523" r:id="rId41"/>
    <p:sldId id="510" r:id="rId42"/>
    <p:sldId id="505" r:id="rId43"/>
    <p:sldId id="506" r:id="rId44"/>
    <p:sldId id="507" r:id="rId45"/>
    <p:sldId id="369" r:id="rId46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LIANA RAMOS" initials="L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5_ESPECIALIDAD_EN_HEMATOLOG&#205;A_(IMSS-CMNO)\15_EG_EH_IMSS_CMNO_PROCESO\15_GRAFICAS_EG_EH_IMSS_CMNO_12%20CASO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5850212615363"/>
          <c:y val="0.23702009361082399"/>
          <c:w val="0.61538461538461497"/>
          <c:h val="0.54054057804735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521-4D0F-A88A-44CCD410D00F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C521-4D0F-A88A-44CCD410D00F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C521-4D0F-A88A-44CCD410D00F}"/>
              </c:ext>
            </c:extLst>
          </c:dPt>
          <c:dLbls>
            <c:dLbl>
              <c:idx val="1"/>
              <c:layout>
                <c:manualLayout>
                  <c:x val="-3.7621425372126302E-2"/>
                  <c:y val="2.20305659357491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21-4D0F-A88A-44CCD410D00F}"/>
                </c:ext>
              </c:extLst>
            </c:dLbl>
            <c:dLbl>
              <c:idx val="2"/>
              <c:layout>
                <c:manualLayout>
                  <c:x val="6.4408768932167695E-2"/>
                  <c:y val="-5.2055625270828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3759184170010131"/>
                      <c:h val="0.2229933884016529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C521-4D0F-A88A-44CCD410D00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TablaDatos!$B$357:$B$359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TablaDatos!$C$357:$C$359</c:f>
              <c:numCache>
                <c:formatCode>General</c:formatCode>
                <c:ptCount val="3"/>
                <c:pt idx="0">
                  <c:v>0.58333333333333304</c:v>
                </c:pt>
                <c:pt idx="1">
                  <c:v>0.25</c:v>
                </c:pt>
                <c:pt idx="2">
                  <c:v>0.16666666666666699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21-4D0F-A88A-44CCD410D0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3216663119812699"/>
          <c:w val="0.67136306370794496"/>
          <c:h val="0.81690742711215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2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6D0-482F-B125-89EDA61FC9AF}"/>
                </c:ext>
              </c:extLst>
            </c:dLbl>
            <c:dLbl>
              <c:idx val="1"/>
              <c:layout>
                <c:manualLayout>
                  <c:x val="3.8484896206156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6D0-482F-B125-89EDA61FC9AF}"/>
                </c:ext>
              </c:extLst>
            </c:dLbl>
            <c:dLbl>
              <c:idx val="2"/>
              <c:layout>
                <c:manualLayout>
                  <c:x val="3.30303507516106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6D0-482F-B125-89EDA61FC9AF}"/>
                </c:ext>
              </c:extLst>
            </c:dLbl>
            <c:dLbl>
              <c:idx val="3"/>
              <c:layout>
                <c:manualLayout>
                  <c:x val="3.30303507516106E-2"/>
                  <c:y val="1.891913173015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6D0-482F-B125-89EDA61FC9A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TablaDatos!$B$173:$B$176</c:f>
              <c:strCache>
                <c:ptCount val="4"/>
                <c:pt idx="0">
                  <c:v>Definitivamente sí</c:v>
                </c:pt>
                <c:pt idx="1">
                  <c:v>Probablemente sí 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TablaDatos!$C$173:$C$176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6D0-482F-B125-89EDA61FC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41672"/>
        <c:axId val="450742456"/>
        <c:axId val="0"/>
      </c:bar3DChart>
      <c:catAx>
        <c:axId val="45074167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42456"/>
        <c:crosses val="autoZero"/>
        <c:auto val="1"/>
        <c:lblAlgn val="ctr"/>
        <c:lblOffset val="100"/>
        <c:noMultiLvlLbl val="0"/>
      </c:catAx>
      <c:valAx>
        <c:axId val="4507424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41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859012168933401"/>
          <c:y val="0.12748617721918701"/>
          <c:w val="0.52724574620115705"/>
          <c:h val="0.821587947203764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E73-47BE-99D2-10428DD714FC}"/>
                </c:ext>
              </c:extLst>
            </c:dLbl>
            <c:dLbl>
              <c:idx val="1"/>
              <c:layout>
                <c:manualLayout>
                  <c:x val="3.1212168933428801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73-47BE-99D2-10428DD714FC}"/>
                </c:ext>
              </c:extLst>
            </c:dLbl>
            <c:dLbl>
              <c:idx val="2"/>
              <c:layout>
                <c:manualLayout>
                  <c:x val="2.21212598425196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E73-47BE-99D2-10428DD714FC}"/>
                </c:ext>
              </c:extLst>
            </c:dLbl>
            <c:dLbl>
              <c:idx val="3"/>
              <c:layout>
                <c:manualLayout>
                  <c:x val="2.7272727272727299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E73-47BE-99D2-10428DD714F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TablaDatos!$B$180:$B$183</c:f>
              <c:strCache>
                <c:ptCount val="4"/>
                <c:pt idx="0">
                  <c:v>En calidad de trabajo / Incorporé conocimientos</c:v>
                </c:pt>
                <c:pt idx="1">
                  <c:v>Incremento en responsabilidades</c:v>
                </c:pt>
                <c:pt idx="2">
                  <c:v>Incremento de percepciones económicas</c:v>
                </c:pt>
                <c:pt idx="3">
                  <c:v>Incremento en nivel jerárquico</c:v>
                </c:pt>
              </c:strCache>
            </c:strRef>
          </c:cat>
          <c:val>
            <c:numRef>
              <c:f>TablaDatos!$C$180:$C$183</c:f>
              <c:numCache>
                <c:formatCode>General</c:formatCode>
                <c:ptCount val="4"/>
                <c:pt idx="0">
                  <c:v>0.66666666666666696</c:v>
                </c:pt>
                <c:pt idx="1">
                  <c:v>0.16666666666666699</c:v>
                </c:pt>
                <c:pt idx="2">
                  <c:v>8.3333333333333301E-2</c:v>
                </c:pt>
                <c:pt idx="3">
                  <c:v>8.3333333333333301E-2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E73-47BE-99D2-10428DD714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35400"/>
        <c:axId val="450734616"/>
        <c:axId val="0"/>
      </c:bar3DChart>
      <c:catAx>
        <c:axId val="4507354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34616"/>
        <c:crosses val="autoZero"/>
        <c:auto val="1"/>
        <c:lblAlgn val="ctr"/>
        <c:lblOffset val="100"/>
        <c:noMultiLvlLbl val="0"/>
      </c:catAx>
      <c:valAx>
        <c:axId val="4507346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35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506695023304305E-2"/>
          <c:y val="4.3309921230661602E-2"/>
          <c:w val="0.82769230769230795"/>
          <c:h val="0.72702702702702704"/>
        </c:manualLayout>
      </c:layout>
      <c:pie3DChart>
        <c:varyColors val="1"/>
        <c:ser>
          <c:idx val="0"/>
          <c:order val="0"/>
          <c:tx>
            <c:strRef>
              <c:f>TablaDatos!$B$193</c:f>
              <c:strCache>
                <c:ptCount val="1"/>
                <c:pt idx="0">
                  <c:v>Gobierno y/u Organismos Públicos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465-45DA-B7F3-0D3A77664F59}"/>
              </c:ext>
            </c:extLst>
          </c:dPt>
          <c:dLbls>
            <c:dLbl>
              <c:idx val="0"/>
              <c:layout>
                <c:manualLayout>
                  <c:x val="3.9685921048231203E-2"/>
                  <c:y val="1.92092853098654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0662598335634667"/>
                      <c:h val="0.2295475199464667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1465-45DA-B7F3-0D3A77664F5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TablaDatos!$C$193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65-45DA-B7F3-0D3A77664F5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769230769230796E-2"/>
          <c:y val="0.1"/>
          <c:w val="0.83692307692307699"/>
          <c:h val="0.73513513513513495"/>
        </c:manualLayout>
      </c:layout>
      <c:pie3DChart>
        <c:varyColors val="1"/>
        <c:ser>
          <c:idx val="0"/>
          <c:order val="0"/>
          <c:tx>
            <c:strRef>
              <c:f>TablaDatos!$B$197</c:f>
              <c:strCache>
                <c:ptCount val="1"/>
                <c:pt idx="0">
                  <c:v>Grande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A98-4C16-858C-C28E1D1F086C}"/>
              </c:ext>
            </c:extLst>
          </c:dPt>
          <c:dLbls>
            <c:dLbl>
              <c:idx val="0"/>
              <c:layout>
                <c:manualLayout>
                  <c:x val="3.07692307692308E-3"/>
                  <c:y val="6.7567567567567696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A98-4C16-858C-C28E1D1F086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TablaDatos!$C$197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A98-4C16-858C-C28E1D1F086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502648532569797"/>
          <c:y val="0.10777901294713101"/>
          <c:w val="0.66256266008971498"/>
          <c:h val="0.841295054903800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68C-4582-AFA4-8A1F30A703DB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68C-4582-AFA4-8A1F30A703DB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68C-4582-AFA4-8A1F30A703DB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68C-4582-AFA4-8A1F30A703DB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68C-4582-AFA4-8A1F30A703DB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68C-4582-AFA4-8A1F30A703DB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68C-4582-AFA4-8A1F30A703DB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68C-4582-AFA4-8A1F30A703DB}"/>
                </c:ext>
              </c:extLst>
            </c:dLbl>
            <c:dLbl>
              <c:idx val="8"/>
              <c:layout>
                <c:manualLayout>
                  <c:x val="1.63569553805773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68C-4582-AFA4-8A1F30A703D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TablaDatos!$B$201:$B$209</c:f>
              <c:strCache>
                <c:ptCount val="9"/>
                <c:pt idx="0">
                  <c:v>De $6,001 a $8,000</c:v>
                </c:pt>
                <c:pt idx="1">
                  <c:v>De $8,001 a $10,000</c:v>
                </c:pt>
                <c:pt idx="2">
                  <c:v>De $10,001 a $12,000</c:v>
                </c:pt>
                <c:pt idx="3">
                  <c:v>De $12,001 a $15,000</c:v>
                </c:pt>
                <c:pt idx="4">
                  <c:v>De $15,001 a $20,000</c:v>
                </c:pt>
                <c:pt idx="5">
                  <c:v>De $20,001 a $25,000</c:v>
                </c:pt>
                <c:pt idx="6">
                  <c:v>De $25,001 a $30,000</c:v>
                </c:pt>
                <c:pt idx="7">
                  <c:v>De $ 30,001 a $ 40,000</c:v>
                </c:pt>
                <c:pt idx="8">
                  <c:v>No proporcionó dato</c:v>
                </c:pt>
              </c:strCache>
            </c:strRef>
          </c:cat>
          <c:val>
            <c:numRef>
              <c:f>TablaDatos!$C$201:$C$209</c:f>
              <c:numCache>
                <c:formatCode>General</c:formatCode>
                <c:ptCount val="9"/>
                <c:pt idx="0">
                  <c:v>8.3333333333333301E-2</c:v>
                </c:pt>
                <c:pt idx="1">
                  <c:v>8.3333333333333301E-2</c:v>
                </c:pt>
                <c:pt idx="2">
                  <c:v>8.3333333333333301E-2</c:v>
                </c:pt>
                <c:pt idx="3">
                  <c:v>8.3333333333333301E-2</c:v>
                </c:pt>
                <c:pt idx="4">
                  <c:v>8.3333333333333301E-2</c:v>
                </c:pt>
                <c:pt idx="5">
                  <c:v>0.16666666666666699</c:v>
                </c:pt>
                <c:pt idx="6">
                  <c:v>8.3333333333333301E-2</c:v>
                </c:pt>
                <c:pt idx="7">
                  <c:v>0.16666666666666699</c:v>
                </c:pt>
                <c:pt idx="8">
                  <c:v>0.16666666666666699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68C-4582-AFA4-8A1F30A703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40104"/>
        <c:axId val="450738536"/>
        <c:axId val="0"/>
      </c:bar3DChart>
      <c:catAx>
        <c:axId val="45074010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38536"/>
        <c:crosses val="autoZero"/>
        <c:auto val="1"/>
        <c:lblAlgn val="ctr"/>
        <c:lblOffset val="100"/>
        <c:noMultiLvlLbl val="0"/>
      </c:catAx>
      <c:valAx>
        <c:axId val="4507385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401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6914623107964598E-2"/>
          <c:y val="3.04762179188727E-2"/>
          <c:w val="0.87280204044370802"/>
          <c:h val="0.76800167732562097"/>
        </c:manualLayout>
      </c:layout>
      <c:pie3DChart>
        <c:varyColors val="1"/>
        <c:ser>
          <c:idx val="0"/>
          <c:order val="0"/>
          <c:tx>
            <c:strRef>
              <c:f>TablaDatos!$B$214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EC3-4DEC-A20C-1DB3BE17E4C3}"/>
              </c:ext>
            </c:extLst>
          </c:dPt>
          <c:dLbls>
            <c:dLbl>
              <c:idx val="0"/>
              <c:layout>
                <c:manualLayout>
                  <c:x val="0.43669259234160301"/>
                  <c:y val="-0.44790243303209198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EC3-4DEC-A20C-1DB3BE17E4C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TablaDatos!$C$214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EC3-4DEC-A20C-1DB3BE17E4C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0513960417110001"/>
          <c:w val="0.70227215461703596"/>
          <c:h val="0.84393445413917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4"/>
                  <c:y val="3.2432645243668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CE-4C68-8F58-B915FAAD42F1}"/>
                </c:ext>
              </c:extLst>
            </c:dLbl>
            <c:dLbl>
              <c:idx val="1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CE-4C68-8F58-B915FAAD42F1}"/>
                </c:ext>
              </c:extLst>
            </c:dLbl>
            <c:dLbl>
              <c:idx val="2"/>
              <c:layout>
                <c:manualLayout>
                  <c:x val="3.30303507516106E-2"/>
                  <c:y val="8.10832091934464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BCE-4C68-8F58-B915FAAD42F1}"/>
                </c:ext>
              </c:extLst>
            </c:dLbl>
            <c:dLbl>
              <c:idx val="3"/>
              <c:layout>
                <c:manualLayout>
                  <c:x val="3.30303507516106E-2"/>
                  <c:y val="1.35137263247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CE-4C68-8F58-B915FAAD42F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TablaDatos!$B$272:$B$275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TablaDatos!$C$272:$C$275</c:f>
              <c:numCache>
                <c:formatCode>General</c:formatCode>
                <c:ptCount val="4"/>
                <c:pt idx="0">
                  <c:v>0.91666666666666696</c:v>
                </c:pt>
                <c:pt idx="1">
                  <c:v>8.3333333333333301E-2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BCE-4C68-8F58-B915FAAD42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43240"/>
        <c:axId val="450731088"/>
        <c:axId val="0"/>
      </c:bar3DChart>
      <c:catAx>
        <c:axId val="4507432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31088"/>
        <c:crosses val="autoZero"/>
        <c:auto val="1"/>
        <c:lblAlgn val="ctr"/>
        <c:lblOffset val="100"/>
        <c:noMultiLvlLbl val="0"/>
      </c:catAx>
      <c:valAx>
        <c:axId val="4507310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43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4838284741434299"/>
          <c:w val="0.653181245526127"/>
          <c:h val="0.800691210895934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9A6-44EE-8F8D-91532624388F}"/>
                </c:ext>
              </c:extLst>
            </c:dLbl>
            <c:dLbl>
              <c:idx val="1"/>
              <c:layout>
                <c:manualLayout>
                  <c:x val="3.12121689334288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A6-44EE-8F8D-91532624388F}"/>
                </c:ext>
              </c:extLst>
            </c:dLbl>
            <c:dLbl>
              <c:idx val="2"/>
              <c:layout>
                <c:manualLayout>
                  <c:x val="3.8484896206156E-2"/>
                  <c:y val="1.6216429027452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A6-44EE-8F8D-91532624388F}"/>
                </c:ext>
              </c:extLst>
            </c:dLbl>
            <c:dLbl>
              <c:idx val="3"/>
              <c:layout>
                <c:manualLayout>
                  <c:x val="3.848489620615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A6-44EE-8F8D-91532624388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TablaDatos!$B$243:$B$246</c:f>
              <c:strCache>
                <c:ptCount val="4"/>
                <c:pt idx="0">
                  <c:v>Definitivamente sí</c:v>
                </c:pt>
                <c:pt idx="1">
                  <c:v>Probablemente sí 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TablaDatos!$C$243:$C$246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9A6-44EE-8F8D-9153262438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36968"/>
        <c:axId val="450733440"/>
        <c:axId val="0"/>
      </c:bar3DChart>
      <c:catAx>
        <c:axId val="4507369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33440"/>
        <c:crosses val="autoZero"/>
        <c:auto val="1"/>
        <c:lblAlgn val="ctr"/>
        <c:lblOffset val="100"/>
        <c:noMultiLvlLbl val="0"/>
      </c:catAx>
      <c:valAx>
        <c:axId val="4507334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36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25675675675675702"/>
          <c:w val="0.64615384615384597"/>
          <c:h val="0.5009593530538409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7CA-4614-818D-006B48137C8A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A7CA-4614-818D-006B48137C8A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A7CA-4614-818D-006B48137C8A}"/>
              </c:ext>
            </c:extLst>
          </c:dPt>
          <c:dLbls>
            <c:dLbl>
              <c:idx val="0"/>
              <c:layout>
                <c:manualLayout>
                  <c:x val="-6.9230769230769304E-2"/>
                  <c:y val="0.105405405405404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7CA-4614-818D-006B48137C8A}"/>
                </c:ext>
              </c:extLst>
            </c:dLbl>
            <c:dLbl>
              <c:idx val="1"/>
              <c:layout>
                <c:manualLayout>
                  <c:x val="6.4615384615384602E-2"/>
                  <c:y val="-7.83782719727602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5409993943064807"/>
                      <c:h val="0.1466756756756756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7CA-4614-818D-006B48137C8A}"/>
                </c:ext>
              </c:extLst>
            </c:dLbl>
            <c:dLbl>
              <c:idx val="2"/>
              <c:layout>
                <c:manualLayout>
                  <c:x val="2.61538461538461E-2"/>
                  <c:y val="-4.3243243243243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7CA-4614-818D-006B48137C8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TablaDatos!$B$250:$B$252</c:f>
              <c:strCache>
                <c:ptCount val="3"/>
                <c:pt idx="0">
                  <c:v>Investigación</c:v>
                </c:pt>
                <c:pt idx="1">
                  <c:v>Solución de problemas</c:v>
                </c:pt>
                <c:pt idx="2">
                  <c:v>Liderazgo</c:v>
                </c:pt>
              </c:strCache>
            </c:strRef>
          </c:cat>
          <c:val>
            <c:numRef>
              <c:f>TablaDatos!$C$250:$C$252</c:f>
              <c:numCache>
                <c:formatCode>General</c:formatCode>
                <c:ptCount val="3"/>
                <c:pt idx="0">
                  <c:v>0.75</c:v>
                </c:pt>
                <c:pt idx="1">
                  <c:v>0.16666666666666699</c:v>
                </c:pt>
                <c:pt idx="2">
                  <c:v>8.3333333333333301E-2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7CA-4614-818D-006B48137C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1818181818181799E-2"/>
                  <c:y val="5.40561821664189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67E-4510-B381-1374C908D7AD}"/>
                </c:ext>
              </c:extLst>
            </c:dLbl>
            <c:dLbl>
              <c:idx val="1"/>
              <c:layout>
                <c:manualLayout>
                  <c:x val="1.9999999999999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67E-4510-B381-1374C908D7AD}"/>
                </c:ext>
              </c:extLst>
            </c:dLbl>
            <c:dLbl>
              <c:idx val="2"/>
              <c:layout>
                <c:manualLayout>
                  <c:x val="1.818181818181800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67E-4510-B381-1374C908D7AD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67E-4510-B381-1374C908D7AD}"/>
                </c:ext>
              </c:extLst>
            </c:dLbl>
            <c:dLbl>
              <c:idx val="4"/>
              <c:layout>
                <c:manualLayout>
                  <c:x val="1.8181818181818001E-2"/>
                  <c:y val="1.081102362204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67E-4510-B381-1374C908D7AD}"/>
                </c:ext>
              </c:extLst>
            </c:dLbl>
            <c:dLbl>
              <c:idx val="5"/>
              <c:layout>
                <c:manualLayout>
                  <c:x val="1.8181818181818198E-2"/>
                  <c:y val="5.40561821664193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67E-4510-B381-1374C908D7AD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67E-4510-B381-1374C908D7A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TablaDatos!$B$257:$B$263</c:f>
              <c:strCache>
                <c:ptCount val="7"/>
                <c:pt idx="0">
                  <c:v>Actitudes emprendedoras</c:v>
                </c:pt>
                <c:pt idx="1">
                  <c:v>Comunicación</c:v>
                </c:pt>
                <c:pt idx="2">
                  <c:v>Diseño de proyectos</c:v>
                </c:pt>
                <c:pt idx="3">
                  <c:v>Investigación</c:v>
                </c:pt>
                <c:pt idx="4">
                  <c:v>Manejo de instrumentos y herramientas</c:v>
                </c:pt>
                <c:pt idx="5">
                  <c:v>Liderazgo</c:v>
                </c:pt>
                <c:pt idx="6">
                  <c:v>Solución de problemas</c:v>
                </c:pt>
              </c:strCache>
            </c:strRef>
          </c:cat>
          <c:val>
            <c:numRef>
              <c:f>TablaDatos!$C$257:$C$263</c:f>
              <c:numCache>
                <c:formatCode>General</c:formatCode>
                <c:ptCount val="7"/>
                <c:pt idx="0">
                  <c:v>0.16666666666666699</c:v>
                </c:pt>
                <c:pt idx="1">
                  <c:v>0.16666666666666699</c:v>
                </c:pt>
                <c:pt idx="2">
                  <c:v>0.16666666666666699</c:v>
                </c:pt>
                <c:pt idx="3">
                  <c:v>0.16666666666666699</c:v>
                </c:pt>
                <c:pt idx="4">
                  <c:v>0.16666666666666699</c:v>
                </c:pt>
                <c:pt idx="5">
                  <c:v>8.3333333333333301E-2</c:v>
                </c:pt>
                <c:pt idx="6">
                  <c:v>8.3333333333333301E-2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67E-4510-B381-1374C908D7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40496"/>
        <c:axId val="450741280"/>
        <c:axId val="0"/>
      </c:bar3DChart>
      <c:catAx>
        <c:axId val="4507404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41280"/>
        <c:crosses val="autoZero"/>
        <c:auto val="1"/>
        <c:lblAlgn val="ctr"/>
        <c:lblOffset val="100"/>
        <c:noMultiLvlLbl val="0"/>
      </c:catAx>
      <c:valAx>
        <c:axId val="4507412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404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1621354161241"/>
          <c:y val="0.27802302082121899"/>
          <c:w val="0.70067964646212699"/>
          <c:h val="0.6139327906443089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2D8-4FE7-BE02-60FF9633BDCE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72D8-4FE7-BE02-60FF9633BDCE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72D8-4FE7-BE02-60FF9633BDCE}"/>
              </c:ext>
            </c:extLst>
          </c:dPt>
          <c:dLbls>
            <c:dLbl>
              <c:idx val="0"/>
              <c:layout>
                <c:manualLayout>
                  <c:x val="0"/>
                  <c:y val="6.7567567567567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2D8-4FE7-BE02-60FF9633BDCE}"/>
                </c:ext>
              </c:extLst>
            </c:dLbl>
            <c:dLbl>
              <c:idx val="1"/>
              <c:layout>
                <c:manualLayout>
                  <c:x val="-4.2625905461996384E-2"/>
                  <c:y val="-9.7900066363901903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2760768721733934"/>
                      <c:h val="0.2047778208789115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72D8-4FE7-BE02-60FF9633BDCE}"/>
                </c:ext>
              </c:extLst>
            </c:dLbl>
            <c:dLbl>
              <c:idx val="2"/>
              <c:layout>
                <c:manualLayout>
                  <c:x val="0.21272707007702299"/>
                  <c:y val="-4.05405387020882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5038484881546389"/>
                      <c:h val="0.2390540577309588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72D8-4FE7-BE02-60FF9633BDC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TablaDatos!$B$11:$B$13</c:f>
              <c:strCache>
                <c:ptCount val="3"/>
                <c:pt idx="0">
                  <c:v>Especialización de conocimientos</c:v>
                </c:pt>
                <c:pt idx="1">
                  <c:v>Gusto por el posgrado</c:v>
                </c:pt>
                <c:pt idx="2">
                  <c:v>Mejorar mi trayectoria profesional (currículum)</c:v>
                </c:pt>
              </c:strCache>
            </c:strRef>
          </c:cat>
          <c:val>
            <c:numRef>
              <c:f>TablaDatos!$C$11:$C$13</c:f>
              <c:numCache>
                <c:formatCode>General</c:formatCode>
                <c:ptCount val="3"/>
                <c:pt idx="0">
                  <c:v>0.83333333333333304</c:v>
                </c:pt>
                <c:pt idx="1">
                  <c:v>8.3333333333333301E-2</c:v>
                </c:pt>
                <c:pt idx="2">
                  <c:v>8.3333333333333301E-2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2D8-4FE7-BE02-60FF9633BDC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255553718607898E-2"/>
          <c:y val="5.83956948025319E-2"/>
          <c:w val="0.87412438151354399"/>
          <c:h val="0.80476052853129998"/>
        </c:manualLayout>
      </c:layout>
      <c:pie3DChart>
        <c:varyColors val="1"/>
        <c:ser>
          <c:idx val="0"/>
          <c:order val="0"/>
          <c:tx>
            <c:strRef>
              <c:f>TablaDatos!$B$268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752-4C44-BA7F-C8A36992021A}"/>
              </c:ext>
            </c:extLst>
          </c:dPt>
          <c:dLbls>
            <c:dLbl>
              <c:idx val="0"/>
              <c:layout>
                <c:manualLayout>
                  <c:x val="0"/>
                  <c:y val="5.1351351351351403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752-4C44-BA7F-C8A36992021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TablaDatos!$C$268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752-4C44-BA7F-C8A36992021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675916294331599"/>
          <c:y val="0.15964347909868901"/>
          <c:w val="0.76515250272024804"/>
          <c:h val="0.67344478685969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F35-463B-97F3-F28E90383835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6F35-463B-97F3-F28E90383835}"/>
              </c:ext>
            </c:extLst>
          </c:dPt>
          <c:dLbls>
            <c:dLbl>
              <c:idx val="1"/>
              <c:layout>
                <c:manualLayout>
                  <c:x val="-1.6923076923076898E-2"/>
                  <c:y val="-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F35-463B-97F3-F28E9038383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TablaDatos!$B$286:$B$287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TablaDatos!$C$286:$C$287</c:f>
              <c:numCache>
                <c:formatCode>General</c:formatCode>
                <c:ptCount val="2"/>
                <c:pt idx="0">
                  <c:v>0.58333333333333304</c:v>
                </c:pt>
                <c:pt idx="1">
                  <c:v>0.41666666666666702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F35-463B-97F3-F28E9038383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771930103004406E-2"/>
          <c:y val="0.15307492362094199"/>
          <c:w val="0.80791380322821305"/>
          <c:h val="0.7083027503431219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03CA-4F18-BB0E-F8BADE9DBA4E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03CA-4F18-BB0E-F8BADE9DBA4E}"/>
              </c:ext>
            </c:extLst>
          </c:dPt>
          <c:dLbls>
            <c:dLbl>
              <c:idx val="0"/>
              <c:layout>
                <c:manualLayout>
                  <c:x val="1.37125636834002E-2"/>
                  <c:y val="-9.216685103591820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3CA-4F18-BB0E-F8BADE9DBA4E}"/>
                </c:ext>
              </c:extLst>
            </c:dLbl>
            <c:dLbl>
              <c:idx val="1"/>
              <c:layout>
                <c:manualLayout>
                  <c:x val="-1.27315218943927E-2"/>
                  <c:y val="0.10399680473100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3CA-4F18-BB0E-F8BADE9DBA4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TablaDatos!$B$292:$B$293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TablaDatos!$C$292:$C$293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3CA-4F18-BB0E-F8BADE9DBA4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615384615384601"/>
          <c:y val="0.17567567567567599"/>
          <c:w val="0.74923076923076903"/>
          <c:h val="0.6594594594594600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D918-4FDD-A393-F96B4E8AC1F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D918-4FDD-A393-F96B4E8AC1F0}"/>
              </c:ext>
            </c:extLst>
          </c:dPt>
          <c:dLbls>
            <c:dLbl>
              <c:idx val="0"/>
              <c:layout>
                <c:manualLayout>
                  <c:x val="-1.53846153846154E-3"/>
                  <c:y val="-6.48648648648648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918-4FDD-A393-F96B4E8AC1F0}"/>
                </c:ext>
              </c:extLst>
            </c:dLbl>
            <c:dLbl>
              <c:idx val="1"/>
              <c:layout>
                <c:manualLayout>
                  <c:x val="-1.07692307692308E-2"/>
                  <c:y val="3.783783783783779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918-4FDD-A393-F96B4E8AC1F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TablaDatos!$B$303:$B$304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TablaDatos!$C$303:$C$304</c:f>
              <c:numCache>
                <c:formatCode>General</c:formatCode>
                <c:ptCount val="2"/>
                <c:pt idx="0">
                  <c:v>0.41666666666666702</c:v>
                </c:pt>
                <c:pt idx="1">
                  <c:v>0.58333333333333304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918-4FDD-A393-F96B4E8AC1F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633341091014298E-2"/>
          <c:y val="0.16519817043373999"/>
          <c:w val="0.79671711013712498"/>
          <c:h val="0.7005362297122079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7BB-42D2-BB43-600EBDD42DCF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17BB-42D2-BB43-600EBDD42DCF}"/>
              </c:ext>
            </c:extLst>
          </c:dPt>
          <c:dLbls>
            <c:dLbl>
              <c:idx val="0"/>
              <c:layout>
                <c:manualLayout>
                  <c:x val="2.5374292652487099E-2"/>
                  <c:y val="-0.237496660780953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7BB-42D2-BB43-600EBDD42DCF}"/>
                </c:ext>
              </c:extLst>
            </c:dLbl>
            <c:dLbl>
              <c:idx val="1"/>
              <c:layout>
                <c:manualLayout>
                  <c:x val="-5.2971670865395601E-2"/>
                  <c:y val="-9.14571374585447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7BB-42D2-BB43-600EBDD42DC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TablaDatos!$B$314:$B$315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TablaDatos!$C$314:$C$315</c:f>
              <c:numCache>
                <c:formatCode>General</c:formatCode>
                <c:ptCount val="2"/>
                <c:pt idx="0">
                  <c:v>0.66666666666666696</c:v>
                </c:pt>
                <c:pt idx="1">
                  <c:v>0.33333333333333298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BB-42D2-BB43-600EBDD42DC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631911857395199"/>
          <c:y val="0.14728678512805701"/>
          <c:w val="0.58341403194006602"/>
          <c:h val="0.715533382610349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303536572034998E-2"/>
                  <c:y val="7.49088301057946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24B-46D9-BAE0-C9A646A19749}"/>
                </c:ext>
              </c:extLst>
            </c:dLbl>
            <c:dLbl>
              <c:idx val="1"/>
              <c:layout>
                <c:manualLayout>
                  <c:x val="3.4303536572034998E-2"/>
                  <c:y val="1.123617706334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4B-46D9-BAE0-C9A646A19749}"/>
                </c:ext>
              </c:extLst>
            </c:dLbl>
            <c:dLbl>
              <c:idx val="2"/>
              <c:layout>
                <c:manualLayout>
                  <c:x val="3.4303536572034998E-2"/>
                  <c:y val="1.4981471116115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24B-46D9-BAE0-C9A646A19749}"/>
                </c:ext>
              </c:extLst>
            </c:dLbl>
            <c:dLbl>
              <c:idx val="3"/>
              <c:layout>
                <c:manualLayout>
                  <c:x val="2.9264412935152601E-2"/>
                  <c:y val="2.949050435936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4B-46D9-BAE0-C9A646A19749}"/>
                </c:ext>
              </c:extLst>
            </c:dLbl>
            <c:dLbl>
              <c:idx val="4"/>
              <c:layout>
                <c:manualLayout>
                  <c:x val="3.1783974753593798E-2"/>
                  <c:y val="5.898100871873970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24B-46D9-BAE0-C9A646A1974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TablaDatos!$B$320:$B$324</c:f>
              <c:strCache>
                <c:ptCount val="5"/>
                <c:pt idx="0">
                  <c:v>Curso</c:v>
                </c:pt>
                <c:pt idx="1">
                  <c:v>Diplomado</c:v>
                </c:pt>
                <c:pt idx="2">
                  <c:v>Maestría</c:v>
                </c:pt>
                <c:pt idx="3">
                  <c:v>Alta especialidad</c:v>
                </c:pt>
                <c:pt idx="4">
                  <c:v>Especialidad</c:v>
                </c:pt>
              </c:strCache>
            </c:strRef>
          </c:cat>
          <c:val>
            <c:numRef>
              <c:f>TablaDatos!$C$320:$C$324</c:f>
              <c:numCache>
                <c:formatCode>General</c:formatCode>
                <c:ptCount val="5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0.125</c:v>
                </c:pt>
                <c:pt idx="4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24B-46D9-BAE0-C9A646A197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35792"/>
        <c:axId val="450736184"/>
        <c:axId val="0"/>
      </c:bar3DChart>
      <c:catAx>
        <c:axId val="450735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450736184"/>
        <c:crosses val="autoZero"/>
        <c:auto val="1"/>
        <c:lblAlgn val="ctr"/>
        <c:lblOffset val="100"/>
        <c:noMultiLvlLbl val="0"/>
      </c:catAx>
      <c:valAx>
        <c:axId val="4507361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35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697729986183103E-2"/>
          <c:y val="0.17567574532743299"/>
          <c:w val="0.80923076923076898"/>
          <c:h val="0.718918918918919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3CA7-4750-9E36-0EDA8C623D56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3CA7-4750-9E36-0EDA8C623D56}"/>
              </c:ext>
            </c:extLst>
          </c:dPt>
          <c:dLbls>
            <c:dLbl>
              <c:idx val="0"/>
              <c:layout>
                <c:manualLayout>
                  <c:x val="0.100534017347055"/>
                  <c:y val="-0.254320705126157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CA7-4750-9E36-0EDA8C623D56}"/>
                </c:ext>
              </c:extLst>
            </c:dLbl>
            <c:dLbl>
              <c:idx val="1"/>
              <c:layout>
                <c:manualLayout>
                  <c:x val="-1.07692307692308E-2"/>
                  <c:y val="-8.1081081081081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CA7-4750-9E36-0EDA8C623D5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TablaDatos!$B$329:$B$330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TablaDatos!$C$329:$C$330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CA7-4750-9E36-0EDA8C623D5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9164749260579"/>
          <c:y val="7.1462837256286105E-2"/>
          <c:w val="0.66472410663316595"/>
          <c:h val="0.877611280062663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6.2121259842519698E-2"/>
                  <c:y val="5.4054266865290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DCE-4151-9DCB-BF5D6D47C645}"/>
                </c:ext>
              </c:extLst>
            </c:dLbl>
            <c:dLbl>
              <c:idx val="1"/>
              <c:layout>
                <c:manualLayout>
                  <c:x val="5.6666714387974201E-2"/>
                  <c:y val="4.32434560544796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DCE-4151-9DCB-BF5D6D47C645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DCE-4151-9DCB-BF5D6D47C645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DCE-4151-9DCB-BF5D6D47C645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DCE-4151-9DCB-BF5D6D47C64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TablaDatos!$B$335:$B$336</c:f>
              <c:strCache>
                <c:ptCount val="2"/>
                <c:pt idx="0">
                  <c:v>Maestría</c:v>
                </c:pt>
                <c:pt idx="1">
                  <c:v>Doctorado</c:v>
                </c:pt>
              </c:strCache>
            </c:strRef>
          </c:cat>
          <c:val>
            <c:numRef>
              <c:f>TablaDatos!$C$335:$C$336</c:f>
              <c:numCache>
                <c:formatCode>General</c:formatCode>
                <c:ptCount val="2"/>
                <c:pt idx="0">
                  <c:v>0.66666666666666696</c:v>
                </c:pt>
                <c:pt idx="1">
                  <c:v>0.33333333333333298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DCE-4151-9DCB-BF5D6D47C6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43632"/>
        <c:axId val="450752648"/>
        <c:axId val="0"/>
      </c:bar3DChart>
      <c:catAx>
        <c:axId val="4507436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52648"/>
        <c:crosses val="autoZero"/>
        <c:auto val="1"/>
        <c:lblAlgn val="ctr"/>
        <c:lblOffset val="100"/>
        <c:noMultiLvlLbl val="0"/>
      </c:catAx>
      <c:valAx>
        <c:axId val="4507526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43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615384615384602E-2"/>
          <c:y val="7.5675675675675694E-2"/>
          <c:w val="0.88923076923076905"/>
          <c:h val="0.78918918918918901"/>
        </c:manualLayout>
      </c:layout>
      <c:pie3DChart>
        <c:varyColors val="1"/>
        <c:ser>
          <c:idx val="0"/>
          <c:order val="0"/>
          <c:tx>
            <c:strRef>
              <c:f>TablaDatos!$B$341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ADE-408F-868A-45A6225BB400}"/>
              </c:ext>
            </c:extLst>
          </c:dPt>
          <c:dLbls>
            <c:dLbl>
              <c:idx val="0"/>
              <c:layout>
                <c:manualLayout>
                  <c:x val="1.23076923076922E-2"/>
                  <c:y val="6.7567567567567696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DE-408F-868A-45A6225BB40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TablaDatos!$C$341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DE-408F-868A-45A6225BB40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4308231925555"/>
          <c:y val="0.151085550117046"/>
          <c:w val="0.55867158196134603"/>
          <c:h val="0.797988508193231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869-4925-ADE7-BE46373A0AE9}"/>
                </c:ext>
              </c:extLst>
            </c:dLbl>
            <c:dLbl>
              <c:idx val="1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69-4925-ADE7-BE46373A0AE9}"/>
                </c:ext>
              </c:extLst>
            </c:dLbl>
            <c:dLbl>
              <c:idx val="2"/>
              <c:layout>
                <c:manualLayout>
                  <c:x val="2.662591267000720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869-4925-ADE7-BE46373A0AE9}"/>
                </c:ext>
              </c:extLst>
            </c:dLbl>
            <c:dLbl>
              <c:idx val="3"/>
              <c:layout>
                <c:manualLayout>
                  <c:x val="3.30303507516106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869-4925-ADE7-BE46373A0AE9}"/>
                </c:ext>
              </c:extLst>
            </c:dLbl>
            <c:dLbl>
              <c:idx val="4"/>
              <c:layout>
                <c:manualLayout>
                  <c:x val="3.1325125268432299E-2"/>
                  <c:y val="5.40561821664193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869-4925-ADE7-BE46373A0AE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TablaDatos!$B$18:$B$22</c:f>
              <c:strCache>
                <c:ptCount val="5"/>
                <c:pt idx="0">
                  <c:v>Por la calidad académica</c:v>
                </c:pt>
                <c:pt idx="1">
                  <c:v>Por su prestigio</c:v>
                </c:pt>
                <c:pt idx="2">
                  <c:v>Ubicación</c:v>
                </c:pt>
                <c:pt idx="3">
                  <c:v>Por el programa de estudios</c:v>
                </c:pt>
                <c:pt idx="4">
                  <c:v>Porque es mi alma máter</c:v>
                </c:pt>
              </c:strCache>
            </c:strRef>
          </c:cat>
          <c:val>
            <c:numRef>
              <c:f>TablaDatos!$C$18:$C$22</c:f>
              <c:numCache>
                <c:formatCode>General</c:formatCode>
                <c:ptCount val="5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0.16666666666666699</c:v>
                </c:pt>
                <c:pt idx="4">
                  <c:v>8.3333333333333301E-2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869-4925-ADE7-BE46373A0A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27168"/>
        <c:axId val="450729520"/>
        <c:axId val="0"/>
      </c:bar3DChart>
      <c:catAx>
        <c:axId val="4507271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29520"/>
        <c:crosses val="autoZero"/>
        <c:auto val="1"/>
        <c:lblAlgn val="ctr"/>
        <c:lblOffset val="100"/>
        <c:noMultiLvlLbl val="0"/>
      </c:catAx>
      <c:valAx>
        <c:axId val="4507295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27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420858033788304E-2"/>
          <c:y val="5.6841409396287103E-2"/>
          <c:w val="0.78461538461538505"/>
          <c:h val="0.68918918918918903"/>
        </c:manualLayout>
      </c:layout>
      <c:pie3DChart>
        <c:varyColors val="1"/>
        <c:ser>
          <c:idx val="0"/>
          <c:order val="0"/>
          <c:tx>
            <c:strRef>
              <c:f>TablaDatos!$B$34</c:f>
              <c:strCache>
                <c:ptCount val="1"/>
                <c:pt idx="0">
                  <c:v>Trámite en proceso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041-4F73-B5A5-D60B7B1B415C}"/>
              </c:ext>
            </c:extLst>
          </c:dPt>
          <c:dLbls>
            <c:dLbl>
              <c:idx val="0"/>
              <c:layout>
                <c:manualLayout>
                  <c:x val="9.8624318338443196E-3"/>
                  <c:y val="4.5490706771794003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5809081069855303"/>
                      <c:h val="0.2686503809748027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041-4F73-B5A5-D60B7B1B415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041-4F73-B5A5-D60B7B1B415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5.6666714387974201E-2"/>
                  <c:y val="4.86490742711215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1FE-45D5-8CC0-9276EB6EE1BD}"/>
                </c:ext>
              </c:extLst>
            </c:dLbl>
            <c:dLbl>
              <c:idx val="1"/>
              <c:layout>
                <c:manualLayout>
                  <c:x val="4.9393987115247E-2"/>
                  <c:y val="3.7838263460310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FE-45D5-8CC0-9276EB6EE1BD}"/>
                </c:ext>
              </c:extLst>
            </c:dLbl>
            <c:dLbl>
              <c:idx val="2"/>
              <c:layout>
                <c:manualLayout>
                  <c:x val="3.30303507516106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FE-45D5-8CC0-9276EB6EE1BD}"/>
                </c:ext>
              </c:extLst>
            </c:dLbl>
            <c:dLbl>
              <c:idx val="3"/>
              <c:layout>
                <c:manualLayout>
                  <c:x val="4.2121259842519701E-2"/>
                  <c:y val="2.9729942540966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FE-45D5-8CC0-9276EB6EE1B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TablaDatos!$B$38:$B$39</c:f>
              <c:strCache>
                <c:ptCount val="2"/>
                <c:pt idx="0">
                  <c:v>Menos de seis meses</c:v>
                </c:pt>
                <c:pt idx="1">
                  <c:v>De 6 a 12 meses</c:v>
                </c:pt>
              </c:strCache>
            </c:strRef>
          </c:cat>
          <c:val>
            <c:numRef>
              <c:f>TablaDatos!$C$38:$C$39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1FE-45D5-8CC0-9276EB6EE1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22072"/>
        <c:axId val="450728736"/>
        <c:axId val="0"/>
      </c:bar3DChart>
      <c:catAx>
        <c:axId val="45072207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28736"/>
        <c:crosses val="autoZero"/>
        <c:auto val="1"/>
        <c:lblAlgn val="ctr"/>
        <c:lblOffset val="100"/>
        <c:noMultiLvlLbl val="0"/>
      </c:catAx>
      <c:valAx>
        <c:axId val="4507287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22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857560600699601"/>
          <c:y val="0.19459469449912101"/>
          <c:w val="0.71538461538461495"/>
          <c:h val="0.6270270270270269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F12-4A15-9FCE-79D3065CF5F3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2F12-4A15-9FCE-79D3065CF5F3}"/>
              </c:ext>
            </c:extLst>
          </c:dPt>
          <c:dLbls>
            <c:dLbl>
              <c:idx val="0"/>
              <c:layout>
                <c:manualLayout>
                  <c:x val="1.53846153846154E-3"/>
                  <c:y val="7.83783783783783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F12-4A15-9FCE-79D3065CF5F3}"/>
                </c:ext>
              </c:extLst>
            </c:dLbl>
            <c:dLbl>
              <c:idx val="1"/>
              <c:layout>
                <c:manualLayout>
                  <c:x val="5.8461538461538502E-2"/>
                  <c:y val="-7.02703766758884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5490769230769234"/>
                      <c:h val="0.1466756756756756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2F12-4A15-9FCE-79D3065CF5F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TablaDatos!$B$54:$B$55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TablaDatos!$C$54:$C$55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F12-4A15-9FCE-79D3065CF5F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91667859699399"/>
          <c:y val="0.113247712279208"/>
          <c:w val="0.72406313528990696"/>
          <c:h val="0.835826346031069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0303078024337698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1A3-434A-A3CC-28D50F9A3786}"/>
                </c:ext>
              </c:extLst>
            </c:dLbl>
            <c:dLbl>
              <c:idx val="1"/>
              <c:layout>
                <c:manualLayout>
                  <c:x val="2.93939871152469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1A3-434A-A3CC-28D50F9A3786}"/>
                </c:ext>
              </c:extLst>
            </c:dLbl>
            <c:dLbl>
              <c:idx val="2"/>
              <c:layout>
                <c:manualLayout>
                  <c:x val="3.30303507516106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1A3-434A-A3CC-28D50F9A3786}"/>
                </c:ext>
              </c:extLst>
            </c:dLbl>
            <c:dLbl>
              <c:idx val="3"/>
              <c:layout>
                <c:manualLayout>
                  <c:x val="4.2121259842519701E-2"/>
                  <c:y val="2.9729942540966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1A3-434A-A3CC-28D50F9A378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TablaDatos!$B$60:$B$63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TablaDatos!$C$60:$C$63</c:f>
              <c:numCache>
                <c:formatCode>General</c:formatCode>
                <c:ptCount val="4"/>
                <c:pt idx="0">
                  <c:v>0.83333333333333304</c:v>
                </c:pt>
                <c:pt idx="1">
                  <c:v>0.16666666666666699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1A3-434A-A3CC-28D50F9A37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50723248"/>
        <c:axId val="450723640"/>
        <c:axId val="0"/>
      </c:bar3DChart>
      <c:catAx>
        <c:axId val="4507232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50723640"/>
        <c:crosses val="autoZero"/>
        <c:auto val="1"/>
        <c:lblAlgn val="ctr"/>
        <c:lblOffset val="100"/>
        <c:noMultiLvlLbl val="0"/>
      </c:catAx>
      <c:valAx>
        <c:axId val="4507236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50723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613890600527107E-2"/>
          <c:y val="8.3657108358987001E-2"/>
          <c:w val="0.85891982203787798"/>
          <c:h val="0.75310520019847405"/>
        </c:manualLayout>
      </c:layout>
      <c:pie3DChart>
        <c:varyColors val="1"/>
        <c:ser>
          <c:idx val="0"/>
          <c:order val="0"/>
          <c:tx>
            <c:strRef>
              <c:f>TablaDatos!$B$135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335-4C47-8B40-44D2F130EE20}"/>
              </c:ext>
            </c:extLst>
          </c:dPt>
          <c:dLbls>
            <c:dLbl>
              <c:idx val="0"/>
              <c:layout>
                <c:manualLayout>
                  <c:x val="-4.6153846153846696E-3"/>
                  <c:y val="5.1351351351351403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35-4C47-8B40-44D2F130EE2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TablaDatos!$C$135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335-4C47-8B40-44D2F130EE2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3846153846154"/>
          <c:y val="0.13936075090994299"/>
          <c:w val="0.79264091290559302"/>
          <c:h val="0.69577435872214199"/>
        </c:manualLayout>
      </c:layout>
      <c:pie3DChart>
        <c:varyColors val="1"/>
        <c:ser>
          <c:idx val="0"/>
          <c:order val="0"/>
          <c:tx>
            <c:strRef>
              <c:f>TablaDatos!$B$169</c:f>
              <c:strCache>
                <c:ptCount val="1"/>
                <c:pt idx="0">
                  <c:v>Coordinación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717-4400-BB29-B79151E6847F}"/>
              </c:ext>
            </c:extLst>
          </c:dPt>
          <c:dLbls>
            <c:dLbl>
              <c:idx val="0"/>
              <c:layout>
                <c:manualLayout>
                  <c:x val="-5.6409604761688595E-17"/>
                  <c:y val="4.3243243243243301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17-4400-BB29-B79151E6847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TablaDatos!$C$169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717-4400-BB29-B79151E684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29T15:15:37.461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950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3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585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227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892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084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Especialidad en Hematología (IMSS-CMNO)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987824" y="6309320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1172486"/>
              </p:ext>
            </p:extLst>
          </p:nvPr>
        </p:nvGraphicFramePr>
        <p:xfrm>
          <a:off x="1115616" y="1916832"/>
          <a:ext cx="7223844" cy="4112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2073087"/>
              </p:ext>
            </p:extLst>
          </p:nvPr>
        </p:nvGraphicFramePr>
        <p:xfrm>
          <a:off x="1187624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95536" y="1268760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92.1%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83433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4.58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156843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emprendedoras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08920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74860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  <a:defRPr/>
            </a:pPr>
            <a:r>
              <a: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4.50</a:t>
            </a: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2663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58889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140968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  <a:defRPr/>
            </a:pPr>
            <a:r>
              <a: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4.50</a:t>
            </a: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57301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4.50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4437112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70160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541887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00506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4.33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50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problemas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019352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herramientas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133652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456162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4.25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4994572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323135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4869160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3.67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36495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3.33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885034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44522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85866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733256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3.25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749130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(Inglés)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 bwMode="auto">
          <a:xfrm>
            <a:off x="179512" y="5589240"/>
            <a:ext cx="720080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8" name="CuadroTexto 13"/>
          <p:cNvSpPr txBox="1"/>
          <p:nvPr/>
        </p:nvSpPr>
        <p:spPr>
          <a:xfrm>
            <a:off x="755576" y="6309320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969877"/>
              </p:ext>
            </p:extLst>
          </p:nvPr>
        </p:nvGraphicFramePr>
        <p:xfrm>
          <a:off x="755576" y="2060848"/>
          <a:ext cx="7759700" cy="4238625"/>
        </p:xfrm>
        <a:graphic>
          <a:graphicData uri="http://schemas.openxmlformats.org/drawingml/2006/table">
            <a:tbl>
              <a:tblPr/>
              <a:tblGrid>
                <a:gridCol w="6045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3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15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 y competencias*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Hacer aspirados y biopsias de médula ósea  punción lumbar preparar y aplicar  correctamente de quimioterapia </a:t>
                      </a:r>
                      <a:r>
                        <a:rPr lang="es-MX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intratecal</a:t>
                      </a:r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sistémica.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Orientar su práctica profesional a partir de principios éticos, humanistas, científicos y desde un sentido crítico.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Diagnosticar las patologías hematológicas a partir de su conocimiento y utilización de los recursos de laboratorio e imagen, al recolectar, integrar, sintetizar y analizar la información clínica combinada con los recursos paraclínicos.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Establecer programas de tratamiento y procedimientos invasivos, a partir del dominio de los esquemas y modalidades terapéuticas.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Evitar y/o reducir las complicaciones de las enfermedades hematológicas a partir de conocer la historia natural de las enfermedades y las medidas de intervención profiláctica.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6" name="CuadroTexto 13"/>
          <p:cNvSpPr txBox="1"/>
          <p:nvPr/>
        </p:nvSpPr>
        <p:spPr>
          <a:xfrm>
            <a:off x="755576" y="5589240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585217"/>
              </p:ext>
            </p:extLst>
          </p:nvPr>
        </p:nvGraphicFramePr>
        <p:xfrm>
          <a:off x="755576" y="2420888"/>
          <a:ext cx="7759700" cy="3171825"/>
        </p:xfrm>
        <a:graphic>
          <a:graphicData uri="http://schemas.openxmlformats.org/drawingml/2006/table">
            <a:tbl>
              <a:tblPr/>
              <a:tblGrid>
                <a:gridCol w="6045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3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15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Conocimientos*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Destreza para la realización de los frotis de sangre periférica y de médula ósea,  el manejo de los reactivos para tinción de médula ósea.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Destreza en la interpretación de la </a:t>
                      </a:r>
                      <a:r>
                        <a:rPr lang="es-MX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inmunohematología</a:t>
                      </a:r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del Banco de Sangre.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Diseñar, realizar o colaborar en programas educacionales dirigidos a educación médica continua propia, del equipo de salud al que pertenece, de los pacientes y sus familiares.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Administración de un Banco de Sangre.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Realización de trasplantes de médula ósea.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339752" y="1211673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822449" y="3188273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4223038" y="321727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714353" y="313769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82586" y="3855530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147443" y="41225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714353" y="4029401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822449" y="2451305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224337" y="252028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714353" y="245130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172199" y="327399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650408" y="3157994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15 Meses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4032353"/>
              </p:ext>
            </p:extLst>
          </p:nvPr>
        </p:nvGraphicFramePr>
        <p:xfrm>
          <a:off x="1331640" y="1772816"/>
          <a:ext cx="6408712" cy="3648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2843808" y="1196752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100.0%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1.5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Hematología (IMSS-CMNO)”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1079975"/>
            <a:ext cx="896461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¿Cuántos trabajos tiene que sean de diferentes instituciones (Públicas, privadas,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.)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915816" y="2155796"/>
            <a:ext cx="316768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en promedio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737806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195800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1.5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75656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Trabajo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09372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 Trabajos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47706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308205"/>
              </p:ext>
            </p:extLst>
          </p:nvPr>
        </p:nvGraphicFramePr>
        <p:xfrm>
          <a:off x="971600" y="3356992"/>
          <a:ext cx="5616624" cy="3197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344925" y="863951"/>
            <a:ext cx="8187515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 </a:t>
            </a:r>
            <a:r>
              <a:rPr lang="es-ES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¿Desempeña o ha desempeñado puestos administrativos de liderazgo (direcciones, jefaturas,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.)?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059286" y="1772816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3463305" y="2270497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149043" y="2524792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8.3%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572174" y="1780754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5047630" y="2278435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792835" y="252479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91.7%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267744" y="3429000"/>
            <a:ext cx="3276600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¿Cuál </a:t>
            </a:r>
            <a:r>
              <a:rPr lang="es-ES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principalmente? 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6200000" flipH="1">
            <a:off x="3492797" y="302473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1027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5103436"/>
              </p:ext>
            </p:extLst>
          </p:nvPr>
        </p:nvGraphicFramePr>
        <p:xfrm>
          <a:off x="827584" y="1124744"/>
          <a:ext cx="7308924" cy="4916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2087451"/>
              </p:ext>
            </p:extLst>
          </p:nvPr>
        </p:nvGraphicFramePr>
        <p:xfrm>
          <a:off x="-32792" y="980728"/>
          <a:ext cx="7704856" cy="5183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que el estudiar un posgrado sí le impactó en su mejora laboral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020272" y="4797152"/>
            <a:ext cx="885825" cy="3678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156176" y="4005064"/>
            <a:ext cx="2593530" cy="337100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236867" y="4509244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4572000" y="4077072"/>
            <a:ext cx="1148631" cy="216024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3540762"/>
              </p:ext>
            </p:extLst>
          </p:nvPr>
        </p:nvGraphicFramePr>
        <p:xfrm>
          <a:off x="1547664" y="1988840"/>
          <a:ext cx="6480720" cy="3689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: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1771812"/>
              </p:ext>
            </p:extLst>
          </p:nvPr>
        </p:nvGraphicFramePr>
        <p:xfrm>
          <a:off x="1331640" y="1772816"/>
          <a:ext cx="6550782" cy="3728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5078434"/>
              </p:ext>
            </p:extLst>
          </p:nvPr>
        </p:nvGraphicFramePr>
        <p:xfrm>
          <a:off x="611560" y="1124744"/>
          <a:ext cx="7740972" cy="5207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6301680" y="2707556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6" name="Grá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1003092"/>
              </p:ext>
            </p:extLst>
          </p:nvPr>
        </p:nvGraphicFramePr>
        <p:xfrm>
          <a:off x="1763688" y="1124744"/>
          <a:ext cx="5040560" cy="2869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8860026"/>
              </p:ext>
            </p:extLst>
          </p:nvPr>
        </p:nvGraphicFramePr>
        <p:xfrm>
          <a:off x="1187624" y="1412776"/>
          <a:ext cx="7413156" cy="498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556945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6791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61367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94.2%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380538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de la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Especialidad en Hematología (IMSS-CMNO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)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460956"/>
              </p:ext>
            </p:extLst>
          </p:nvPr>
        </p:nvGraphicFramePr>
        <p:xfrm>
          <a:off x="827584" y="1196752"/>
          <a:ext cx="7380932" cy="4965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4932698"/>
              </p:ext>
            </p:extLst>
          </p:nvPr>
        </p:nvGraphicFramePr>
        <p:xfrm>
          <a:off x="467544" y="184482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980728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3941504"/>
              </p:ext>
            </p:extLst>
          </p:nvPr>
        </p:nvGraphicFramePr>
        <p:xfrm>
          <a:off x="107504" y="1052736"/>
          <a:ext cx="8064500" cy="5425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908720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233284"/>
              </p:ext>
            </p:extLst>
          </p:nvPr>
        </p:nvGraphicFramePr>
        <p:xfrm>
          <a:off x="1331640" y="2420888"/>
          <a:ext cx="6832600" cy="2880322"/>
        </p:xfrm>
        <a:graphic>
          <a:graphicData uri="http://schemas.openxmlformats.org/drawingml/2006/table">
            <a:tbl>
              <a:tblPr/>
              <a:tblGrid>
                <a:gridCol w="3189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2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5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620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1er. Mención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45.8%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9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20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9656046"/>
              </p:ext>
            </p:extLst>
          </p:nvPr>
        </p:nvGraphicFramePr>
        <p:xfrm>
          <a:off x="1619672" y="1916832"/>
          <a:ext cx="6151509" cy="3501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751" y="3116330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encuentra usted certificado o recertificado por algún Consejo Mexicano de su área médica?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413000" y="386104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>
            <a:off x="2817019" y="435872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483841" y="594218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8.3%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339975" y="5229473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2815432" y="572715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485181" y="4581975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91.7%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0800000" flipH="1">
            <a:off x="3851275" y="4076948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427984" y="4679558"/>
            <a:ext cx="26642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*</a:t>
            </a:r>
            <a:r>
              <a:rPr lang="es-MX" alt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Respuesta otorgada </a:t>
            </a:r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por los entrevistados</a:t>
            </a:r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 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914766"/>
              </p:ext>
            </p:extLst>
          </p:nvPr>
        </p:nvGraphicFramePr>
        <p:xfrm>
          <a:off x="1115616" y="1412776"/>
          <a:ext cx="7061200" cy="1466850"/>
        </p:xfrm>
        <a:graphic>
          <a:graphicData uri="http://schemas.openxmlformats.org/drawingml/2006/table">
            <a:tbl>
              <a:tblPr/>
              <a:tblGrid>
                <a:gridCol w="3874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2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No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642659"/>
              </p:ext>
            </p:extLst>
          </p:nvPr>
        </p:nvGraphicFramePr>
        <p:xfrm>
          <a:off x="4499992" y="4077072"/>
          <a:ext cx="4104456" cy="495300"/>
        </p:xfrm>
        <a:graphic>
          <a:graphicData uri="http://schemas.openxmlformats.org/drawingml/2006/table">
            <a:tbl>
              <a:tblPr/>
              <a:tblGrid>
                <a:gridCol w="3024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¿Por cuál?*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Hematología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15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480264"/>
              </p:ext>
            </p:extLst>
          </p:nvPr>
        </p:nvGraphicFramePr>
        <p:xfrm>
          <a:off x="0" y="1412776"/>
          <a:ext cx="5266005" cy="2997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¿Pertenece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alguna asociación médica, membresía a sociedades científicas, colegios u otros organismos de profesionistas? 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3500000" flipH="1">
            <a:off x="5184846" y="3543871"/>
            <a:ext cx="444210" cy="288032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788024" y="5661248"/>
            <a:ext cx="28803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024591"/>
              </p:ext>
            </p:extLst>
          </p:nvPr>
        </p:nvGraphicFramePr>
        <p:xfrm>
          <a:off x="4860032" y="4221088"/>
          <a:ext cx="4038600" cy="1398270"/>
        </p:xfrm>
        <a:graphic>
          <a:graphicData uri="http://schemas.openxmlformats.org/drawingml/2006/table">
            <a:tbl>
              <a:tblPr/>
              <a:tblGrid>
                <a:gridCol w="3263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¿A cuál(es)?*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Agrupación Mexicana para el Estudio de la Hematología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57.1%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Mexicano de Hematología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Grupo de Hematólogos de Morelos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0553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0614017"/>
              </p:ext>
            </p:extLst>
          </p:nvPr>
        </p:nvGraphicFramePr>
        <p:xfrm>
          <a:off x="251520" y="1628800"/>
          <a:ext cx="5616624" cy="3197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 por su actividad laboral?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32821" y="3930864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2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.3 premios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en promedio 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80657" y="476634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Premio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780657" y="519814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 4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Premios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3117722" flipH="1">
            <a:off x="5326515" y="2325975"/>
            <a:ext cx="486418" cy="280799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444122" y="3024652"/>
            <a:ext cx="3304342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Cuántos premios?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6949752" y="345818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5607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124744"/>
            <a:ext cx="8569325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premios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distinciones?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25.0%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ha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distinciones)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051720" y="4365104"/>
            <a:ext cx="48388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2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2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2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2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2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957869"/>
              </p:ext>
            </p:extLst>
          </p:nvPr>
        </p:nvGraphicFramePr>
        <p:xfrm>
          <a:off x="1259632" y="2492896"/>
          <a:ext cx="7056784" cy="1736480"/>
        </p:xfrm>
        <a:graphic>
          <a:graphicData uri="http://schemas.openxmlformats.org/drawingml/2006/table">
            <a:tbl>
              <a:tblPr/>
              <a:tblGrid>
                <a:gridCol w="5904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83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¿Cuáles?*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32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Becas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57.1%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46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Programa de Hematología en el módulo de medicina familiar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effectLst/>
                          <a:latin typeface="Calibri" panose="020F0502020204030204" pitchFamily="34" charset="0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 buen trato al derechohabiente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effectLst/>
                          <a:latin typeface="Calibri" panose="020F0502020204030204" pitchFamily="34" charset="0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3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28260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4105956"/>
              </p:ext>
            </p:extLst>
          </p:nvPr>
        </p:nvGraphicFramePr>
        <p:xfrm>
          <a:off x="899592" y="1682906"/>
          <a:ext cx="7344816" cy="4180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realiza actividades docentes?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</a:p>
        </p:txBody>
      </p:sp>
    </p:spTree>
    <p:extLst>
      <p:ext uri="{BB962C8B-B14F-4D97-AF65-F5344CB8AC3E}">
        <p14:creationId xmlns:p14="http://schemas.microsoft.com/office/powerpoint/2010/main" val="4237108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5905566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14 de mayo al 02 de junio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Especialidad en Hematología (IMSS-CMNO)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12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1571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3111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capacitaciones posteriores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5080401" y="2830228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32040" y="3068960"/>
            <a:ext cx="396113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o capacitaciones?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2364544"/>
              </p:ext>
            </p:extLst>
          </p:nvPr>
        </p:nvGraphicFramePr>
        <p:xfrm>
          <a:off x="251520" y="1268760"/>
          <a:ext cx="5112568" cy="2910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783649"/>
              </p:ext>
            </p:extLst>
          </p:nvPr>
        </p:nvGraphicFramePr>
        <p:xfrm>
          <a:off x="3851920" y="3356992"/>
          <a:ext cx="5040559" cy="3390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979254"/>
              </p:ext>
            </p:extLst>
          </p:nvPr>
        </p:nvGraphicFramePr>
        <p:xfrm>
          <a:off x="14496" y="1412776"/>
          <a:ext cx="5112568" cy="2910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33.3%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3066968" flipH="1">
            <a:off x="5256486" y="3202136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49196" y="3558536"/>
            <a:ext cx="3907454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o capacitaciones?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3980256"/>
              </p:ext>
            </p:extLst>
          </p:nvPr>
        </p:nvGraphicFramePr>
        <p:xfrm>
          <a:off x="4499992" y="4005064"/>
          <a:ext cx="5037145" cy="2637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726750"/>
              </p:ext>
            </p:extLst>
          </p:nvPr>
        </p:nvGraphicFramePr>
        <p:xfrm>
          <a:off x="1403648" y="1844824"/>
          <a:ext cx="6336704" cy="36070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Gráfico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646423"/>
              </p:ext>
            </p:extLst>
          </p:nvPr>
        </p:nvGraphicFramePr>
        <p:xfrm>
          <a:off x="179512" y="3789040"/>
          <a:ext cx="5063604" cy="2882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206047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25054" y="90774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1412776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20874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032914" y="212817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8.3%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942876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2306538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1412776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733451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3" y="176813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91.7%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245258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030533" y="248821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619672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699793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812951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24975" y="284825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331640" y="33569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940152" y="3791655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868144" y="5951895"/>
            <a:ext cx="2670481" cy="42943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7722915" y="4478398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16.7%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5940152" y="4511735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2013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" name="AutoShape 8"/>
          <p:cNvSpPr>
            <a:spLocks noChangeArrowheads="1"/>
          </p:cNvSpPr>
          <p:nvPr/>
        </p:nvSpPr>
        <p:spPr bwMode="auto">
          <a:xfrm>
            <a:off x="7554640" y="456412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732440" y="4871775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16.7%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5940152" y="4905113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7" name="AutoShape 8"/>
          <p:cNvSpPr>
            <a:spLocks noChangeArrowheads="1"/>
          </p:cNvSpPr>
          <p:nvPr/>
        </p:nvSpPr>
        <p:spPr bwMode="auto">
          <a:xfrm>
            <a:off x="7564165" y="495750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7745140" y="5282938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66.7%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5952852" y="5316275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576865" y="536866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6786598"/>
              </p:ext>
            </p:extLst>
          </p:nvPr>
        </p:nvGraphicFramePr>
        <p:xfrm>
          <a:off x="827584" y="1628800"/>
          <a:ext cx="7295852" cy="4153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6925589"/>
              </p:ext>
            </p:extLst>
          </p:nvPr>
        </p:nvGraphicFramePr>
        <p:xfrm>
          <a:off x="539552" y="1340768"/>
          <a:ext cx="7164908" cy="4820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618271" y="757739"/>
            <a:ext cx="5256584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¿Está </a:t>
            </a:r>
            <a:r>
              <a:rPr lang="es-ES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titulado de su posgrado?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923751" y="1262831"/>
            <a:ext cx="2336800" cy="58261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Sí, tengo el grado y el título</a:t>
            </a: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 rot="16200000" flipH="1">
            <a:off x="1877045" y="1944662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4459127" y="225652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16.7%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6567314" y="1378718"/>
            <a:ext cx="1196975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4" name="AutoShape 8"/>
          <p:cNvSpPr>
            <a:spLocks noChangeArrowheads="1"/>
          </p:cNvSpPr>
          <p:nvPr/>
        </p:nvSpPr>
        <p:spPr bwMode="auto">
          <a:xfrm rot="16200000" flipH="1">
            <a:off x="4756770" y="192878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617167" y="228975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66.7%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608214" y="1245368"/>
            <a:ext cx="2727325" cy="58261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Sólo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tengo el grado pero no el título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6723837" y="227751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16.7%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 rot="16200000" flipH="1">
            <a:off x="7022133" y="188909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9" name="1 Cerrar llave"/>
          <p:cNvSpPr>
            <a:spLocks/>
          </p:cNvSpPr>
          <p:nvPr/>
        </p:nvSpPr>
        <p:spPr bwMode="auto">
          <a:xfrm rot="16200000" flipH="1">
            <a:off x="5675932" y="644500"/>
            <a:ext cx="350837" cy="4210050"/>
          </a:xfrm>
          <a:prstGeom prst="rightBrace">
            <a:avLst>
              <a:gd name="adj1" fmla="val 8333"/>
              <a:gd name="adj2" fmla="val 50375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/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935177" y="3099793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¿Por qué motivo no se ha titulado?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368924" y="3061753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graphicFrame>
        <p:nvGraphicFramePr>
          <p:cNvPr id="18" name="Grá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1571284"/>
              </p:ext>
            </p:extLst>
          </p:nvPr>
        </p:nvGraphicFramePr>
        <p:xfrm>
          <a:off x="395536" y="3717032"/>
          <a:ext cx="4507002" cy="2565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Gráfic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7070431"/>
              </p:ext>
            </p:extLst>
          </p:nvPr>
        </p:nvGraphicFramePr>
        <p:xfrm>
          <a:off x="4139952" y="3573016"/>
          <a:ext cx="4860652" cy="2709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089851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</a:t>
            </a:r>
            <a:r>
              <a:rPr lang="es-MX" altLang="es-MX" sz="1600" b="1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profesores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13436</TotalTime>
  <Words>1979</Words>
  <Application>Microsoft Office PowerPoint</Application>
  <PresentationFormat>Presentación en pantalla (4:3)</PresentationFormat>
  <Paragraphs>373</Paragraphs>
  <Slides>44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44</vt:i4>
      </vt:variant>
    </vt:vector>
  </HeadingPairs>
  <TitlesOfParts>
    <vt:vector size="55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977</cp:revision>
  <cp:lastPrinted>2013-07-09T20:28:01Z</cp:lastPrinted>
  <dcterms:created xsi:type="dcterms:W3CDTF">1601-01-01T00:00:00Z</dcterms:created>
  <dcterms:modified xsi:type="dcterms:W3CDTF">2017-11-24T22:46:41Z</dcterms:modified>
</cp:coreProperties>
</file>