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5"/>
  </p:notesMasterIdLst>
  <p:handoutMasterIdLst>
    <p:handoutMasterId r:id="rId46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16" r:id="rId28"/>
    <p:sldId id="478" r:id="rId29"/>
    <p:sldId id="479" r:id="rId30"/>
    <p:sldId id="480" r:id="rId31"/>
    <p:sldId id="493" r:id="rId32"/>
    <p:sldId id="509" r:id="rId33"/>
    <p:sldId id="481" r:id="rId34"/>
    <p:sldId id="494" r:id="rId35"/>
    <p:sldId id="501" r:id="rId36"/>
    <p:sldId id="502" r:id="rId37"/>
    <p:sldId id="510" r:id="rId38"/>
    <p:sldId id="503" r:id="rId39"/>
    <p:sldId id="504" r:id="rId40"/>
    <p:sldId id="505" r:id="rId41"/>
    <p:sldId id="506" r:id="rId42"/>
    <p:sldId id="507" r:id="rId43"/>
    <p:sldId id="369" r:id="rId4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C14-4E5C-A64A-F2D8F538A7B8}"/>
              </c:ext>
            </c:extLst>
          </c:dPt>
          <c:dPt>
            <c:idx val="1"/>
            <c:bubble3D val="0"/>
            <c:explosion val="13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C14-4E5C-A64A-F2D8F538A7B8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1C14-4E5C-A64A-F2D8F538A7B8}"/>
              </c:ext>
            </c:extLst>
          </c:dPt>
          <c:dLbls>
            <c:dLbl>
              <c:idx val="0"/>
              <c:layout>
                <c:manualLayout>
                  <c:x val="-0.02"/>
                  <c:y val="-5.135135135135135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C14-4E5C-A64A-F2D8F538A7B8}"/>
                </c:ext>
              </c:extLst>
            </c:dLbl>
            <c:dLbl>
              <c:idx val="1"/>
              <c:layout>
                <c:manualLayout>
                  <c:x val="2.3076923076923078E-2"/>
                  <c:y val="5.675675675675665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C14-4E5C-A64A-F2D8F538A7B8}"/>
                </c:ext>
              </c:extLst>
            </c:dLbl>
            <c:dLbl>
              <c:idx val="2"/>
              <c:layout>
                <c:manualLayout>
                  <c:x val="5.5384615384615386E-2"/>
                  <c:y val="-2.43243243243243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C14-4E5C-A64A-F2D8F538A7B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TablaDatos!$B$255:$B$257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TablaDatos!$C$255:$C$257</c:f>
              <c:numCache>
                <c:formatCode>General</c:formatCode>
                <c:ptCount val="3"/>
                <c:pt idx="0">
                  <c:v>0.24137931034482757</c:v>
                </c:pt>
                <c:pt idx="1">
                  <c:v>0.72413793103448265</c:v>
                </c:pt>
                <c:pt idx="2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C14-4E5C-A64A-F2D8F538A7B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4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C39-4016-B6AA-1DF0B1183ADC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C39-4016-B6AA-1DF0B1183ADC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BC39-4016-B6AA-1DF0B1183ADC}"/>
              </c:ext>
            </c:extLst>
          </c:dPt>
          <c:dLbls>
            <c:dLbl>
              <c:idx val="0"/>
              <c:layout>
                <c:manualLayout>
                  <c:x val="-1.230769230769242E-2"/>
                  <c:y val="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39-4016-B6AA-1DF0B1183ADC}"/>
                </c:ext>
              </c:extLst>
            </c:dLbl>
            <c:dLbl>
              <c:idx val="1"/>
              <c:layout>
                <c:manualLayout>
                  <c:x val="2.3076923076923078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39-4016-B6AA-1DF0B1183ADC}"/>
                </c:ext>
              </c:extLst>
            </c:dLbl>
            <c:dLbl>
              <c:idx val="2"/>
              <c:layout>
                <c:manualLayout>
                  <c:x val="7.3846153846153853E-2"/>
                  <c:y val="-4.594594594594594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C39-4016-B6AA-1DF0B1183AD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TablaDatos!$B$94:$B$96</c:f>
              <c:strCache>
                <c:ptCount val="3"/>
                <c:pt idx="0">
                  <c:v>Academia/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TablaDatos!$C$94:$C$96</c:f>
              <c:numCache>
                <c:formatCode>General</c:formatCode>
                <c:ptCount val="3"/>
                <c:pt idx="0">
                  <c:v>0.75</c:v>
                </c:pt>
                <c:pt idx="1">
                  <c:v>0.17857142857142858</c:v>
                </c:pt>
                <c:pt idx="2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C39-4016-B6AA-1DF0B1183A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6F7-4DBC-AD1E-7139A72AFFA5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F7-4DBC-AD1E-7139A72AFFA5}"/>
                </c:ext>
              </c:extLst>
            </c:dLbl>
            <c:dLbl>
              <c:idx val="2"/>
              <c:layout>
                <c:manualLayout>
                  <c:x val="2.7575805297065138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6F7-4DBC-AD1E-7139A72AFFA5}"/>
                </c:ext>
              </c:extLst>
            </c:dLbl>
            <c:dLbl>
              <c:idx val="3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F7-4DBC-AD1E-7139A72AFFA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TablaDatos!$B$101:$B$104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TablaDatos!$C$101:$C$104</c:f>
              <c:numCache>
                <c:formatCode>General</c:formatCode>
                <c:ptCount val="4"/>
                <c:pt idx="0">
                  <c:v>0</c:v>
                </c:pt>
                <c:pt idx="1">
                  <c:v>7.1428571428571425E-2</c:v>
                </c:pt>
                <c:pt idx="2">
                  <c:v>7.1428571428571425E-2</c:v>
                </c:pt>
                <c:pt idx="3">
                  <c:v>0.8571428571428571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6F7-4DBC-AD1E-7139A72AFF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617088"/>
        <c:axId val="110378304"/>
        <c:axId val="0"/>
      </c:bar3DChart>
      <c:catAx>
        <c:axId val="3861708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0378304"/>
        <c:crosses val="autoZero"/>
        <c:auto val="1"/>
        <c:lblAlgn val="ctr"/>
        <c:lblOffset val="100"/>
        <c:noMultiLvlLbl val="0"/>
      </c:catAx>
      <c:valAx>
        <c:axId val="110378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617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90F-4214-90AE-8D22B05DFE8F}"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90F-4214-90AE-8D22B05DFE8F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90F-4214-90AE-8D22B05DFE8F}"/>
                </c:ext>
              </c:extLst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90F-4214-90AE-8D22B05DFE8F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90F-4214-90AE-8D22B05DFE8F}"/>
                </c:ext>
              </c:extLst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90F-4214-90AE-8D22B05DFE8F}"/>
                </c:ext>
              </c:extLst>
            </c:dLbl>
            <c:dLbl>
              <c:idx val="6"/>
              <c:layout>
                <c:manualLayout>
                  <c:x val="1.818181818181818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90F-4214-90AE-8D22B05DFE8F}"/>
                </c:ext>
              </c:extLst>
            </c:dLbl>
            <c:dLbl>
              <c:idx val="7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90F-4214-90AE-8D22B05DFE8F}"/>
                </c:ext>
              </c:extLst>
            </c:dLbl>
            <c:dLbl>
              <c:idx val="8"/>
              <c:layout>
                <c:manualLayout>
                  <c:x val="0.0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90F-4214-90AE-8D22B05DFE8F}"/>
                </c:ext>
              </c:extLst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90F-4214-90AE-8D22B05DFE8F}"/>
                </c:ext>
              </c:extLst>
            </c:dLbl>
            <c:dLbl>
              <c:idx val="1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90F-4214-90AE-8D22B05DFE8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TablaDatos!$B$109:$B$119</c:f>
              <c:strCache>
                <c:ptCount val="11"/>
                <c:pt idx="0">
                  <c:v>De $2,001 a $4,000</c:v>
                </c:pt>
                <c:pt idx="1">
                  <c:v>De $4,001 a $6,000</c:v>
                </c:pt>
                <c:pt idx="2">
                  <c:v>De $6,001 a $8,000</c:v>
                </c:pt>
                <c:pt idx="3">
                  <c:v>De $8,001 a $10,000</c:v>
                </c:pt>
                <c:pt idx="4">
                  <c:v>De $12,001 a $15,000</c:v>
                </c:pt>
                <c:pt idx="5">
                  <c:v>De $15,001 a $20,000</c:v>
                </c:pt>
                <c:pt idx="6">
                  <c:v>De $20,001 a $25,000</c:v>
                </c:pt>
                <c:pt idx="7">
                  <c:v>De $25,001 a $30,000</c:v>
                </c:pt>
                <c:pt idx="8">
                  <c:v>De $ 30,001 a $ 40,000</c:v>
                </c:pt>
                <c:pt idx="9">
                  <c:v>Más de $40,000</c:v>
                </c:pt>
                <c:pt idx="10">
                  <c:v>No proporcionó dato</c:v>
                </c:pt>
              </c:strCache>
            </c:strRef>
          </c:cat>
          <c:val>
            <c:numRef>
              <c:f>TablaDatos!$C$109:$C$119</c:f>
              <c:numCache>
                <c:formatCode>General</c:formatCode>
                <c:ptCount val="11"/>
                <c:pt idx="0">
                  <c:v>3.5714285714285712E-2</c:v>
                </c:pt>
                <c:pt idx="1">
                  <c:v>7.1428571428571425E-2</c:v>
                </c:pt>
                <c:pt idx="2">
                  <c:v>0.10714285714285714</c:v>
                </c:pt>
                <c:pt idx="3">
                  <c:v>3.5714285714285712E-2</c:v>
                </c:pt>
                <c:pt idx="4">
                  <c:v>0.10714285714285714</c:v>
                </c:pt>
                <c:pt idx="5">
                  <c:v>0.14285714285714285</c:v>
                </c:pt>
                <c:pt idx="6">
                  <c:v>0.10714285714285714</c:v>
                </c:pt>
                <c:pt idx="7">
                  <c:v>0.14285714285714285</c:v>
                </c:pt>
                <c:pt idx="8">
                  <c:v>0.10714285714285714</c:v>
                </c:pt>
                <c:pt idx="9">
                  <c:v>7.1428571428571425E-2</c:v>
                </c:pt>
                <c:pt idx="10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290F-4214-90AE-8D22B05DFE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846976"/>
        <c:axId val="39241408"/>
        <c:axId val="0"/>
      </c:bar3DChart>
      <c:catAx>
        <c:axId val="388469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9241408"/>
        <c:crosses val="autoZero"/>
        <c:auto val="1"/>
        <c:lblAlgn val="ctr"/>
        <c:lblOffset val="100"/>
        <c:noMultiLvlLbl val="0"/>
      </c:catAx>
      <c:valAx>
        <c:axId val="39241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846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EEB-4ED0-8651-BC975DC8F70F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CEEB-4ED0-8651-BC975DC8F70F}"/>
              </c:ext>
            </c:extLst>
          </c:dPt>
          <c:dLbls>
            <c:dLbl>
              <c:idx val="0"/>
              <c:layout>
                <c:manualLayout>
                  <c:x val="0"/>
                  <c:y val="1.081081081081071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EEB-4ED0-8651-BC975DC8F70F}"/>
                </c:ext>
              </c:extLst>
            </c:dLbl>
            <c:dLbl>
              <c:idx val="1"/>
              <c:layout>
                <c:manualLayout>
                  <c:x val="2.7692307692307634E-2"/>
                  <c:y val="-3.243243243243243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EEB-4ED0-8651-BC975DC8F70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TablaDatos!$B$124:$B$125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TablaDatos!$C$124:$C$125</c:f>
              <c:numCache>
                <c:formatCode>General</c:formatCode>
                <c:ptCount val="2"/>
                <c:pt idx="0">
                  <c:v>0.9285714285714286</c:v>
                </c:pt>
                <c:pt idx="1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EB-4ED0-8651-BC975DC8F7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5F3-40B4-8840-14DF4E1B0312}"/>
                </c:ext>
              </c:extLst>
            </c:dLbl>
            <c:dLbl>
              <c:idx val="1"/>
              <c:layout>
                <c:manualLayout>
                  <c:x val="2.7575805297065173E-2"/>
                  <c:y val="8.10853373058097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5F3-40B4-8840-14DF4E1B0312}"/>
                </c:ext>
              </c:extLst>
            </c:dLbl>
            <c:dLbl>
              <c:idx val="2"/>
              <c:layout>
                <c:manualLayout>
                  <c:x val="2.757580529706517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F3-40B4-8840-14DF4E1B0312}"/>
                </c:ext>
              </c:extLst>
            </c:dLbl>
            <c:dLbl>
              <c:idx val="3"/>
              <c:layout>
                <c:manualLayout>
                  <c:x val="2.7575805297065138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5F3-40B4-8840-14DF4E1B031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TablaDatos!$B$170:$B$173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TablaDatos!$C$170:$C$173</c:f>
              <c:numCache>
                <c:formatCode>General</c:formatCode>
                <c:ptCount val="4"/>
                <c:pt idx="0">
                  <c:v>0.82758620689655171</c:v>
                </c:pt>
                <c:pt idx="1">
                  <c:v>3.4482758620689655E-2</c:v>
                </c:pt>
                <c:pt idx="2">
                  <c:v>3.4482758620689655E-2</c:v>
                </c:pt>
                <c:pt idx="3">
                  <c:v>0.10344827586206896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5F3-40B4-8840-14DF4E1B03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985728"/>
        <c:axId val="39243136"/>
        <c:axId val="0"/>
      </c:bar3DChart>
      <c:catAx>
        <c:axId val="389857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9243136"/>
        <c:crosses val="autoZero"/>
        <c:auto val="1"/>
        <c:lblAlgn val="ctr"/>
        <c:lblOffset val="100"/>
        <c:noMultiLvlLbl val="0"/>
      </c:catAx>
      <c:valAx>
        <c:axId val="392431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985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8947745168218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F3-43FD-9B50-6441D12BDB81}"/>
                </c:ext>
              </c:extLst>
            </c:dLbl>
            <c:dLbl>
              <c:idx val="1"/>
              <c:layout>
                <c:manualLayout>
                  <c:x val="2.757580529706510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F3-43FD-9B50-6441D12BDB81}"/>
                </c:ext>
              </c:extLst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F3-43FD-9B50-6441D12BDB81}"/>
                </c:ext>
              </c:extLst>
            </c:dLbl>
            <c:dLbl>
              <c:idx val="3"/>
              <c:layout>
                <c:manualLayout>
                  <c:x val="3.3030350751610593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F3-43FD-9B50-6441D12BDB8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TablaDatos!$B$130:$B$133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TablaDatos!$C$130:$C$133</c:f>
              <c:numCache>
                <c:formatCode>General</c:formatCode>
                <c:ptCount val="4"/>
                <c:pt idx="0">
                  <c:v>0.96551724137931028</c:v>
                </c:pt>
                <c:pt idx="1">
                  <c:v>3.4482758620689655E-2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CF3-43FD-9B50-6441D12BDB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987776"/>
        <c:axId val="39247168"/>
        <c:axId val="0"/>
      </c:bar3DChart>
      <c:catAx>
        <c:axId val="389877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9247168"/>
        <c:crosses val="autoZero"/>
        <c:auto val="1"/>
        <c:lblAlgn val="ctr"/>
        <c:lblOffset val="100"/>
        <c:noMultiLvlLbl val="0"/>
      </c:catAx>
      <c:valAx>
        <c:axId val="392471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987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4545454545454545E-2"/>
                  <c:y val="2.70334113641200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D4F-44C2-B52C-E93F7C2ED967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4F-44C2-B52C-E93F7C2ED967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D4F-44C2-B52C-E93F7C2ED967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4F-44C2-B52C-E93F7C2ED967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D4F-44C2-B52C-E93F7C2ED967}"/>
                </c:ext>
              </c:extLst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4F-44C2-B52C-E93F7C2ED967}"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D4F-44C2-B52C-E93F7C2ED967}"/>
                </c:ext>
              </c:extLst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D4F-44C2-B52C-E93F7C2ED96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TablaDatos!$B$138:$B$145</c:f>
              <c:strCache>
                <c:ptCount val="8"/>
                <c:pt idx="0">
                  <c:v>Investigación</c:v>
                </c:pt>
                <c:pt idx="1">
                  <c:v>Liderazgo</c:v>
                </c:pt>
                <c:pt idx="2">
                  <c:v>Manejo de instrumentos y herramientas</c:v>
                </c:pt>
                <c:pt idx="3">
                  <c:v>Actitudes emprendedoras</c:v>
                </c:pt>
                <c:pt idx="4">
                  <c:v>Diseño de proyectos</c:v>
                </c:pt>
                <c:pt idx="5">
                  <c:v>Comunicación</c:v>
                </c:pt>
                <c:pt idx="6">
                  <c:v>Trabajo en equipo</c:v>
                </c:pt>
                <c:pt idx="7">
                  <c:v>Segundo idioma</c:v>
                </c:pt>
              </c:strCache>
            </c:strRef>
          </c:cat>
          <c:val>
            <c:numRef>
              <c:f>TablaDatos!$C$138:$C$145</c:f>
              <c:numCache>
                <c:formatCode>General</c:formatCode>
                <c:ptCount val="8"/>
                <c:pt idx="0">
                  <c:v>0.27586206896551724</c:v>
                </c:pt>
                <c:pt idx="1">
                  <c:v>0.20689655172413793</c:v>
                </c:pt>
                <c:pt idx="2">
                  <c:v>0.17241379310344829</c:v>
                </c:pt>
                <c:pt idx="3">
                  <c:v>0.13793103448275862</c:v>
                </c:pt>
                <c:pt idx="4">
                  <c:v>0.10344827586206896</c:v>
                </c:pt>
                <c:pt idx="5">
                  <c:v>3.4482758620689655E-2</c:v>
                </c:pt>
                <c:pt idx="6">
                  <c:v>3.4482758620689655E-2</c:v>
                </c:pt>
                <c:pt idx="7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D4F-44C2-B52C-E93F7C2ED9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133184"/>
        <c:axId val="38537472"/>
        <c:axId val="0"/>
      </c:bar3DChart>
      <c:catAx>
        <c:axId val="391331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8537472"/>
        <c:crosses val="autoZero"/>
        <c:auto val="1"/>
        <c:lblAlgn val="ctr"/>
        <c:lblOffset val="100"/>
        <c:noMultiLvlLbl val="0"/>
      </c:catAx>
      <c:valAx>
        <c:axId val="38537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133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AE2-47F6-BF2E-A04B9AB3E969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AE2-47F6-BF2E-A04B9AB3E969}"/>
                </c:ext>
              </c:extLst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AE2-47F6-BF2E-A04B9AB3E969}"/>
                </c:ext>
              </c:extLst>
            </c:dLbl>
            <c:dLbl>
              <c:idx val="3"/>
              <c:layout>
                <c:manualLayout>
                  <c:x val="1.4545311381531855E-2"/>
                  <c:y val="-5.40455416045967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AE2-47F6-BF2E-A04B9AB3E969}"/>
                </c:ext>
              </c:extLst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AE2-47F6-BF2E-A04B9AB3E969}"/>
                </c:ext>
              </c:extLst>
            </c:dLbl>
            <c:dLbl>
              <c:idx val="5"/>
              <c:layout>
                <c:manualLayout>
                  <c:x val="1.66666666666667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AE2-47F6-BF2E-A04B9AB3E969}"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AE2-47F6-BF2E-A04B9AB3E969}"/>
                </c:ext>
              </c:extLst>
            </c:dLbl>
            <c:dLbl>
              <c:idx val="7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AE2-47F6-BF2E-A04B9AB3E969}"/>
                </c:ext>
              </c:extLst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AE2-47F6-BF2E-A04B9AB3E969}"/>
                </c:ext>
              </c:extLst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AE2-47F6-BF2E-A04B9AB3E96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TablaDatos!$B$150:$B$159</c:f>
              <c:strCache>
                <c:ptCount val="10"/>
                <c:pt idx="0">
                  <c:v>Actitudes emprendedoras</c:v>
                </c:pt>
                <c:pt idx="1">
                  <c:v>Manejo de instrumentos y herramientas</c:v>
                </c:pt>
                <c:pt idx="2">
                  <c:v>Comunicación</c:v>
                </c:pt>
                <c:pt idx="3">
                  <c:v>Trabajo en equipo</c:v>
                </c:pt>
                <c:pt idx="4">
                  <c:v>Diseño de proyectos</c:v>
                </c:pt>
                <c:pt idx="5">
                  <c:v>Investigación</c:v>
                </c:pt>
                <c:pt idx="6">
                  <c:v>Solución de problemas</c:v>
                </c:pt>
                <c:pt idx="7">
                  <c:v>Liderazgo</c:v>
                </c:pt>
                <c:pt idx="8">
                  <c:v>Ninguna</c:v>
                </c:pt>
                <c:pt idx="9">
                  <c:v>Consultoría</c:v>
                </c:pt>
              </c:strCache>
            </c:strRef>
          </c:cat>
          <c:val>
            <c:numRef>
              <c:f>TablaDatos!$C$150:$C$159</c:f>
              <c:numCache>
                <c:formatCode>General</c:formatCode>
                <c:ptCount val="10"/>
                <c:pt idx="0">
                  <c:v>0.20689655172413793</c:v>
                </c:pt>
                <c:pt idx="1">
                  <c:v>0.17241379310344829</c:v>
                </c:pt>
                <c:pt idx="2">
                  <c:v>0.10344827586206896</c:v>
                </c:pt>
                <c:pt idx="3">
                  <c:v>0.10344827586206896</c:v>
                </c:pt>
                <c:pt idx="4">
                  <c:v>0.10344827586206896</c:v>
                </c:pt>
                <c:pt idx="5">
                  <c:v>6.8965517241379309E-2</c:v>
                </c:pt>
                <c:pt idx="6">
                  <c:v>6.8965517241379309E-2</c:v>
                </c:pt>
                <c:pt idx="7">
                  <c:v>6.8965517241379309E-2</c:v>
                </c:pt>
                <c:pt idx="8">
                  <c:v>6.8965517241379309E-2</c:v>
                </c:pt>
                <c:pt idx="9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AE2-47F6-BF2E-A04B9AB3E9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135232"/>
        <c:axId val="38539776"/>
        <c:axId val="0"/>
      </c:bar3DChart>
      <c:catAx>
        <c:axId val="391352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8539776"/>
        <c:crosses val="autoZero"/>
        <c:auto val="1"/>
        <c:lblAlgn val="ctr"/>
        <c:lblOffset val="100"/>
        <c:noMultiLvlLbl val="0"/>
      </c:catAx>
      <c:valAx>
        <c:axId val="385397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135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753-4A58-AB66-206CC9B17113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753-4A58-AB66-206CC9B17113}"/>
              </c:ext>
            </c:extLst>
          </c:dPt>
          <c:dLbls>
            <c:dLbl>
              <c:idx val="0"/>
              <c:layout>
                <c:manualLayout>
                  <c:x val="1.5384615384615385E-3"/>
                  <c:y val="1.08108108108108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53-4A58-AB66-206CC9B17113}"/>
                </c:ext>
              </c:extLst>
            </c:dLbl>
            <c:dLbl>
              <c:idx val="1"/>
              <c:layout>
                <c:manualLayout>
                  <c:x val="0.02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53-4A58-AB66-206CC9B1711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TablaDatos!$B$164:$B$165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TablaDatos!$C$164:$C$165</c:f>
              <c:numCache>
                <c:formatCode>General</c:formatCode>
                <c:ptCount val="2"/>
                <c:pt idx="0">
                  <c:v>0.96551724137931028</c:v>
                </c:pt>
                <c:pt idx="1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753-4A58-AB66-206CC9B171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5.3534540840690342E-2"/>
                  <c:y val="1.2303016760931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688-4AB8-83C7-A134E42E137F}"/>
                </c:ext>
              </c:extLst>
            </c:dLbl>
            <c:dLbl>
              <c:idx val="1"/>
              <c:layout>
                <c:manualLayout>
                  <c:x val="5.4317646604936182E-2"/>
                  <c:y val="6.45793751482797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688-4AB8-83C7-A134E42E137F}"/>
                </c:ext>
              </c:extLst>
            </c:dLbl>
            <c:dLbl>
              <c:idx val="2"/>
              <c:layout>
                <c:manualLayout>
                  <c:x val="6.0504309892197121E-2"/>
                  <c:y val="5.40626239116760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688-4AB8-83C7-A134E42E137F}"/>
                </c:ext>
              </c:extLst>
            </c:dLbl>
            <c:dLbl>
              <c:idx val="3"/>
              <c:layout>
                <c:manualLayout>
                  <c:x val="2.7575805297065138E-2"/>
                  <c:y val="2.12811236532381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88-4AB8-83C7-A134E42E137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TablaDatos!$B$184:$B$186</c:f>
              <c:strCache>
                <c:ptCount val="3"/>
                <c:pt idx="0">
                  <c:v>Candidato</c:v>
                </c:pt>
                <c:pt idx="1">
                  <c:v>Nivel I</c:v>
                </c:pt>
                <c:pt idx="2">
                  <c:v>Nivel II</c:v>
                </c:pt>
              </c:strCache>
            </c:strRef>
          </c:cat>
          <c:val>
            <c:numRef>
              <c:f>TablaDatos!$C$184:$C$186</c:f>
              <c:numCache>
                <c:formatCode>General</c:formatCode>
                <c:ptCount val="3"/>
                <c:pt idx="0">
                  <c:v>0.45454545454545453</c:v>
                </c:pt>
                <c:pt idx="1">
                  <c:v>0.45454545454545453</c:v>
                </c:pt>
                <c:pt idx="2">
                  <c:v>9.0909090909090912E-2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688-4AB8-83C7-A134E42E13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499264"/>
        <c:axId val="37666816"/>
        <c:axId val="0"/>
      </c:bar3DChart>
      <c:catAx>
        <c:axId val="394992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37666816"/>
        <c:crosses val="autoZero"/>
        <c:auto val="1"/>
        <c:lblAlgn val="ctr"/>
        <c:lblOffset val="100"/>
        <c:noMultiLvlLbl val="0"/>
      </c:catAx>
      <c:valAx>
        <c:axId val="37666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499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36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3C-4129-88E7-8B166509BE23}"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3C-4129-88E7-8B166509BE23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3C-4129-88E7-8B166509BE23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3C-4129-88E7-8B166509BE23}"/>
                </c:ext>
              </c:extLst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93C-4129-88E7-8B166509BE2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Gusto por el posgrado</c:v>
                </c:pt>
                <c:pt idx="2">
                  <c:v>Mejorar en el ámbito laboral  (sueldo- puesto)</c:v>
                </c:pt>
                <c:pt idx="3">
                  <c:v>Actualizar mis conocimientos</c:v>
                </c:pt>
                <c:pt idx="4">
                  <c:v>Mejorar mi trayectoria profesional (currículum)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0.44827586206896552</c:v>
                </c:pt>
                <c:pt idx="1">
                  <c:v>0.17241379310344829</c:v>
                </c:pt>
                <c:pt idx="2">
                  <c:v>0.17241379310344829</c:v>
                </c:pt>
                <c:pt idx="3">
                  <c:v>0.13793103448275862</c:v>
                </c:pt>
                <c:pt idx="4">
                  <c:v>6.8965517241379309E-2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3C-4129-88E7-8B166509BE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7443072"/>
        <c:axId val="81555392"/>
        <c:axId val="0"/>
      </c:bar3DChart>
      <c:catAx>
        <c:axId val="3744307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1555392"/>
        <c:crosses val="autoZero"/>
        <c:auto val="1"/>
        <c:lblAlgn val="ctr"/>
        <c:lblOffset val="100"/>
        <c:noMultiLvlLbl val="0"/>
      </c:catAx>
      <c:valAx>
        <c:axId val="815553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7443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0C6-4E5D-BEC3-2570680539C6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0C6-4E5D-BEC3-2570680539C6}"/>
              </c:ext>
            </c:extLst>
          </c:dPt>
          <c:dLbls>
            <c:dLbl>
              <c:idx val="0"/>
              <c:layout>
                <c:manualLayout>
                  <c:x val="-1.2307692307692308E-2"/>
                  <c:y val="-7.297297297297297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C6-4E5D-BEC3-2570680539C6}"/>
                </c:ext>
              </c:extLst>
            </c:dLbl>
            <c:dLbl>
              <c:idx val="1"/>
              <c:layout>
                <c:manualLayout>
                  <c:x val="3.2307692307692336E-2"/>
                  <c:y val="8.378378378378369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0C6-4E5D-BEC3-2570680539C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TablaDatos!$B$178:$B$179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TablaDatos!$C$178:$C$179</c:f>
              <c:numCache>
                <c:formatCode>General</c:formatCode>
                <c:ptCount val="2"/>
                <c:pt idx="0">
                  <c:v>0.37931034482758619</c:v>
                </c:pt>
                <c:pt idx="1">
                  <c:v>0.62068965517241381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C6-4E5D-BEC3-2570680539C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21B-4FAF-9B9B-86578828A329}"/>
                </c:ext>
              </c:extLst>
            </c:dLbl>
            <c:dLbl>
              <c:idx val="1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1B-4FAF-9B9B-86578828A329}"/>
                </c:ext>
              </c:extLst>
            </c:dLbl>
            <c:dLbl>
              <c:idx val="2"/>
              <c:layout>
                <c:manualLayout>
                  <c:x val="2.3636363636363702E-2"/>
                  <c:y val="5.4058310278782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1B-4FAF-9B9B-86578828A329}"/>
                </c:ext>
              </c:extLst>
            </c:dLbl>
            <c:dLbl>
              <c:idx val="3"/>
              <c:layout>
                <c:manualLayout>
                  <c:x val="2.7575805297065138E-2"/>
                  <c:y val="2.12811236532381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1B-4FAF-9B9B-86578828A32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TablaDatos!$B$197:$B$200</c:f>
              <c:strCache>
                <c:ptCount val="4"/>
                <c:pt idx="0">
                  <c:v>Sí, en instituciones nacionales</c:v>
                </c:pt>
                <c:pt idx="1">
                  <c:v>Sí, en instituciones del extranjero</c:v>
                </c:pt>
                <c:pt idx="2">
                  <c:v>Sí, en ambas</c:v>
                </c:pt>
                <c:pt idx="3">
                  <c:v>No</c:v>
                </c:pt>
              </c:strCache>
            </c:strRef>
          </c:cat>
          <c:val>
            <c:numRef>
              <c:f>TablaDatos!$C$197:$C$200</c:f>
              <c:numCache>
                <c:formatCode>General</c:formatCode>
                <c:ptCount val="4"/>
                <c:pt idx="0">
                  <c:v>0.31034482758620691</c:v>
                </c:pt>
                <c:pt idx="1">
                  <c:v>0</c:v>
                </c:pt>
                <c:pt idx="2">
                  <c:v>0.10344827586206896</c:v>
                </c:pt>
                <c:pt idx="3">
                  <c:v>0.58620689655172409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1B-4FAF-9B9B-86578828A3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723520"/>
        <c:axId val="37670272"/>
        <c:axId val="0"/>
      </c:bar3DChart>
      <c:catAx>
        <c:axId val="397235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7670272"/>
        <c:crosses val="autoZero"/>
        <c:auto val="1"/>
        <c:lblAlgn val="ctr"/>
        <c:lblOffset val="100"/>
        <c:noMultiLvlLbl val="0"/>
      </c:catAx>
      <c:valAx>
        <c:axId val="376702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723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5B1-4C19-A334-23EECDFC0C90}"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5B1-4C19-A334-23EECDFC0C90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5B1-4C19-A334-23EECDFC0C90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5B1-4C19-A334-23EECDFC0C90}"/>
                </c:ext>
              </c:extLst>
            </c:dLbl>
            <c:dLbl>
              <c:idx val="4"/>
              <c:layout>
                <c:manualLayout>
                  <c:x val="1.66666666666664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5B1-4C19-A334-23EECDFC0C9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TablaDatos!$B$211:$B$215</c:f>
              <c:strCache>
                <c:ptCount val="5"/>
                <c:pt idx="0">
                  <c:v>Curso</c:v>
                </c:pt>
                <c:pt idx="1">
                  <c:v>Congreso</c:v>
                </c:pt>
                <c:pt idx="2">
                  <c:v>Diplomado</c:v>
                </c:pt>
                <c:pt idx="3">
                  <c:v>Doctorado</c:v>
                </c:pt>
                <c:pt idx="4">
                  <c:v>Posdoctorado</c:v>
                </c:pt>
              </c:strCache>
            </c:strRef>
          </c:cat>
          <c:val>
            <c:numRef>
              <c:f>TablaDatos!$C$211:$C$215</c:f>
              <c:numCache>
                <c:formatCode>General</c:formatCode>
                <c:ptCount val="5"/>
                <c:pt idx="0">
                  <c:v>0.3</c:v>
                </c:pt>
                <c:pt idx="1">
                  <c:v>0.3</c:v>
                </c:pt>
                <c:pt idx="2">
                  <c:v>0.2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5B1-4C19-A334-23EECDFC0C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725568"/>
        <c:axId val="37672576"/>
        <c:axId val="0"/>
      </c:bar3DChart>
      <c:catAx>
        <c:axId val="397255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7672576"/>
        <c:crosses val="autoZero"/>
        <c:auto val="1"/>
        <c:lblAlgn val="ctr"/>
        <c:lblOffset val="100"/>
        <c:noMultiLvlLbl val="0"/>
      </c:catAx>
      <c:valAx>
        <c:axId val="37672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725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C53-4236-B1B2-31658359C167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C53-4236-B1B2-31658359C167}"/>
              </c:ext>
            </c:extLst>
          </c:dPt>
          <c:dLbls>
            <c:dLbl>
              <c:idx val="0"/>
              <c:layout>
                <c:manualLayout>
                  <c:x val="-1.8461538461538574E-2"/>
                  <c:y val="-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53-4236-B1B2-31658359C167}"/>
                </c:ext>
              </c:extLst>
            </c:dLbl>
            <c:dLbl>
              <c:idx val="1"/>
              <c:layout>
                <c:manualLayout>
                  <c:x val="3.6923076923076927E-2"/>
                  <c:y val="8.91891891891890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53-4236-B1B2-31658359C16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TablaDatos!$B$205:$B$206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TablaDatos!$C$205:$C$206</c:f>
              <c:numCache>
                <c:formatCode>General</c:formatCode>
                <c:ptCount val="2"/>
                <c:pt idx="0">
                  <c:v>0.34482758620689657</c:v>
                </c:pt>
                <c:pt idx="1">
                  <c:v>0.65517241379310354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53-4236-B1B2-31658359C16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2F3-4720-84A8-53F65A1A648A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F3-4720-84A8-53F65A1A648A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2F3-4720-84A8-53F65A1A648A}"/>
                </c:ext>
              </c:extLst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2F3-4720-84A8-53F65A1A648A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2F3-4720-84A8-53F65A1A648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TablaDatos!$B$226:$B$230</c:f>
              <c:strCache>
                <c:ptCount val="5"/>
                <c:pt idx="0">
                  <c:v>Posdoctorado</c:v>
                </c:pt>
                <c:pt idx="1">
                  <c:v>Curso</c:v>
                </c:pt>
                <c:pt idx="2">
                  <c:v>Diplomado</c:v>
                </c:pt>
                <c:pt idx="3">
                  <c:v>Segundo idioma</c:v>
                </c:pt>
                <c:pt idx="4">
                  <c:v>Maestría</c:v>
                </c:pt>
              </c:strCache>
            </c:strRef>
          </c:cat>
          <c:val>
            <c:numRef>
              <c:f>TablaDatos!$C$226:$C$230</c:f>
              <c:numCache>
                <c:formatCode>General</c:formatCode>
                <c:ptCount val="5"/>
                <c:pt idx="0">
                  <c:v>0.375</c:v>
                </c:pt>
                <c:pt idx="1">
                  <c:v>0.3125</c:v>
                </c:pt>
                <c:pt idx="2">
                  <c:v>0.125</c:v>
                </c:pt>
                <c:pt idx="3">
                  <c:v>0.125</c:v>
                </c:pt>
                <c:pt idx="4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2F3-4720-84A8-53F65A1A6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2174592"/>
        <c:axId val="39232640"/>
        <c:axId val="0"/>
      </c:bar3DChart>
      <c:catAx>
        <c:axId val="1121745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9232640"/>
        <c:crosses val="autoZero"/>
        <c:auto val="1"/>
        <c:lblAlgn val="ctr"/>
        <c:lblOffset val="100"/>
        <c:noMultiLvlLbl val="0"/>
      </c:catAx>
      <c:valAx>
        <c:axId val="39232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2174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DFE-4F27-856E-F012D3CB6EB8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DFE-4F27-856E-F012D3CB6EB8}"/>
              </c:ext>
            </c:extLst>
          </c:dPt>
          <c:dLbls>
            <c:dLbl>
              <c:idx val="0"/>
              <c:layout>
                <c:manualLayout>
                  <c:x val="-1.5384615384615385E-3"/>
                  <c:y val="1.621621621621621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FE-4F27-856E-F012D3CB6EB8}"/>
                </c:ext>
              </c:extLst>
            </c:dLbl>
            <c:dLbl>
              <c:idx val="1"/>
              <c:layout>
                <c:manualLayout>
                  <c:x val="2.1538461538461482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FE-4F27-856E-F012D3CB6EB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TablaDatos!$B$220:$B$221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TablaDatos!$C$220:$C$221</c:f>
              <c:numCache>
                <c:formatCode>General</c:formatCode>
                <c:ptCount val="2"/>
                <c:pt idx="0">
                  <c:v>0.84210526315789469</c:v>
                </c:pt>
                <c:pt idx="1">
                  <c:v>0.15789473684210525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FE-4F27-856E-F012D3CB6EB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659-4082-9FDB-F8B844B609EC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659-4082-9FDB-F8B844B609EC}"/>
              </c:ext>
            </c:extLst>
          </c:dPt>
          <c:dLbls>
            <c:dLbl>
              <c:idx val="1"/>
              <c:layout>
                <c:manualLayout>
                  <c:x val="1.6923076923076923E-2"/>
                  <c:y val="-1.621621621621621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59-4082-9FDB-F8B844B609E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TablaDatos!$B$235:$B$236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TablaDatos!$C$235:$C$236</c:f>
              <c:numCache>
                <c:formatCode>General</c:formatCode>
                <c:ptCount val="2"/>
                <c:pt idx="0">
                  <c:v>0.96551724137931028</c:v>
                </c:pt>
                <c:pt idx="1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59-4082-9FDB-F8B844B609E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760-4F47-BCAB-4DCB37AEDC97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760-4F47-BCAB-4DCB37AEDC97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760-4F47-BCAB-4DCB37AEDC97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760-4F47-BCAB-4DCB37AEDC97}"/>
                </c:ext>
              </c:extLst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760-4F47-BCAB-4DCB37AEDC97}"/>
                </c:ext>
              </c:extLst>
            </c:dLbl>
            <c:dLbl>
              <c:idx val="5"/>
              <c:layout>
                <c:manualLayout>
                  <c:x val="1.272712956335003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760-4F47-BCAB-4DCB37AEDC97}"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760-4F47-BCAB-4DCB37AEDC97}"/>
                </c:ext>
              </c:extLst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760-4F47-BCAB-4DCB37AEDC97}"/>
                </c:ext>
              </c:extLst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760-4F47-BCAB-4DCB37AEDC9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TablaDatos!$B$20:$B$28</c:f>
              <c:strCache>
                <c:ptCount val="9"/>
                <c:pt idx="0">
                  <c:v>Trabajo en la UdeG</c:v>
                </c:pt>
                <c:pt idx="1">
                  <c:v>Por la calidad académica</c:v>
                </c:pt>
                <c:pt idx="2">
                  <c:v>Por el programa de estudios</c:v>
                </c:pt>
                <c:pt idx="3">
                  <c:v>Ubicación</c:v>
                </c:pt>
                <c:pt idx="4">
                  <c:v>Por su prestigio</c:v>
                </c:pt>
                <c:pt idx="5">
                  <c:v>Porque es mi alma máter</c:v>
                </c:pt>
                <c:pt idx="6">
                  <c:v>Por el costo</c:v>
                </c:pt>
                <c:pt idx="7">
                  <c:v>Es la única que oferta dicho posgrado</c:v>
                </c:pt>
                <c:pt idx="8">
                  <c:v>Por línea de investigación</c:v>
                </c:pt>
              </c:strCache>
            </c:strRef>
          </c:cat>
          <c:val>
            <c:numRef>
              <c:f>TablaDatos!$C$20:$C$28</c:f>
              <c:numCache>
                <c:formatCode>General</c:formatCode>
                <c:ptCount val="9"/>
                <c:pt idx="0">
                  <c:v>0.27586206896551724</c:v>
                </c:pt>
                <c:pt idx="1">
                  <c:v>0.17241379310344829</c:v>
                </c:pt>
                <c:pt idx="2">
                  <c:v>0.13793103448275862</c:v>
                </c:pt>
                <c:pt idx="3">
                  <c:v>0.13793103448275862</c:v>
                </c:pt>
                <c:pt idx="4">
                  <c:v>0.10344827586206896</c:v>
                </c:pt>
                <c:pt idx="5">
                  <c:v>6.8965517241379309E-2</c:v>
                </c:pt>
                <c:pt idx="6">
                  <c:v>3.4482758620689655E-2</c:v>
                </c:pt>
                <c:pt idx="7">
                  <c:v>3.4482758620689655E-2</c:v>
                </c:pt>
                <c:pt idx="8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760-4F47-BCAB-4DCB37AEDC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7779456"/>
        <c:axId val="81557696"/>
        <c:axId val="0"/>
      </c:bar3DChart>
      <c:catAx>
        <c:axId val="377794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81557696"/>
        <c:crosses val="autoZero"/>
        <c:auto val="1"/>
        <c:lblAlgn val="ctr"/>
        <c:lblOffset val="100"/>
        <c:noMultiLvlLbl val="0"/>
      </c:catAx>
      <c:valAx>
        <c:axId val="81557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7779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TablaDatos!$B$39</c:f>
              <c:strCache>
                <c:ptCount val="1"/>
                <c:pt idx="0">
                  <c:v>Trámite en proceso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0F0-432A-8786-7F86DEB08AE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Trámite en proceso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0F0-432A-8786-7F86DEB08AE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F0-432A-8786-7F86DEB08AE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6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8EE-4A45-9E5F-2BB7415F95D7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8EE-4A45-9E5F-2BB7415F95D7}"/>
              </c:ext>
            </c:extLst>
          </c:dPt>
          <c:dLbls>
            <c:dLbl>
              <c:idx val="0"/>
              <c:layout>
                <c:manualLayout>
                  <c:x val="-1.5384615384615385E-3"/>
                  <c:y val="5.405405405405395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EE-4A45-9E5F-2BB7415F95D7}"/>
                </c:ext>
              </c:extLst>
            </c:dLbl>
            <c:dLbl>
              <c:idx val="1"/>
              <c:layout>
                <c:manualLayout>
                  <c:x val="5.3846153846153849E-2"/>
                  <c:y val="-7.02702702702702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EE-4A45-9E5F-2BB7415F95D7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EE-4A45-9E5F-2BB7415F95D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TablaDatos!$B$47:$B$48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TablaDatos!$C$47:$C$48</c:f>
              <c:numCache>
                <c:formatCode>General</c:formatCode>
                <c:ptCount val="2"/>
                <c:pt idx="0">
                  <c:v>0.72413793103448265</c:v>
                </c:pt>
                <c:pt idx="1">
                  <c:v>0.27586206896551724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EE-4A45-9E5F-2BB7415F95D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D6-4BE1-8334-A9A3F8648E40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D6-4BE1-8334-A9A3F8648E40}"/>
                </c:ext>
              </c:extLst>
            </c:dLbl>
            <c:dLbl>
              <c:idx val="2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D6-4BE1-8334-A9A3F8648E40}"/>
                </c:ext>
              </c:extLst>
            </c:dLbl>
            <c:dLbl>
              <c:idx val="3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D6-4BE1-8334-A9A3F8648E4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TablaDatos!$B$53:$B$56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TablaDatos!$C$53:$C$56</c:f>
              <c:numCache>
                <c:formatCode>General</c:formatCode>
                <c:ptCount val="4"/>
                <c:pt idx="0">
                  <c:v>0.68965517241379315</c:v>
                </c:pt>
                <c:pt idx="1">
                  <c:v>0.27586206896551724</c:v>
                </c:pt>
                <c:pt idx="2">
                  <c:v>3.4482758620689655E-2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D6-4BE1-8334-A9A3F8648E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196736"/>
        <c:axId val="81563584"/>
        <c:axId val="0"/>
      </c:bar3DChart>
      <c:catAx>
        <c:axId val="381967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1563584"/>
        <c:crosses val="autoZero"/>
        <c:auto val="1"/>
        <c:lblAlgn val="ctr"/>
        <c:lblOffset val="100"/>
        <c:noMultiLvlLbl val="0"/>
      </c:catAx>
      <c:valAx>
        <c:axId val="815635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196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72712047443857"/>
          <c:y val="0.11168118918147614"/>
          <c:w val="0.61538468883348718"/>
          <c:h val="0.54054061599451564"/>
        </c:manualLayout>
      </c:layout>
      <c:pie3DChart>
        <c:varyColors val="1"/>
        <c:ser>
          <c:idx val="0"/>
          <c:order val="0"/>
          <c:tx>
            <c:strRef>
              <c:f>TablaDatos!$B$73</c:f>
              <c:strCache>
                <c:ptCount val="1"/>
                <c:pt idx="0">
                  <c:v>Porque decidí cambiar de trabajo y todavía no encuentro otro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12B-4BF8-9A98-879C8B73A14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100"/>
                      <a:t>Porque decidí cambiar</a:t>
                    </a:r>
                    <a:r>
                      <a:rPr lang="en-US" sz="1100" baseline="0"/>
                      <a:t> de trabajo y todavía no encuentro otro</a:t>
                    </a:r>
                    <a:r>
                      <a:rPr lang="en-US" sz="1100"/>
                      <a:t>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12B-4BF8-9A98-879C8B73A14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2B-4BF8-9A98-879C8B73A14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822748747315676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B50-46C7-B91B-5CEE14FCC1BE}"/>
                </c:ext>
              </c:extLst>
            </c:dLbl>
            <c:dLbl>
              <c:idx val="1"/>
              <c:layout>
                <c:manualLayout>
                  <c:x val="2.757580529706517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50-46C7-B91B-5CEE14FCC1BE}"/>
                </c:ext>
              </c:extLst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B50-46C7-B91B-5CEE14FCC1BE}"/>
                </c:ext>
              </c:extLst>
            </c:dLbl>
            <c:dLbl>
              <c:idx val="3"/>
              <c:layout>
                <c:manualLayout>
                  <c:x val="2.9393987115246958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50-46C7-B91B-5CEE14FCC1B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TablaDatos!$B$77:$B$80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TablaDatos!$C$77:$C$80</c:f>
              <c:numCache>
                <c:formatCode>General</c:formatCode>
                <c:ptCount val="4"/>
                <c:pt idx="0">
                  <c:v>0.89655172413793105</c:v>
                </c:pt>
                <c:pt idx="1">
                  <c:v>3.4482758620689655E-2</c:v>
                </c:pt>
                <c:pt idx="2">
                  <c:v>0</c:v>
                </c:pt>
                <c:pt idx="3">
                  <c:v>6.8965517241379309E-2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50-46C7-B91B-5CEE14FCC1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344704"/>
        <c:axId val="110371968"/>
        <c:axId val="0"/>
      </c:bar3DChart>
      <c:catAx>
        <c:axId val="383447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0371968"/>
        <c:crosses val="autoZero"/>
        <c:auto val="1"/>
        <c:lblAlgn val="ctr"/>
        <c:lblOffset val="100"/>
        <c:noMultiLvlLbl val="0"/>
      </c:catAx>
      <c:valAx>
        <c:axId val="1103719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344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DB0-4C9C-A4E5-87457B050E86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B0-4C9C-A4E5-87457B050E86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DB0-4C9C-A4E5-87457B050E86}"/>
                </c:ext>
              </c:extLst>
            </c:dLbl>
            <c:dLbl>
              <c:idx val="3"/>
              <c:layout>
                <c:manualLayout>
                  <c:x val="0.0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B0-4C9C-A4E5-87457B050E86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DB0-4C9C-A4E5-87457B050E8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TablaDatos!$B$85:$B$89</c:f>
              <c:strCache>
                <c:ptCount val="5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Incremento en responsabilidades</c:v>
                </c:pt>
                <c:pt idx="4">
                  <c:v>Más oportunidades de trabajo</c:v>
                </c:pt>
              </c:strCache>
            </c:strRef>
          </c:cat>
          <c:val>
            <c:numRef>
              <c:f>TablaDatos!$C$85:$C$89</c:f>
              <c:numCache>
                <c:formatCode>General</c:formatCode>
                <c:ptCount val="5"/>
                <c:pt idx="0">
                  <c:v>0.48148148148148145</c:v>
                </c:pt>
                <c:pt idx="1">
                  <c:v>0.22222222222222221</c:v>
                </c:pt>
                <c:pt idx="2">
                  <c:v>0.22222222222222221</c:v>
                </c:pt>
                <c:pt idx="3">
                  <c:v>3.7037037037037035E-2</c:v>
                </c:pt>
                <c:pt idx="4">
                  <c:v>3.7037037037037035E-2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DB0-4C9C-A4E5-87457B050E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416384"/>
        <c:axId val="110373696"/>
        <c:axId val="0"/>
      </c:bar3DChart>
      <c:catAx>
        <c:axId val="384163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10373696"/>
        <c:crosses val="autoZero"/>
        <c:auto val="1"/>
        <c:lblAlgn val="ctr"/>
        <c:lblOffset val="100"/>
        <c:noMultiLvlLbl val="0"/>
      </c:catAx>
      <c:valAx>
        <c:axId val="110373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416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04/05/2018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Ciencias en Biosistemática, Ecología y Manejo de Recursos Naturales y Agrícolas (</a:t>
            </a:r>
            <a:r>
              <a:rPr lang="es-MX" sz="1000" b="1" cap="small" baseline="0" dirty="0" err="1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dt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07904" y="594928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062019"/>
              </p:ext>
            </p:extLst>
          </p:nvPr>
        </p:nvGraphicFramePr>
        <p:xfrm>
          <a:off x="421037" y="13633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394919"/>
              </p:ext>
            </p:extLst>
          </p:nvPr>
        </p:nvGraphicFramePr>
        <p:xfrm>
          <a:off x="1224459" y="908720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247564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82009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92.4%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68419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27015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231009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34888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6669360"/>
            <a:ext cx="6056163" cy="1886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36712"/>
            <a:ext cx="8497887" cy="7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¿En </a:t>
            </a:r>
            <a:r>
              <a:rPr lang="es-MX" alt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1584174" y="1692523"/>
            <a:ext cx="6958015" cy="4904829"/>
            <a:chOff x="1584174" y="1628775"/>
            <a:chExt cx="6958015" cy="4904829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834333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276475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4.72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584176" y="3140968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584176" y="2708920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405063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74860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4.69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26638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584175" y="5324148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14096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57301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589831" y="4028004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70160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712913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628775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541887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00506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584176" y="4460052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584175" y="2276872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133652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45616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499457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584175" y="4891063"/>
              <a:ext cx="4305301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486916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4.41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30120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4.41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584174" y="3595956"/>
              <a:ext cx="43053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44522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85866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584175" y="5756196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73325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4.34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" name="Rectangle 5"/>
            <p:cNvSpPr>
              <a:spLocks noChangeArrowheads="1"/>
            </p:cNvSpPr>
            <p:nvPr/>
          </p:nvSpPr>
          <p:spPr bwMode="auto">
            <a:xfrm>
              <a:off x="6660232" y="616530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3.86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584176" y="6188244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36" name="AutoShape 8"/>
            <p:cNvSpPr>
              <a:spLocks noChangeArrowheads="1"/>
            </p:cNvSpPr>
            <p:nvPr/>
          </p:nvSpPr>
          <p:spPr bwMode="auto">
            <a:xfrm>
              <a:off x="6056164" y="630932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54956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6" name="CuadroTexto 13"/>
          <p:cNvSpPr txBox="1"/>
          <p:nvPr/>
        </p:nvSpPr>
        <p:spPr>
          <a:xfrm>
            <a:off x="2843808" y="5096217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68987"/>
              </p:ext>
            </p:extLst>
          </p:nvPr>
        </p:nvGraphicFramePr>
        <p:xfrm>
          <a:off x="899592" y="2492896"/>
          <a:ext cx="7368232" cy="2483745"/>
        </p:xfrm>
        <a:graphic>
          <a:graphicData uri="http://schemas.openxmlformats.org/drawingml/2006/table">
            <a:tbl>
              <a:tblPr/>
              <a:tblGrid>
                <a:gridCol w="5781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Desarrollo del método científico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Pensamiento crítico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 oral y escrita efectiva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de integrarse en equipos de trabajo interdisciplinarios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de integrar información para la resolución de problemas complejos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Diseño, planeación y ejecución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Gestión de Recursos Financieros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54683"/>
            <a:ext cx="8964613" cy="97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voy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843808" y="516822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380647"/>
              </p:ext>
            </p:extLst>
          </p:nvPr>
        </p:nvGraphicFramePr>
        <p:xfrm>
          <a:off x="817240" y="2492896"/>
          <a:ext cx="7499176" cy="2529046"/>
        </p:xfrm>
        <a:graphic>
          <a:graphicData uri="http://schemas.openxmlformats.org/drawingml/2006/table">
            <a:tbl>
              <a:tblPr/>
              <a:tblGrid>
                <a:gridCol w="628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8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Ética de la Ciencia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Análisis e interpretación de datos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17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 sustentabilidad como hilo conductor en la conservación y manejo de la biodiversidad y los recursos naturales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Bioestadísticas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software especializado en manejo de recursos naturales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 interacción entre los ecosistemas y los sociosistemas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Cambio climático y su impacto en el largo plazo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08147" y="2139155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66303" y="2709861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75629" y="3167855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99365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33081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454729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934388"/>
              </p:ext>
            </p:extLst>
          </p:nvPr>
        </p:nvGraphicFramePr>
        <p:xfrm>
          <a:off x="4932040" y="4653136"/>
          <a:ext cx="2736304" cy="1550670"/>
        </p:xfrm>
        <a:graphic>
          <a:graphicData uri="http://schemas.openxmlformats.org/drawingml/2006/table">
            <a:tbl>
              <a:tblPr/>
              <a:tblGrid>
                <a:gridCol w="1279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338696" y="1291482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469751" y="3455253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0800000" flipH="1">
            <a:off x="3701654" y="357953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193682" y="348136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47.1%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434428" y="2624078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3720095" y="270900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193682" y="2607560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52.9%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 rot="10800000" flipH="1">
            <a:off x="5581275" y="276230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246105" y="2472867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7.1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6083498" y="3340126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083498" y="3945468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24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881954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45754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955228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17822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465485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96316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17822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6135" y="2794869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1907704" y="3284984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092653"/>
              </p:ext>
            </p:extLst>
          </p:nvPr>
        </p:nvGraphicFramePr>
        <p:xfrm>
          <a:off x="1292307" y="3501008"/>
          <a:ext cx="6283806" cy="3223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15153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6" name="Rectangle 7"/>
          <p:cNvSpPr>
            <a:spLocks noChangeArrowheads="1"/>
          </p:cNvSpPr>
          <p:nvPr/>
        </p:nvSpPr>
        <p:spPr bwMode="auto">
          <a:xfrm>
            <a:off x="1692275" y="2159645"/>
            <a:ext cx="2206625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vida laboral</a:t>
            </a:r>
          </a:p>
        </p:txBody>
      </p:sp>
      <p:sp>
        <p:nvSpPr>
          <p:cNvPr id="45067" name="AutoShape 8"/>
          <p:cNvSpPr>
            <a:spLocks noChangeArrowheads="1"/>
          </p:cNvSpPr>
          <p:nvPr/>
        </p:nvSpPr>
        <p:spPr bwMode="auto">
          <a:xfrm rot="10800000" flipH="1">
            <a:off x="4037459" y="240094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42345" y="233486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176464" y="3642832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1.3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45074" name="Rectangle 7"/>
          <p:cNvSpPr>
            <a:spLocks noChangeArrowheads="1"/>
          </p:cNvSpPr>
          <p:nvPr/>
        </p:nvSpPr>
        <p:spPr bwMode="auto">
          <a:xfrm>
            <a:off x="3924300" y="447831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 Trabajo</a:t>
            </a:r>
          </a:p>
        </p:txBody>
      </p:sp>
      <p:sp>
        <p:nvSpPr>
          <p:cNvPr id="45075" name="Rectangle 7"/>
          <p:cNvSpPr>
            <a:spLocks noChangeArrowheads="1"/>
          </p:cNvSpPr>
          <p:nvPr/>
        </p:nvSpPr>
        <p:spPr bwMode="auto">
          <a:xfrm>
            <a:off x="3924300" y="491011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  <p:sp>
        <p:nvSpPr>
          <p:cNvPr id="45076" name="AutoShape 8"/>
          <p:cNvSpPr>
            <a:spLocks noChangeArrowheads="1"/>
          </p:cNvSpPr>
          <p:nvPr/>
        </p:nvSpPr>
        <p:spPr bwMode="auto">
          <a:xfrm rot="16200000" flipH="1">
            <a:off x="4990307" y="3083694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539552" y="1844824"/>
            <a:ext cx="8082731" cy="2553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Ciencias en Biosistemática, Ecología y Manejo de Recursos Naturales y Agrícolas (</a:t>
            </a:r>
            <a:r>
              <a:rPr lang="es-MX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dt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31384"/>
            <a:ext cx="5787752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1020916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3068403"/>
              </p:ext>
            </p:extLst>
          </p:nvPr>
        </p:nvGraphicFramePr>
        <p:xfrm>
          <a:off x="1547664" y="1020916"/>
          <a:ext cx="7272808" cy="5157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139763"/>
              </p:ext>
            </p:extLst>
          </p:nvPr>
        </p:nvGraphicFramePr>
        <p:xfrm>
          <a:off x="323528" y="908075"/>
          <a:ext cx="7789715" cy="5320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08075"/>
            <a:ext cx="8964613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del 93.1% 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un </a:t>
            </a:r>
            <a:endParaRPr lang="es-MX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86575" y="3997649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44208" y="3108574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73913" y="3781749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6012160" y="3180582"/>
            <a:ext cx="292770" cy="228489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876256" y="4443662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50.0%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876256" y="4865937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3011198"/>
              </p:ext>
            </p:extLst>
          </p:nvPr>
        </p:nvGraphicFramePr>
        <p:xfrm>
          <a:off x="513809" y="1700188"/>
          <a:ext cx="8591996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9552" y="1066949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1052213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que lo hacen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6821601"/>
              </p:ext>
            </p:extLst>
          </p:nvPr>
        </p:nvGraphicFramePr>
        <p:xfrm>
          <a:off x="1403648" y="1052213"/>
          <a:ext cx="7569959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108573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657480"/>
              </p:ext>
            </p:extLst>
          </p:nvPr>
        </p:nvGraphicFramePr>
        <p:xfrm>
          <a:off x="1331640" y="720725"/>
          <a:ext cx="8064500" cy="580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5504157"/>
              </p:ext>
            </p:extLst>
          </p:nvPr>
        </p:nvGraphicFramePr>
        <p:xfrm>
          <a:off x="1763688" y="1614587"/>
          <a:ext cx="4968552" cy="2113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15 Rectángulo"/>
          <p:cNvSpPr/>
          <p:nvPr/>
        </p:nvSpPr>
        <p:spPr bwMode="auto">
          <a:xfrm>
            <a:off x="0" y="6669360"/>
            <a:ext cx="6056163" cy="1886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836712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861048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54166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6021288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4206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523068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748634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221437" y="32864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151983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8531465"/>
              </p:ext>
            </p:extLst>
          </p:nvPr>
        </p:nvGraphicFramePr>
        <p:xfrm>
          <a:off x="1162805" y="908720"/>
          <a:ext cx="7956996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71883" y="1139034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288755" y="522339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288755" y="565519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395117" y="246578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079800" y="239987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53380" y="2276872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680817" y="466223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93.8%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66692" y="4288359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55430" y="3356496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30180" y="2976513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1079975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096425"/>
              </p:ext>
            </p:extLst>
          </p:nvPr>
        </p:nvGraphicFramePr>
        <p:xfrm>
          <a:off x="1079500" y="908720"/>
          <a:ext cx="788498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2069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173307"/>
              </p:ext>
            </p:extLst>
          </p:nvPr>
        </p:nvGraphicFramePr>
        <p:xfrm>
          <a:off x="1115616" y="1412776"/>
          <a:ext cx="7344420" cy="5141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egresados del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Doctorado en Ciencias en Biosistemática, Ecología y Manejo de Recursos Naturales y Agrícolas (DT)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41128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7630396"/>
              </p:ext>
            </p:extLst>
          </p:nvPr>
        </p:nvGraphicFramePr>
        <p:xfrm>
          <a:off x="1115616" y="1484784"/>
          <a:ext cx="734442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32155"/>
              </p:ext>
            </p:extLst>
          </p:nvPr>
        </p:nvGraphicFramePr>
        <p:xfrm>
          <a:off x="1440904" y="2550383"/>
          <a:ext cx="6299448" cy="3110865"/>
        </p:xfrm>
        <a:graphic>
          <a:graphicData uri="http://schemas.openxmlformats.org/drawingml/2006/table">
            <a:tbl>
              <a:tblPr/>
              <a:tblGrid>
                <a:gridCol w="3025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1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03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1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Segundo idioma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Consultoría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308948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259288"/>
              </p:ext>
            </p:extLst>
          </p:nvPr>
        </p:nvGraphicFramePr>
        <p:xfrm>
          <a:off x="459480" y="123996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076024"/>
              </p:ext>
            </p:extLst>
          </p:nvPr>
        </p:nvGraphicFramePr>
        <p:xfrm>
          <a:off x="4912822" y="3429000"/>
          <a:ext cx="3913903" cy="3096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428693"/>
              </p:ext>
            </p:extLst>
          </p:nvPr>
        </p:nvGraphicFramePr>
        <p:xfrm>
          <a:off x="-1476672" y="84793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528" y="1196752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3195560" flipH="1">
            <a:off x="5498299" y="2932761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824288" y="3573016"/>
            <a:ext cx="414020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auto">
          <a:xfrm>
            <a:off x="0" y="5699124"/>
            <a:ext cx="6084168" cy="11588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0728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140968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684585" y="378904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1088604" y="428672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5426" y="5870181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51.7%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611560" y="5157465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1087017" y="565514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6766" y="450996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48.3%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2051721" y="3861296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364088" y="6536377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515248"/>
              </p:ext>
            </p:extLst>
          </p:nvPr>
        </p:nvGraphicFramePr>
        <p:xfrm>
          <a:off x="2339752" y="1556792"/>
          <a:ext cx="4440535" cy="1160140"/>
        </p:xfrm>
        <a:graphic>
          <a:graphicData uri="http://schemas.openxmlformats.org/drawingml/2006/table">
            <a:tbl>
              <a:tblPr/>
              <a:tblGrid>
                <a:gridCol w="1996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0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0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0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0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470575"/>
              </p:ext>
            </p:extLst>
          </p:nvPr>
        </p:nvGraphicFramePr>
        <p:xfrm>
          <a:off x="2987824" y="3789040"/>
          <a:ext cx="5877619" cy="2688332"/>
        </p:xfrm>
        <a:graphic>
          <a:graphicData uri="http://schemas.openxmlformats.org/drawingml/2006/table">
            <a:tbl>
              <a:tblPr/>
              <a:tblGrid>
                <a:gridCol w="5145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Cuerpos Académicos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Líder Tour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Centro de Investigaciones en Comportamiento Alimenticio y Nutrición (CICAN)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Docencia e Investigación con España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Ecología, Paisaje y Sociedad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Grupo de Apoyo Técnico a Laboratorios de Semillas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Recursos, Suelo o Planta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Nacional de Jitomate (SINAREFI)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políticas gubernamentales de la Universidad de Guadalajara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Sistemas Agroforestales de México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Mexicana de Recursos Genéticos Forestales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436041"/>
              </p:ext>
            </p:extLst>
          </p:nvPr>
        </p:nvGraphicFramePr>
        <p:xfrm>
          <a:off x="1331640" y="2420888"/>
          <a:ext cx="6504384" cy="1656184"/>
        </p:xfrm>
        <a:graphic>
          <a:graphicData uri="http://schemas.openxmlformats.org/drawingml/2006/table">
            <a:tbl>
              <a:tblPr/>
              <a:tblGrid>
                <a:gridCol w="4065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0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0117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0117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64116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usted,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ha realizado, publicado o registrado algunos de los siguientes trabajos originales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2504" name="AutoShape 8"/>
          <p:cNvSpPr>
            <a:spLocks noChangeArrowheads="1"/>
          </p:cNvSpPr>
          <p:nvPr/>
        </p:nvSpPr>
        <p:spPr bwMode="auto">
          <a:xfrm rot="16200000" flipH="1" flipV="1">
            <a:off x="1542390" y="4023718"/>
            <a:ext cx="324199" cy="142875"/>
          </a:xfrm>
          <a:prstGeom prst="rightArrow">
            <a:avLst>
              <a:gd name="adj1" fmla="val 50000"/>
              <a:gd name="adj2" fmla="val 4799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CuadroTexto 13"/>
          <p:cNvSpPr txBox="1"/>
          <p:nvPr/>
        </p:nvSpPr>
        <p:spPr>
          <a:xfrm>
            <a:off x="1259632" y="5528265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062462"/>
              </p:ext>
            </p:extLst>
          </p:nvPr>
        </p:nvGraphicFramePr>
        <p:xfrm>
          <a:off x="1524000" y="2228845"/>
          <a:ext cx="6096000" cy="1560195"/>
        </p:xfrm>
        <a:graphic>
          <a:graphicData uri="http://schemas.openxmlformats.org/drawingml/2006/table">
            <a:tbl>
              <a:tblPr/>
              <a:tblGrid>
                <a:gridCol w="38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Libro (Capítulo de libro)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55887"/>
              </p:ext>
            </p:extLst>
          </p:nvPr>
        </p:nvGraphicFramePr>
        <p:xfrm>
          <a:off x="1540892" y="4373091"/>
          <a:ext cx="2050033" cy="1000125"/>
        </p:xfrm>
        <a:graphic>
          <a:graphicData uri="http://schemas.openxmlformats.org/drawingml/2006/table">
            <a:tbl>
              <a:tblPr/>
              <a:tblGrid>
                <a:gridCol w="1522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Memorias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Reseña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Registro ISSN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183963"/>
              </p:ext>
            </p:extLst>
          </p:nvPr>
        </p:nvGraphicFramePr>
        <p:xfrm>
          <a:off x="1043608" y="908720"/>
          <a:ext cx="7596956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155" y="1052736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alguna estancia posdoctoral en instituciones nacionales o del extranjero?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158790"/>
              </p:ext>
            </p:extLst>
          </p:nvPr>
        </p:nvGraphicFramePr>
        <p:xfrm>
          <a:off x="4427985" y="3284983"/>
          <a:ext cx="4328666" cy="324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3564326" flipH="1">
            <a:off x="5201625" y="2686212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13018" y="3307924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248538"/>
              </p:ext>
            </p:extLst>
          </p:nvPr>
        </p:nvGraphicFramePr>
        <p:xfrm>
          <a:off x="-1548680" y="70134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718203"/>
              </p:ext>
            </p:extLst>
          </p:nvPr>
        </p:nvGraphicFramePr>
        <p:xfrm>
          <a:off x="827584" y="1628775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25 de mayo al 14 de junio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del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Ciencias en Biosistemática, Ecología y Manejo de Recursos Naturales y Agrícolas (DT)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29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195586" y="5483508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9152542"/>
              </p:ext>
            </p:extLst>
          </p:nvPr>
        </p:nvGraphicFramePr>
        <p:xfrm>
          <a:off x="4688447" y="2924944"/>
          <a:ext cx="4644628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121405"/>
              </p:ext>
            </p:extLst>
          </p:nvPr>
        </p:nvGraphicFramePr>
        <p:xfrm>
          <a:off x="-1764704" y="72072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65.5%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9597559" flipH="1">
            <a:off x="4407045" y="3724715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129042" y="3140968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306778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661189"/>
              </p:ext>
            </p:extLst>
          </p:nvPr>
        </p:nvGraphicFramePr>
        <p:xfrm>
          <a:off x="210642" y="3650161"/>
          <a:ext cx="6274444" cy="2870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3851920" y="170043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83671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671841" y="1052736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093470" y="172742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625876" y="176813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34.5%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180657" y="582836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185420" y="1946498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095057" y="1052736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095057" y="1373411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674783" y="140809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083945" y="209254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599833" y="212817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44.8%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943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339752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51.7%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906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071008" y="2452911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596336" y="248821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13.8%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2017142" y="341121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81168" y="602128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40" name="3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720214"/>
              </p:ext>
            </p:extLst>
          </p:nvPr>
        </p:nvGraphicFramePr>
        <p:xfrm>
          <a:off x="5886986" y="3425537"/>
          <a:ext cx="2717462" cy="2523743"/>
        </p:xfrm>
        <a:graphic>
          <a:graphicData uri="http://schemas.openxmlformats.org/drawingml/2006/table">
            <a:tbl>
              <a:tblPr/>
              <a:tblGrid>
                <a:gridCol w="1602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8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Egreso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3.4%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3.4%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17.2%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33406"/>
              </p:ext>
            </p:extLst>
          </p:nvPr>
        </p:nvGraphicFramePr>
        <p:xfrm>
          <a:off x="1079500" y="764704"/>
          <a:ext cx="766896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980728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159187"/>
              </p:ext>
            </p:extLst>
          </p:nvPr>
        </p:nvGraphicFramePr>
        <p:xfrm>
          <a:off x="1025657" y="764704"/>
          <a:ext cx="7920880" cy="5689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267744" y="548680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1180554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65658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9883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1188492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664520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98838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585265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223392" y="303711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303711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60352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545118"/>
              </p:ext>
            </p:extLst>
          </p:nvPr>
        </p:nvGraphicFramePr>
        <p:xfrm>
          <a:off x="6053137" y="3946426"/>
          <a:ext cx="2676649" cy="830628"/>
        </p:xfrm>
        <a:graphic>
          <a:graphicData uri="http://schemas.openxmlformats.org/drawingml/2006/table">
            <a:tbl>
              <a:tblPr/>
              <a:tblGrid>
                <a:gridCol w="179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2299627"/>
              </p:ext>
            </p:extLst>
          </p:nvPr>
        </p:nvGraphicFramePr>
        <p:xfrm>
          <a:off x="0" y="3037111"/>
          <a:ext cx="5687887" cy="298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66949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115616" y="2212653"/>
            <a:ext cx="7455663" cy="3367454"/>
            <a:chOff x="1115616" y="2212653"/>
            <a:chExt cx="7455663" cy="3367454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019036" y="2212653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329604" y="2235104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1115616" y="3789040"/>
              <a:ext cx="4599714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864555" y="3884290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1141544" y="4293096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862967" y="487171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42144" y="472514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9.34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43731" y="374741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1128354" y="3284984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851855" y="436212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1141544" y="4793972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874080" y="338899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31825" y="424877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53256" y="3269427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1151069" y="2780928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869317" y="285559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49287" y="2758455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9.66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1141544" y="5261020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862967" y="537391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43286" y="522920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8.24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13141</TotalTime>
  <Words>2053</Words>
  <Application>Microsoft Office PowerPoint</Application>
  <PresentationFormat>Presentación en pantalla (4:3)</PresentationFormat>
  <Paragraphs>500</Paragraphs>
  <Slides>42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915</cp:revision>
  <cp:lastPrinted>2013-07-09T20:28:01Z</cp:lastPrinted>
  <dcterms:created xsi:type="dcterms:W3CDTF">1601-01-01T00:00:00Z</dcterms:created>
  <dcterms:modified xsi:type="dcterms:W3CDTF">2018-05-04T18:17:06Z</dcterms:modified>
</cp:coreProperties>
</file>