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notesSlides/notesSlide6.xml" ContentType="application/vnd.openxmlformats-officedocument.presentationml.notesSlide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  <p:sldMasterId id="2147485315" r:id="rId3"/>
  </p:sldMasterIdLst>
  <p:notesMasterIdLst>
    <p:notesMasterId r:id="rId46"/>
  </p:notesMasterIdLst>
  <p:handoutMasterIdLst>
    <p:handoutMasterId r:id="rId47"/>
  </p:handoutMasterIdLst>
  <p:sldIdLst>
    <p:sldId id="491" r:id="rId4"/>
    <p:sldId id="318" r:id="rId5"/>
    <p:sldId id="456" r:id="rId6"/>
    <p:sldId id="259" r:id="rId7"/>
    <p:sldId id="377" r:id="rId8"/>
    <p:sldId id="406" r:id="rId9"/>
    <p:sldId id="407" r:id="rId10"/>
    <p:sldId id="497" r:id="rId11"/>
    <p:sldId id="408" r:id="rId12"/>
    <p:sldId id="459" r:id="rId13"/>
    <p:sldId id="460" r:id="rId14"/>
    <p:sldId id="499" r:id="rId15"/>
    <p:sldId id="461" r:id="rId16"/>
    <p:sldId id="462" r:id="rId17"/>
    <p:sldId id="463" r:id="rId18"/>
    <p:sldId id="500" r:id="rId19"/>
    <p:sldId id="467" r:id="rId20"/>
    <p:sldId id="471" r:id="rId21"/>
    <p:sldId id="503" r:id="rId22"/>
    <p:sldId id="504" r:id="rId23"/>
    <p:sldId id="472" r:id="rId24"/>
    <p:sldId id="468" r:id="rId25"/>
    <p:sldId id="473" r:id="rId26"/>
    <p:sldId id="474" r:id="rId27"/>
    <p:sldId id="475" r:id="rId28"/>
    <p:sldId id="477" r:id="rId29"/>
    <p:sldId id="482" r:id="rId30"/>
    <p:sldId id="478" r:id="rId31"/>
    <p:sldId id="479" r:id="rId32"/>
    <p:sldId id="480" r:id="rId33"/>
    <p:sldId id="493" r:id="rId34"/>
    <p:sldId id="494" r:id="rId35"/>
    <p:sldId id="481" r:id="rId36"/>
    <p:sldId id="484" r:id="rId37"/>
    <p:sldId id="505" r:id="rId38"/>
    <p:sldId id="506" r:id="rId39"/>
    <p:sldId id="501" r:id="rId40"/>
    <p:sldId id="508" r:id="rId41"/>
    <p:sldId id="487" r:id="rId42"/>
    <p:sldId id="489" r:id="rId43"/>
    <p:sldId id="490" r:id="rId44"/>
    <p:sldId id="495" r:id="rId45"/>
  </p:sldIdLst>
  <p:sldSz cx="9144000" cy="6858000" type="screen4x3"/>
  <p:notesSz cx="7010400" cy="92964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62">
          <p15:clr>
            <a:srgbClr val="A4A3A4"/>
          </p15:clr>
        </p15:guide>
        <p15:guide id="2" pos="19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E0000"/>
    <a:srgbClr val="FFC9C9"/>
    <a:srgbClr val="AC0000"/>
    <a:srgbClr val="E4E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53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2832" y="72"/>
      </p:cViewPr>
      <p:guideLst>
        <p:guide orient="horz" pos="2662"/>
        <p:guide pos="19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EG_EN_IMSS_HGR46_PROCESO\16_GR&#193;FICAS_EG_EN_(IMSS-HGR46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761C-48C9-9B34-C9E132459FCA}"/>
              </c:ext>
            </c:extLst>
          </c:dPt>
          <c:dPt>
            <c:idx val="1"/>
            <c:bubble3D val="0"/>
            <c:explosion val="1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761C-48C9-9B34-C9E132459FCA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761C-48C9-9B34-C9E132459FCA}"/>
              </c:ext>
            </c:extLst>
          </c:dPt>
          <c:dLbls>
            <c:dLbl>
              <c:idx val="0"/>
              <c:layout>
                <c:manualLayout>
                  <c:x val="-1.23171670515782E-2"/>
                  <c:y val="-5.66801619433199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61C-48C9-9B34-C9E132459FCA}"/>
                </c:ext>
              </c:extLst>
            </c:dLbl>
            <c:dLbl>
              <c:idx val="1"/>
              <c:layout>
                <c:manualLayout>
                  <c:x val="-7.6982294072363401E-3"/>
                  <c:y val="2.69905533063427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61C-48C9-9B34-C9E132459FCA}"/>
                </c:ext>
              </c:extLst>
            </c:dLbl>
            <c:dLbl>
              <c:idx val="2"/>
              <c:layout>
                <c:manualLayout>
                  <c:x val="6.0046189376443397E-2"/>
                  <c:y val="-2.42914979757084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61C-48C9-9B34-C9E132459FC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TablaDatos!$B$219:$B$221</c:f>
              <c:strCache>
                <c:ptCount val="3"/>
                <c:pt idx="0">
                  <c:v>Soltero(a)</c:v>
                </c:pt>
                <c:pt idx="1">
                  <c:v>Casado(a)</c:v>
                </c:pt>
                <c:pt idx="2">
                  <c:v>Vida en pareja</c:v>
                </c:pt>
              </c:strCache>
            </c:strRef>
          </c:cat>
          <c:val>
            <c:numRef>
              <c:f>TablaDatos!$C$219:$C$221</c:f>
              <c:numCache>
                <c:formatCode>General</c:formatCode>
                <c:ptCount val="3"/>
                <c:pt idx="0">
                  <c:v>0.4375</c:v>
                </c:pt>
                <c:pt idx="1">
                  <c:v>0.5</c:v>
                </c:pt>
                <c:pt idx="2">
                  <c:v>6.25E-2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61C-48C9-9B34-C9E132459F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9021075293022E-2"/>
                  <c:y val="2.31446343754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9FF-4E11-88FD-75E997ABE605}"/>
                </c:ext>
              </c:extLst>
            </c:dLbl>
            <c:dLbl>
              <c:idx val="1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9FF-4E11-88FD-75E997ABE605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9FF-4E11-88FD-75E997ABE605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9FF-4E11-88FD-75E997ABE605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9FF-4E11-88FD-75E997ABE60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TablaDatos!$B$88:$B$92</c:f>
              <c:strCache>
                <c:ptCount val="5"/>
                <c:pt idx="0">
                  <c:v>En calidad de trabajo / Incorporé conocimientos</c:v>
                </c:pt>
                <c:pt idx="1">
                  <c:v>Incremento de percepciones económicas</c:v>
                </c:pt>
                <c:pt idx="2">
                  <c:v>Incremento en nivel jerárquico</c:v>
                </c:pt>
                <c:pt idx="3">
                  <c:v>Incremento en responsabilidades</c:v>
                </c:pt>
                <c:pt idx="4">
                  <c:v>Más oportunidad de trabajo</c:v>
                </c:pt>
              </c:strCache>
            </c:strRef>
          </c:cat>
          <c:val>
            <c:numRef>
              <c:f>TablaDatos!$C$88:$C$92</c:f>
              <c:numCache>
                <c:formatCode>General</c:formatCode>
                <c:ptCount val="5"/>
                <c:pt idx="0">
                  <c:v>0.6875</c:v>
                </c:pt>
                <c:pt idx="1">
                  <c:v>0.125</c:v>
                </c:pt>
                <c:pt idx="2">
                  <c:v>6.25E-2</c:v>
                </c:pt>
                <c:pt idx="3">
                  <c:v>6.25E-2</c:v>
                </c:pt>
                <c:pt idx="4">
                  <c:v>6.25E-2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9FF-4E11-88FD-75E997ABE6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8555776"/>
        <c:axId val="186211648"/>
        <c:axId val="0"/>
      </c:bar3DChart>
      <c:catAx>
        <c:axId val="18855577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86211648"/>
        <c:crosses val="autoZero"/>
        <c:auto val="1"/>
        <c:lblAlgn val="ctr"/>
        <c:lblOffset val="100"/>
        <c:noMultiLvlLbl val="0"/>
      </c:catAx>
      <c:valAx>
        <c:axId val="1862116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8555776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9424-49B0-B03D-A6C01A5FA5F0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9424-49B0-B03D-A6C01A5FA5F0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9424-49B0-B03D-A6C01A5FA5F0}"/>
              </c:ext>
            </c:extLst>
          </c:dPt>
          <c:dLbls>
            <c:dLbl>
              <c:idx val="0"/>
              <c:layout>
                <c:manualLayout>
                  <c:x val="-1.38461538461538E-2"/>
                  <c:y val="-2.16216216216215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424-49B0-B03D-A6C01A5FA5F0}"/>
                </c:ext>
              </c:extLst>
            </c:dLbl>
            <c:dLbl>
              <c:idx val="2"/>
              <c:layout>
                <c:manualLayout>
                  <c:x val="4.3076923076923103E-2"/>
                  <c:y val="-1.6216216216216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424-49B0-B03D-A6C01A5FA5F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TablaDatos!$B$97:$B$99</c:f>
              <c:strCache>
                <c:ptCount val="3"/>
                <c:pt idx="0">
                  <c:v>Academia/ IES</c:v>
                </c:pt>
                <c:pt idx="1">
                  <c:v>Gobierno y/u Organismos Públicos</c:v>
                </c:pt>
                <c:pt idx="2">
                  <c:v>Empresa y/u Organismos Privados</c:v>
                </c:pt>
              </c:strCache>
            </c:strRef>
          </c:cat>
          <c:val>
            <c:numRef>
              <c:f>TablaDatos!$C$97:$C$99</c:f>
              <c:numCache>
                <c:formatCode>General</c:formatCode>
                <c:ptCount val="3"/>
                <c:pt idx="0">
                  <c:v>6.25E-2</c:v>
                </c:pt>
                <c:pt idx="1">
                  <c:v>0.875</c:v>
                </c:pt>
                <c:pt idx="2">
                  <c:v>6.25E-2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424-49B0-B03D-A6C01A5FA5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217459953504101"/>
          <c:y val="0.24612058682111601"/>
          <c:w val="0.61538465794706199"/>
          <c:h val="0.54054050086070504"/>
        </c:manualLayout>
      </c:layout>
      <c:pie3DChart>
        <c:varyColors val="1"/>
        <c:ser>
          <c:idx val="0"/>
          <c:order val="0"/>
          <c:tx>
            <c:strRef>
              <c:f>TablaDatos!$B$104</c:f>
              <c:strCache>
                <c:ptCount val="1"/>
                <c:pt idx="0">
                  <c:v>Grande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6BED-42B3-ADF5-F2420BA1756F}"/>
              </c:ext>
            </c:extLst>
          </c:dPt>
          <c:dLbls>
            <c:dLbl>
              <c:idx val="0"/>
              <c:layout>
                <c:manualLayout>
                  <c:x val="0"/>
                  <c:y val="3.9621803553666499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Grande </a:t>
                    </a:r>
                  </a:p>
                  <a:p>
                    <a:r>
                      <a:rPr lang="en-US" sz="1400"/>
                      <a:t>100.0%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BED-42B3-ADF5-F2420BA1756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TablaDatos!$C$104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BED-42B3-ADF5-F2420BA175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2924985338722498E-2"/>
                  <c:y val="1.76521166741364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0F7-47BA-9667-EBE5EEF8F0E7}"/>
                </c:ext>
              </c:extLst>
            </c:dLbl>
            <c:dLbl>
              <c:idx val="1"/>
              <c:layout>
                <c:manualLayout>
                  <c:x val="2.8047494217740599E-2"/>
                  <c:y val="1.76521166741364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0F7-47BA-9667-EBE5EEF8F0E7}"/>
                </c:ext>
              </c:extLst>
            </c:dLbl>
            <c:dLbl>
              <c:idx val="2"/>
              <c:layout>
                <c:manualLayout>
                  <c:x val="2.4795833470419401E-2"/>
                  <c:y val="1.76521166741364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0F7-47BA-9667-EBE5EEF8F0E7}"/>
                </c:ext>
              </c:extLst>
            </c:dLbl>
            <c:dLbl>
              <c:idx val="3"/>
              <c:layout>
                <c:manualLayout>
                  <c:x val="3.2924985338722498E-2"/>
                  <c:y val="-2.24164229644851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0F7-47BA-9667-EBE5EEF8F0E7}"/>
                </c:ext>
              </c:extLst>
            </c:dLbl>
            <c:dLbl>
              <c:idx val="4"/>
              <c:layout>
                <c:manualLayout>
                  <c:x val="2.8047494217740599E-2"/>
                  <c:y val="-2.24164229644858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0F7-47BA-9667-EBE5EEF8F0E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TablaDatos!$B$108:$B$112</c:f>
              <c:strCache>
                <c:ptCount val="5"/>
                <c:pt idx="0">
                  <c:v>De $4,001 a $6,000</c:v>
                </c:pt>
                <c:pt idx="1">
                  <c:v>De $15,001 a $20,000</c:v>
                </c:pt>
                <c:pt idx="2">
                  <c:v>De $20,001 a $25,000</c:v>
                </c:pt>
                <c:pt idx="3">
                  <c:v>De $25,001 a $30,000</c:v>
                </c:pt>
                <c:pt idx="4">
                  <c:v>De $ 30,001 a $ 40,000</c:v>
                </c:pt>
              </c:strCache>
            </c:strRef>
          </c:cat>
          <c:val>
            <c:numRef>
              <c:f>TablaDatos!$C$108:$C$112</c:f>
              <c:numCache>
                <c:formatCode>General</c:formatCode>
                <c:ptCount val="5"/>
                <c:pt idx="0">
                  <c:v>6.25E-2</c:v>
                </c:pt>
                <c:pt idx="1">
                  <c:v>0.125</c:v>
                </c:pt>
                <c:pt idx="2">
                  <c:v>0.375</c:v>
                </c:pt>
                <c:pt idx="3">
                  <c:v>0.3125</c:v>
                </c:pt>
                <c:pt idx="4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0F7-47BA-9667-EBE5EEF8F0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8729856"/>
        <c:axId val="186700864"/>
        <c:axId val="0"/>
      </c:bar3DChart>
      <c:catAx>
        <c:axId val="18872985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86700864"/>
        <c:crosses val="autoZero"/>
        <c:auto val="1"/>
        <c:lblAlgn val="ctr"/>
        <c:lblOffset val="100"/>
        <c:noMultiLvlLbl val="0"/>
      </c:catAx>
      <c:valAx>
        <c:axId val="1867008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8729856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8E4-41BC-8578-0B0C7B9B9C6E}"/>
                </c:ext>
              </c:extLst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8E4-41BC-8578-0B0C7B9B9C6E}"/>
                </c:ext>
              </c:extLst>
            </c:dLbl>
            <c:dLbl>
              <c:idx val="2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8E4-41BC-8578-0B0C7B9B9C6E}"/>
                </c:ext>
              </c:extLst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8E4-41BC-8578-0B0C7B9B9C6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TablaDatos!$B$151:$B$154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TablaDatos!$C$151:$C$154</c:f>
              <c:numCache>
                <c:formatCode>General</c:formatCode>
                <c:ptCount val="4"/>
                <c:pt idx="0">
                  <c:v>0.9375</c:v>
                </c:pt>
                <c:pt idx="1">
                  <c:v>6.25E-2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E4-41BC-8578-0B0C7B9B9C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8897792"/>
        <c:axId val="186703168"/>
        <c:axId val="0"/>
      </c:bar3DChart>
      <c:catAx>
        <c:axId val="1888977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86703168"/>
        <c:crosses val="autoZero"/>
        <c:auto val="1"/>
        <c:lblAlgn val="ctr"/>
        <c:lblOffset val="100"/>
        <c:noMultiLvlLbl val="0"/>
      </c:catAx>
      <c:valAx>
        <c:axId val="1867031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8897792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E9D-4DFA-8C9F-5160C8310E83}"/>
                </c:ext>
              </c:extLst>
            </c:dLbl>
            <c:dLbl>
              <c:idx val="1"/>
              <c:layout>
                <c:manualLayout>
                  <c:x val="3.3037780236542698E-2"/>
                  <c:y val="2.12524041782227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E9D-4DFA-8C9F-5160C8310E83}"/>
                </c:ext>
              </c:extLst>
            </c:dLbl>
            <c:dLbl>
              <c:idx val="2"/>
              <c:layout>
                <c:manualLayout>
                  <c:x val="3.48567888768338E-2"/>
                  <c:y val="2.12524041782227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E9D-4DFA-8C9F-5160C8310E83}"/>
                </c:ext>
              </c:extLst>
            </c:dLbl>
            <c:dLbl>
              <c:idx val="3"/>
              <c:layout>
                <c:manualLayout>
                  <c:x val="3.6675797517124797E-2"/>
                  <c:y val="2.12524041782227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E9D-4DFA-8C9F-5160C8310E8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TablaDatos!$B$121:$B$124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TablaDatos!$C$121:$C$124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E9D-4DFA-8C9F-5160C8310E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9596160"/>
        <c:axId val="188344000"/>
        <c:axId val="0"/>
      </c:bar3DChart>
      <c:catAx>
        <c:axId val="18959616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88344000"/>
        <c:crosses val="autoZero"/>
        <c:auto val="1"/>
        <c:lblAlgn val="ctr"/>
        <c:lblOffset val="100"/>
        <c:noMultiLvlLbl val="0"/>
      </c:catAx>
      <c:valAx>
        <c:axId val="1883440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9596160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699-46F6-91DC-584165493530}"/>
                </c:ext>
              </c:extLst>
            </c:dLbl>
            <c:dLbl>
              <c:idx val="1"/>
              <c:layout>
                <c:manualLayout>
                  <c:x val="2.7575805297064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699-46F6-91DC-584165493530}"/>
                </c:ext>
              </c:extLst>
            </c:dLbl>
            <c:dLbl>
              <c:idx val="2"/>
              <c:layout>
                <c:manualLayout>
                  <c:x val="2.57576234788834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699-46F6-91DC-584165493530}"/>
                </c:ext>
              </c:extLst>
            </c:dLbl>
            <c:dLbl>
              <c:idx val="3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699-46F6-91DC-58416549353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TablaDatos!$B$129:$B$132</c:f>
              <c:strCache>
                <c:ptCount val="4"/>
                <c:pt idx="0">
                  <c:v>Investigación</c:v>
                </c:pt>
                <c:pt idx="1">
                  <c:v>Liderazgo</c:v>
                </c:pt>
                <c:pt idx="2">
                  <c:v>Diseño de proyectos</c:v>
                </c:pt>
                <c:pt idx="3">
                  <c:v>Manejo de instrumentos y herramientas</c:v>
                </c:pt>
              </c:strCache>
            </c:strRef>
          </c:cat>
          <c:val>
            <c:numRef>
              <c:f>TablaDatos!$C$129:$C$132</c:f>
              <c:numCache>
                <c:formatCode>General</c:formatCode>
                <c:ptCount val="4"/>
                <c:pt idx="0">
                  <c:v>0.4375</c:v>
                </c:pt>
                <c:pt idx="1">
                  <c:v>0.25</c:v>
                </c:pt>
                <c:pt idx="2">
                  <c:v>0.1875</c:v>
                </c:pt>
                <c:pt idx="3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99-46F6-91DC-5841654935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9598208"/>
        <c:axId val="188346304"/>
        <c:axId val="0"/>
      </c:bar3DChart>
      <c:catAx>
        <c:axId val="18959820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88346304"/>
        <c:crosses val="autoZero"/>
        <c:auto val="1"/>
        <c:lblAlgn val="ctr"/>
        <c:lblOffset val="100"/>
        <c:noMultiLvlLbl val="0"/>
      </c:catAx>
      <c:valAx>
        <c:axId val="1883463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9598208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F39-4CB0-808C-C6176DC99F6C}"/>
                </c:ext>
              </c:extLst>
            </c:dLbl>
            <c:dLbl>
              <c:idx val="1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F39-4CB0-808C-C6176DC99F6C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F39-4CB0-808C-C6176DC99F6C}"/>
                </c:ext>
              </c:extLst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F39-4CB0-808C-C6176DC99F6C}"/>
                </c:ext>
              </c:extLst>
            </c:dLbl>
            <c:dLbl>
              <c:idx val="4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F39-4CB0-808C-C6176DC99F6C}"/>
                </c:ext>
              </c:extLst>
            </c:dLbl>
            <c:dLbl>
              <c:idx val="5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F39-4CB0-808C-C6176DC99F6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TablaDatos!$B$137:$B$142</c:f>
              <c:strCache>
                <c:ptCount val="6"/>
                <c:pt idx="0">
                  <c:v>Diseño de proyectos</c:v>
                </c:pt>
                <c:pt idx="1">
                  <c:v>Actitudes emprendedoras</c:v>
                </c:pt>
                <c:pt idx="2">
                  <c:v>Investigación</c:v>
                </c:pt>
                <c:pt idx="3">
                  <c:v>Solución de problemas</c:v>
                </c:pt>
                <c:pt idx="4">
                  <c:v>Trasplante en agudos</c:v>
                </c:pt>
                <c:pt idx="5">
                  <c:v>Ninguna</c:v>
                </c:pt>
              </c:strCache>
            </c:strRef>
          </c:cat>
          <c:val>
            <c:numRef>
              <c:f>TablaDatos!$C$137:$C$142</c:f>
              <c:numCache>
                <c:formatCode>General</c:formatCode>
                <c:ptCount val="6"/>
                <c:pt idx="0">
                  <c:v>0.375</c:v>
                </c:pt>
                <c:pt idx="1">
                  <c:v>0.25</c:v>
                </c:pt>
                <c:pt idx="2">
                  <c:v>0.1875</c:v>
                </c:pt>
                <c:pt idx="3">
                  <c:v>6.25E-2</c:v>
                </c:pt>
                <c:pt idx="4">
                  <c:v>6.25E-2</c:v>
                </c:pt>
                <c:pt idx="5">
                  <c:v>6.25E-2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F39-4CB0-808C-C6176DC99F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94138624"/>
        <c:axId val="188348608"/>
        <c:axId val="0"/>
      </c:bar3DChart>
      <c:catAx>
        <c:axId val="19413862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88348608"/>
        <c:crosses val="autoZero"/>
        <c:auto val="1"/>
        <c:lblAlgn val="ctr"/>
        <c:lblOffset val="100"/>
        <c:noMultiLvlLbl val="0"/>
      </c:catAx>
      <c:valAx>
        <c:axId val="1883486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4138624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TablaDatos!$B$147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CE80-4F9C-BE3D-88B29E852B7B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/>
                      <a:t>Sí </a:t>
                    </a:r>
                  </a:p>
                  <a:p>
                    <a:r>
                      <a:rPr lang="en-US" sz="1400"/>
                      <a:t>100.0%</a:t>
                    </a:r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E80-4F9C-BE3D-88B29E852B7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TablaDatos!$C$147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E80-4F9C-BE3D-88B29E852B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5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FB73-463F-B41D-72BFDCFA0FFC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FB73-463F-B41D-72BFDCFA0FFC}"/>
              </c:ext>
            </c:extLst>
          </c:dPt>
          <c:dLbls>
            <c:dLbl>
              <c:idx val="0"/>
              <c:layout>
                <c:manualLayout>
                  <c:x val="1.0769230769230699E-2"/>
                  <c:y val="-2.43243243243243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B73-463F-B41D-72BFDCFA0FFC}"/>
                </c:ext>
              </c:extLst>
            </c:dLbl>
            <c:dLbl>
              <c:idx val="1"/>
              <c:layout>
                <c:manualLayout>
                  <c:x val="-1.2307692307692301E-2"/>
                  <c:y val="-2.70270270270270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B73-463F-B41D-72BFDCFA0FF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TablaDatos!$B$163:$B$164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TablaDatos!$C$163:$C$164</c:f>
              <c:numCache>
                <c:formatCode>General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B73-463F-B41D-72BFDCFA0F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BE3-4E76-BEE2-DCE9FF03D842}"/>
                </c:ext>
              </c:extLst>
            </c:dLbl>
            <c:dLbl>
              <c:idx val="1"/>
              <c:layout>
                <c:manualLayout>
                  <c:x val="3.1212168933428801E-2"/>
                  <c:y val="-2.702277080229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BE3-4E76-BEE2-DCE9FF03D842}"/>
                </c:ext>
              </c:extLst>
            </c:dLbl>
            <c:dLbl>
              <c:idx val="2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BE3-4E76-BEE2-DCE9FF03D842}"/>
                </c:ext>
              </c:extLst>
            </c:dLbl>
            <c:dLbl>
              <c:idx val="3"/>
              <c:layout>
                <c:manualLayout>
                  <c:x val="2.75758052970651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BE3-4E76-BEE2-DCE9FF03D84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TablaDatos!$B$11:$B$14</c:f>
              <c:strCache>
                <c:ptCount val="4"/>
                <c:pt idx="0">
                  <c:v>Especialización de conocimientos</c:v>
                </c:pt>
                <c:pt idx="1">
                  <c:v>Gusto por el posgrado</c:v>
                </c:pt>
                <c:pt idx="2">
                  <c:v>Mejorar en el ámbito laboral  (sueldo- puesto)</c:v>
                </c:pt>
                <c:pt idx="3">
                  <c:v>Actualizar mis conocimientos</c:v>
                </c:pt>
              </c:strCache>
            </c:strRef>
          </c:cat>
          <c:val>
            <c:numRef>
              <c:f>TablaDatos!$C$11:$C$14</c:f>
              <c:numCache>
                <c:formatCode>General</c:formatCode>
                <c:ptCount val="4"/>
                <c:pt idx="0">
                  <c:v>0.4375</c:v>
                </c:pt>
                <c:pt idx="1">
                  <c:v>0.25</c:v>
                </c:pt>
                <c:pt idx="2">
                  <c:v>0.25</c:v>
                </c:pt>
                <c:pt idx="3">
                  <c:v>6.25E-2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BE3-4E76-BEE2-DCE9FF03D8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6944000"/>
        <c:axId val="274412032"/>
        <c:axId val="0"/>
      </c:bar3DChart>
      <c:catAx>
        <c:axId val="18694400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74412032"/>
        <c:crosses val="autoZero"/>
        <c:auto val="1"/>
        <c:lblAlgn val="ctr"/>
        <c:lblOffset val="100"/>
        <c:noMultiLvlLbl val="0"/>
      </c:catAx>
      <c:valAx>
        <c:axId val="2744120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6944000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4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4280-4B0F-AEDC-CA982CC04F93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4280-4B0F-AEDC-CA982CC04F93}"/>
              </c:ext>
            </c:extLst>
          </c:dPt>
          <c:dLbls>
            <c:dLbl>
              <c:idx val="0"/>
              <c:layout>
                <c:manualLayout>
                  <c:x val="-2.1538461538461499E-2"/>
                  <c:y val="-2.70270270270271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280-4B0F-AEDC-CA982CC04F93}"/>
                </c:ext>
              </c:extLst>
            </c:dLbl>
            <c:dLbl>
              <c:idx val="1"/>
              <c:layout>
                <c:manualLayout>
                  <c:x val="0"/>
                  <c:y val="1.08108108108107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280-4B0F-AEDC-CA982CC04F9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TablaDatos!$B$169:$B$170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TablaDatos!$C$169:$C$170</c:f>
              <c:numCache>
                <c:formatCode>General</c:formatCode>
                <c:ptCount val="2"/>
                <c:pt idx="0">
                  <c:v>0.125</c:v>
                </c:pt>
                <c:pt idx="1">
                  <c:v>0.875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280-4B0F-AEDC-CA982CC04F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313D-4300-9F62-370EBD66694A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313D-4300-9F62-370EBD66694A}"/>
              </c:ext>
            </c:extLst>
          </c:dPt>
          <c:dLbls>
            <c:dLbl>
              <c:idx val="0"/>
              <c:layout>
                <c:manualLayout>
                  <c:x val="-2.3076923076923099E-2"/>
                  <c:y val="6.48648648648647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13D-4300-9F62-370EBD66694A}"/>
                </c:ext>
              </c:extLst>
            </c:dLbl>
            <c:dLbl>
              <c:idx val="1"/>
              <c:layout>
                <c:manualLayout>
                  <c:x val="1.5384615384615399E-2"/>
                  <c:y val="-5.67567567567568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13D-4300-9F62-370EBD66694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TablaDatos!$B$175:$B$176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TablaDatos!$C$175:$C$176</c:f>
              <c:numCache>
                <c:formatCode>General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13D-4300-9F62-370EBD6669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4848532569792402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A92-41EA-8CBF-0026A2CC344C}"/>
                </c:ext>
              </c:extLst>
            </c:dLbl>
            <c:dLbl>
              <c:idx val="1"/>
              <c:layout>
                <c:manualLayout>
                  <c:x val="2.9393987115247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A92-41EA-8CBF-0026A2CC344C}"/>
                </c:ext>
              </c:extLst>
            </c:dLbl>
            <c:dLbl>
              <c:idx val="2"/>
              <c:layout>
                <c:manualLayout>
                  <c:x val="2.9393987115247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A92-41EA-8CBF-0026A2CC344C}"/>
                </c:ext>
              </c:extLst>
            </c:dLbl>
            <c:dLbl>
              <c:idx val="3"/>
              <c:layout>
                <c:manualLayout>
                  <c:x val="2.93938439513243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A92-41EA-8CBF-0026A2CC344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TablaDatos!$B$187:$B$190</c:f>
              <c:strCache>
                <c:ptCount val="4"/>
                <c:pt idx="0">
                  <c:v>Curso</c:v>
                </c:pt>
                <c:pt idx="1">
                  <c:v>Maestría</c:v>
                </c:pt>
                <c:pt idx="2">
                  <c:v>Congreso</c:v>
                </c:pt>
                <c:pt idx="3">
                  <c:v>Diplomado</c:v>
                </c:pt>
              </c:strCache>
            </c:strRef>
          </c:cat>
          <c:val>
            <c:numRef>
              <c:f>TablaDatos!$C$187:$C$190</c:f>
              <c:numCache>
                <c:formatCode>General</c:formatCode>
                <c:ptCount val="4"/>
                <c:pt idx="0">
                  <c:v>0.33333333333333298</c:v>
                </c:pt>
                <c:pt idx="1">
                  <c:v>0.25</c:v>
                </c:pt>
                <c:pt idx="2">
                  <c:v>0.25</c:v>
                </c:pt>
                <c:pt idx="3">
                  <c:v>0.16666666666666699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A92-41EA-8CBF-0026A2CC34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93869312"/>
        <c:axId val="188325184"/>
        <c:axId val="0"/>
      </c:bar3DChart>
      <c:catAx>
        <c:axId val="19386931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ES"/>
          </a:p>
        </c:txPr>
        <c:crossAx val="188325184"/>
        <c:crosses val="autoZero"/>
        <c:auto val="1"/>
        <c:lblAlgn val="ctr"/>
        <c:lblOffset val="100"/>
        <c:noMultiLvlLbl val="0"/>
      </c:catAx>
      <c:valAx>
        <c:axId val="1883251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3869312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3120-4862-B432-8AFDAD841FA3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3120-4862-B432-8AFDAD841FA3}"/>
              </c:ext>
            </c:extLst>
          </c:dPt>
          <c:dLbls>
            <c:dLbl>
              <c:idx val="0"/>
              <c:layout>
                <c:manualLayout>
                  <c:x val="-1.8461538461538599E-2"/>
                  <c:y val="6.75675675675675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120-4862-B432-8AFDAD841FA3}"/>
                </c:ext>
              </c:extLst>
            </c:dLbl>
            <c:dLbl>
              <c:idx val="1"/>
              <c:layout>
                <c:manualLayout>
                  <c:x val="1.8461538461538401E-2"/>
                  <c:y val="-6.486486486486489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120-4862-B432-8AFDAD841FA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TablaDatos!$B$181:$B$182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TablaDatos!$C$181:$C$182</c:f>
              <c:numCache>
                <c:formatCode>General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120-4862-B432-8AFDAD841F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394704392204701"/>
          <c:y val="0.247256773600498"/>
          <c:w val="0.61538457688885395"/>
          <c:h val="0.54054058681455497"/>
        </c:manualLayout>
      </c:layout>
      <c:pie3DChart>
        <c:varyColors val="1"/>
        <c:ser>
          <c:idx val="0"/>
          <c:order val="0"/>
          <c:tx>
            <c:strRef>
              <c:f>TablaDatos!$B$195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75A-431D-813B-7AA6195D0D4A}"/>
              </c:ext>
            </c:extLst>
          </c:dPt>
          <c:dLbls>
            <c:dLbl>
              <c:idx val="0"/>
              <c:layout>
                <c:manualLayout>
                  <c:x val="4.7667376297527899E-3"/>
                  <c:y val="2.8992212433017198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Sí </a:t>
                    </a:r>
                  </a:p>
                  <a:p>
                    <a:r>
                      <a:rPr lang="en-US" sz="1400"/>
                      <a:t>100.0%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75A-431D-813B-7AA6195D0D4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TablaDatos!$C$195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75A-431D-813B-7AA6195D0D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219386006586101"/>
          <c:y val="0.23698883603576201"/>
          <c:w val="0.61538466715988405"/>
          <c:h val="0.54054045164572395"/>
        </c:manualLayout>
      </c:layout>
      <c:pie3DChart>
        <c:varyColors val="1"/>
        <c:ser>
          <c:idx val="0"/>
          <c:order val="0"/>
          <c:tx>
            <c:strRef>
              <c:f>TablaDatos!$B$203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82FB-4520-A0F7-CA9F77910536}"/>
              </c:ext>
            </c:extLst>
          </c:dPt>
          <c:dLbls>
            <c:dLbl>
              <c:idx val="0"/>
              <c:layout>
                <c:manualLayout>
                  <c:x val="-5.2237765795356097E-17"/>
                  <c:y val="2.7847782994871801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Sí </a:t>
                    </a:r>
                  </a:p>
                  <a:p>
                    <a:r>
                      <a:rPr lang="en-US" sz="1400"/>
                      <a:t>100.0%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2FB-4520-A0F7-CA9F7791053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TablaDatos!$C$203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FB-4520-A0F7-CA9F779105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451-4A58-A4C9-B27034417FBE}"/>
                </c:ext>
              </c:extLst>
            </c:dLbl>
            <c:dLbl>
              <c:idx val="1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451-4A58-A4C9-B27034417FBE}"/>
                </c:ext>
              </c:extLst>
            </c:dLbl>
            <c:dLbl>
              <c:idx val="2"/>
              <c:layout>
                <c:manualLayout>
                  <c:x val="1.51246719160104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451-4A58-A4C9-B27034417FBE}"/>
                </c:ext>
              </c:extLst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451-4A58-A4C9-B27034417FBE}"/>
                </c:ext>
              </c:extLst>
            </c:dLbl>
            <c:dLbl>
              <c:idx val="4"/>
              <c:layout>
                <c:manualLayout>
                  <c:x val="1.6666666666666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451-4A58-A4C9-B27034417FBE}"/>
                </c:ext>
              </c:extLst>
            </c:dLbl>
            <c:dLbl>
              <c:idx val="5"/>
              <c:layout>
                <c:manualLayout>
                  <c:x val="1.666666666666679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451-4A58-A4C9-B27034417FB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TablaDatos!$B$19:$B$24</c:f>
              <c:strCache>
                <c:ptCount val="6"/>
                <c:pt idx="0">
                  <c:v>Ubicación</c:v>
                </c:pt>
                <c:pt idx="1">
                  <c:v>Por su prestigio</c:v>
                </c:pt>
                <c:pt idx="2">
                  <c:v>Por la calidad académica</c:v>
                </c:pt>
                <c:pt idx="3">
                  <c:v>Porque la sede era el HGR46</c:v>
                </c:pt>
                <c:pt idx="4">
                  <c:v>Porque es mi alma máter</c:v>
                </c:pt>
                <c:pt idx="5">
                  <c:v>Por el programa de estudios</c:v>
                </c:pt>
              </c:strCache>
            </c:strRef>
          </c:cat>
          <c:val>
            <c:numRef>
              <c:f>TablaDatos!$C$19:$C$24</c:f>
              <c:numCache>
                <c:formatCode>General</c:formatCode>
                <c:ptCount val="6"/>
                <c:pt idx="0">
                  <c:v>0.25</c:v>
                </c:pt>
                <c:pt idx="1">
                  <c:v>0.1875</c:v>
                </c:pt>
                <c:pt idx="2">
                  <c:v>0.1875</c:v>
                </c:pt>
                <c:pt idx="3">
                  <c:v>0.1875</c:v>
                </c:pt>
                <c:pt idx="4">
                  <c:v>0.125</c:v>
                </c:pt>
                <c:pt idx="5">
                  <c:v>6.25E-2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451-4A58-A4C9-B27034417F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7006464"/>
        <c:axId val="186664640"/>
        <c:axId val="0"/>
      </c:bar3DChart>
      <c:catAx>
        <c:axId val="1870064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86664640"/>
        <c:crosses val="autoZero"/>
        <c:auto val="1"/>
        <c:lblAlgn val="ctr"/>
        <c:lblOffset val="100"/>
        <c:noMultiLvlLbl val="0"/>
      </c:catAx>
      <c:valAx>
        <c:axId val="18666464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7006464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430263809327699"/>
          <c:y val="0.180085484682701"/>
          <c:w val="0.61538469371942905"/>
          <c:h val="0.54054046889715501"/>
        </c:manualLayout>
      </c:layout>
      <c:pie3DChart>
        <c:varyColors val="1"/>
        <c:ser>
          <c:idx val="0"/>
          <c:order val="0"/>
          <c:tx>
            <c:strRef>
              <c:f>TablaDatos!$B$36</c:f>
              <c:strCache>
                <c:ptCount val="1"/>
                <c:pt idx="0">
                  <c:v>Trámite en proceso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82C0-4682-BA2A-3959A0F20A56}"/>
              </c:ext>
            </c:extLst>
          </c:dPt>
          <c:dLbls>
            <c:dLbl>
              <c:idx val="0"/>
              <c:layout>
                <c:manualLayout>
                  <c:x val="0"/>
                  <c:y val="3.366522677449650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Trámite</a:t>
                    </a:r>
                    <a:r>
                      <a:rPr lang="en-US" baseline="0"/>
                      <a:t> en proceso </a:t>
                    </a:r>
                  </a:p>
                  <a:p>
                    <a:r>
                      <a:rPr lang="en-US"/>
                      <a:t>100.0%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2C0-4682-BA2A-3959A0F20A5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TablaDatos!$C$36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C0-4682-BA2A-3959A0F20A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6146-4B6D-A84C-FA89C00CD820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6146-4B6D-A84C-FA89C00CD820}"/>
              </c:ext>
            </c:extLst>
          </c:dPt>
          <c:dLbls>
            <c:dLbl>
              <c:idx val="0"/>
              <c:layout>
                <c:manualLayout>
                  <c:x val="-1.53846153846154E-3"/>
                  <c:y val="3.2432432432432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146-4B6D-A84C-FA89C00CD820}"/>
                </c:ext>
              </c:extLst>
            </c:dLbl>
            <c:dLbl>
              <c:idx val="1"/>
              <c:layout>
                <c:manualLayout>
                  <c:x val="0.08"/>
                  <c:y val="-4.32432432432433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146-4B6D-A84C-FA89C00CD82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TablaDatos!$B$46:$B$47</c:f>
              <c:strCache>
                <c:ptCount val="2"/>
                <c:pt idx="0">
                  <c:v>Sí, en todo</c:v>
                </c:pt>
                <c:pt idx="1">
                  <c:v>Sí, en algunos aspectos</c:v>
                </c:pt>
              </c:strCache>
            </c:strRef>
          </c:cat>
          <c:val>
            <c:numRef>
              <c:f>TablaDatos!$C$46:$C$47</c:f>
              <c:numCache>
                <c:formatCode>General</c:formatCode>
                <c:ptCount val="2"/>
                <c:pt idx="0">
                  <c:v>0.875</c:v>
                </c:pt>
                <c:pt idx="1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146-4B6D-A84C-FA89C00CD8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27D-4D62-81AC-D47E0CE81DD1}"/>
                </c:ext>
              </c:extLst>
            </c:dLbl>
            <c:dLbl>
              <c:idx val="1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27D-4D62-81AC-D47E0CE81DD1}"/>
                </c:ext>
              </c:extLst>
            </c:dLbl>
            <c:dLbl>
              <c:idx val="2"/>
              <c:layout>
                <c:manualLayout>
                  <c:x val="3.3037780236542698E-2"/>
                  <c:y val="2.12524041782227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27D-4D62-81AC-D47E0CE81DD1}"/>
                </c:ext>
              </c:extLst>
            </c:dLbl>
            <c:dLbl>
              <c:idx val="3"/>
              <c:layout>
                <c:manualLayout>
                  <c:x val="3.48567888768338E-2"/>
                  <c:y val="4.25048083465489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27D-4D62-81AC-D47E0CE81DD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TablaDatos!$B$52:$B$55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TablaDatos!$C$52:$C$55</c:f>
              <c:numCache>
                <c:formatCode>General</c:formatCode>
                <c:ptCount val="4"/>
                <c:pt idx="0">
                  <c:v>0.875</c:v>
                </c:pt>
                <c:pt idx="1">
                  <c:v>0.125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27D-4D62-81AC-D47E0CE81D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7969024"/>
        <c:axId val="186670400"/>
        <c:axId val="0"/>
      </c:bar3DChart>
      <c:catAx>
        <c:axId val="18796902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86670400"/>
        <c:crosses val="autoZero"/>
        <c:auto val="1"/>
        <c:lblAlgn val="ctr"/>
        <c:lblOffset val="100"/>
        <c:noMultiLvlLbl val="0"/>
      </c:catAx>
      <c:valAx>
        <c:axId val="1866704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7969024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218589716989401"/>
          <c:y val="0.24842471750341"/>
          <c:w val="0.61538458106162297"/>
          <c:h val="0.54054060010884197"/>
        </c:manualLayout>
      </c:layout>
      <c:pie3DChart>
        <c:varyColors val="1"/>
        <c:ser>
          <c:idx val="0"/>
          <c:order val="0"/>
          <c:tx>
            <c:strRef>
              <c:f>TablaDatos!$B$66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A716-477E-9F69-865DA85040D8}"/>
              </c:ext>
            </c:extLst>
          </c:dPt>
          <c:dLbls>
            <c:dLbl>
              <c:idx val="0"/>
              <c:layout>
                <c:manualLayout>
                  <c:x val="-1.11549724576405E-7"/>
                  <c:y val="4.1986717430310003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Sí </a:t>
                    </a:r>
                  </a:p>
                  <a:p>
                    <a:r>
                      <a:rPr lang="en-US" sz="1400"/>
                      <a:t>100.0%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716-477E-9F69-865DA85040D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TablaDatos!$C$66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716-477E-9F69-865DA85040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087340969502299"/>
          <c:y val="0.172988245220284"/>
          <c:w val="0.61538467658461704"/>
          <c:h val="0.54054039051846503"/>
        </c:manualLayout>
      </c:layout>
      <c:pie3DChart>
        <c:varyColors val="1"/>
        <c:ser>
          <c:idx val="0"/>
          <c:order val="0"/>
          <c:tx>
            <c:strRef>
              <c:f>TablaDatos!$B$76</c:f>
              <c:strCache>
                <c:ptCount val="1"/>
                <c:pt idx="0">
                  <c:v>Dirección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2061-4298-A9B1-818F3FD76EB7}"/>
              </c:ext>
            </c:extLst>
          </c:dPt>
          <c:dLbls>
            <c:dLbl>
              <c:idx val="0"/>
              <c:layout>
                <c:manualLayout>
                  <c:x val="-4.0416480695163503E-3"/>
                  <c:y val="5.1696607155742903E-2"/>
                </c:manualLayout>
              </c:layout>
              <c:tx>
                <c:rich>
                  <a:bodyPr/>
                  <a:lstStyle/>
                  <a:p>
                    <a:r>
                      <a:rPr lang="en-US" sz="1200"/>
                      <a:t>Dirección </a:t>
                    </a:r>
                  </a:p>
                  <a:p>
                    <a:r>
                      <a:rPr lang="en-US" sz="1200"/>
                      <a:t>100.0%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061-4298-A9B1-818F3FD76EB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TablaDatos!$C$76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061-4298-A9B1-818F3FD76E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8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3C0-45B0-A9F4-1636AC344DD4}"/>
                </c:ext>
              </c:extLst>
            </c:dLbl>
            <c:dLbl>
              <c:idx val="1"/>
              <c:layout>
                <c:manualLayout>
                  <c:x val="2.9393987115246999E-2"/>
                  <c:y val="-2.70248989146626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3C0-45B0-A9F4-1636AC344DD4}"/>
                </c:ext>
              </c:extLst>
            </c:dLbl>
            <c:dLbl>
              <c:idx val="2"/>
              <c:layout>
                <c:manualLayout>
                  <c:x val="3.3305261679519901E-2"/>
                  <c:y val="9.40691774987973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3C0-45B0-A9F4-1636AC344DD4}"/>
                </c:ext>
              </c:extLst>
            </c:dLbl>
            <c:dLbl>
              <c:idx val="3"/>
              <c:layout>
                <c:manualLayout>
                  <c:x val="3.3305261679519901E-2"/>
                  <c:y val="2.586860719179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3C0-45B0-A9F4-1636AC344DD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TablaDatos!$B$80:$B$83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TablaDatos!$C$80:$C$83</c:f>
              <c:numCache>
                <c:formatCode>General</c:formatCode>
                <c:ptCount val="4"/>
                <c:pt idx="0">
                  <c:v>0.9375</c:v>
                </c:pt>
                <c:pt idx="1">
                  <c:v>6.25E-2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3C0-45B0-A9F4-1636AC344D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8483584"/>
        <c:axId val="186209344"/>
        <c:axId val="0"/>
      </c:bar3DChart>
      <c:catAx>
        <c:axId val="18848358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86209344"/>
        <c:crosses val="autoZero"/>
        <c:auto val="1"/>
        <c:lblAlgn val="ctr"/>
        <c:lblOffset val="100"/>
        <c:noMultiLvlLbl val="0"/>
      </c:catAx>
      <c:valAx>
        <c:axId val="1862093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8483584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9AD61-6C91-40E1-B4B6-5354FCFA55FB}" type="datetimeFigureOut">
              <a:rPr lang="es-MX" smtClean="0"/>
              <a:t>24/11/2017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E1363-F259-4D24-B619-A5912BE106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2164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1"/>
          <p:cNvSpPr>
            <a:spLocks noChangeArrowheads="1"/>
          </p:cNvSpPr>
          <p:nvPr/>
        </p:nvSpPr>
        <p:spPr bwMode="auto">
          <a:xfrm>
            <a:off x="0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27651" name="AutoShape 2"/>
          <p:cNvSpPr>
            <a:spLocks noChangeArrowheads="1"/>
          </p:cNvSpPr>
          <p:nvPr/>
        </p:nvSpPr>
        <p:spPr bwMode="auto">
          <a:xfrm>
            <a:off x="0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27652" name="AutoShape 3"/>
          <p:cNvSpPr>
            <a:spLocks noChangeArrowheads="1"/>
          </p:cNvSpPr>
          <p:nvPr/>
        </p:nvSpPr>
        <p:spPr bwMode="auto">
          <a:xfrm>
            <a:off x="0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27653" name="AutoShape 4"/>
          <p:cNvSpPr>
            <a:spLocks noChangeArrowheads="1"/>
          </p:cNvSpPr>
          <p:nvPr/>
        </p:nvSpPr>
        <p:spPr bwMode="auto">
          <a:xfrm>
            <a:off x="0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2765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706438"/>
            <a:ext cx="4638675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701675" y="4414838"/>
            <a:ext cx="5600700" cy="417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27656" name="Text Box 7"/>
          <p:cNvSpPr txBox="1">
            <a:spLocks noChangeArrowheads="1"/>
          </p:cNvSpPr>
          <p:nvPr/>
        </p:nvSpPr>
        <p:spPr bwMode="auto">
          <a:xfrm>
            <a:off x="0" y="0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27657" name="Text Box 8"/>
          <p:cNvSpPr txBox="1">
            <a:spLocks noChangeArrowheads="1"/>
          </p:cNvSpPr>
          <p:nvPr/>
        </p:nvSpPr>
        <p:spPr bwMode="auto">
          <a:xfrm>
            <a:off x="3967163" y="0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27658" name="Text Box 9"/>
          <p:cNvSpPr txBox="1">
            <a:spLocks noChangeArrowheads="1"/>
          </p:cNvSpPr>
          <p:nvPr/>
        </p:nvSpPr>
        <p:spPr bwMode="auto">
          <a:xfrm>
            <a:off x="0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967163" y="8831263"/>
            <a:ext cx="3035300" cy="457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E7AE8245-F5F0-4945-8ABA-CFFD084772F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2973491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18C5CB13-4032-4A51-990F-7A9A498D2B75}" type="slidenum">
              <a:rPr lang="es-MX" altLang="es-MX" sz="130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1</a:t>
            </a:fld>
            <a:endParaRPr lang="es-MX" altLang="es-MX" sz="1300"/>
          </a:p>
        </p:txBody>
      </p:sp>
      <p:sp>
        <p:nvSpPr>
          <p:cNvPr id="2867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  <a:buSzTx/>
              <a:buFontTx/>
              <a:buNone/>
            </a:pPr>
            <a:fld id="{881D2E96-5FBC-4673-9A92-222DF31DACA0}" type="slidenum">
              <a:rPr lang="es-MX" altLang="es-MX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es-MX" altLang="es-MX" sz="130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050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456CFC07-5428-4443-8274-FFA3B695794C}" type="slidenum">
              <a:rPr lang="es-MX" altLang="es-MX" sz="1300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3</a:t>
            </a:fld>
            <a:endParaRPr lang="es-MX" altLang="es-MX" sz="1300" smtClean="0"/>
          </a:p>
        </p:txBody>
      </p:sp>
      <p:sp>
        <p:nvSpPr>
          <p:cNvPr id="32771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</a:pPr>
            <a:fld id="{FBF0C8E6-EB00-449E-9886-10DB63F70ABE}" type="slidenum">
              <a:rPr lang="es-MX" altLang="es-MX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</a:pPr>
              <a:t>3</a:t>
            </a:fld>
            <a:endParaRPr lang="es-MX" altLang="es-MX" sz="1300"/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811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52F9D992-C6BA-46A1-B195-5B623DB8ED3F}" type="slidenum">
              <a:rPr lang="es-MX" altLang="es-MX" sz="1300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4</a:t>
            </a:fld>
            <a:endParaRPr lang="es-MX" altLang="es-MX" sz="1300" smtClean="0"/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</a:pPr>
            <a:fld id="{D459B8D6-BB6B-4D2A-BA5E-3DD815281378}" type="slidenum">
              <a:rPr lang="es-MX" altLang="es-MX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</a:pPr>
              <a:t>4</a:t>
            </a:fld>
            <a:endParaRPr lang="es-MX" altLang="es-MX" sz="130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274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BA5E96A1-2ACD-4222-8DE6-EFF19EC5A53B}" type="slidenum">
              <a:rPr lang="es-MX" altLang="es-MX" sz="1300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6</a:t>
            </a:fld>
            <a:endParaRPr lang="es-MX" altLang="es-MX" sz="1300" smtClean="0"/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</a:pPr>
            <a:fld id="{E73B10D1-7E12-4E9C-879A-F11D5C5906E6}" type="slidenum">
              <a:rPr lang="es-MX" altLang="es-MX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</a:pPr>
              <a:t>6</a:t>
            </a:fld>
            <a:endParaRPr lang="es-MX" altLang="es-MX" sz="1300"/>
          </a:p>
        </p:txBody>
      </p:sp>
      <p:sp>
        <p:nvSpPr>
          <p:cNvPr id="3789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651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0CC223D3-4DB5-43F5-9E4B-63B9524F32B5}" type="slidenum">
              <a:rPr lang="es-MX" altLang="es-MX" sz="1300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7</a:t>
            </a:fld>
            <a:endParaRPr lang="es-MX" altLang="es-MX" sz="1300" smtClean="0"/>
          </a:p>
        </p:txBody>
      </p:sp>
      <p:sp>
        <p:nvSpPr>
          <p:cNvPr id="39939" name="Text Box 1"/>
          <p:cNvSpPr txBox="1">
            <a:spLocks noChangeArrowheads="1"/>
          </p:cNvSpPr>
          <p:nvPr/>
        </p:nvSpPr>
        <p:spPr bwMode="auto">
          <a:xfrm>
            <a:off x="3967163" y="8831263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</a:defRPr>
            </a:lvl9pPr>
          </a:lstStyle>
          <a:p>
            <a:pPr algn="r" eaLnBrk="1">
              <a:lnSpc>
                <a:spcPct val="95000"/>
              </a:lnSpc>
              <a:spcBef>
                <a:spcPct val="0"/>
              </a:spcBef>
              <a:buClrTx/>
            </a:pPr>
            <a:fld id="{B4003E35-DCB6-4A08-AE79-02201D9B8CDD}" type="slidenum">
              <a:rPr lang="es-MX" altLang="es-MX" sz="1300"/>
              <a:pPr algn="r" eaLnBrk="1">
                <a:lnSpc>
                  <a:spcPct val="95000"/>
                </a:lnSpc>
                <a:spcBef>
                  <a:spcPct val="0"/>
                </a:spcBef>
                <a:buClrTx/>
              </a:pPr>
              <a:t>7</a:t>
            </a:fld>
            <a:endParaRPr lang="es-MX" altLang="es-MX" sz="1300"/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780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E7AE8245-F5F0-4945-8ABA-CFFD084772FB}" type="slidenum">
              <a:rPr lang="es-MX" altLang="es-MX" smtClean="0"/>
              <a:pPr>
                <a:defRPr/>
              </a:pPr>
              <a:t>34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088724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14AF0A4-6018-4BF2-9DA2-E9C7DF947F9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5779" name="Text Box 1"/>
          <p:cNvSpPr txBox="1">
            <a:spLocks noChangeArrowheads="1"/>
          </p:cNvSpPr>
          <p:nvPr/>
        </p:nvSpPr>
        <p:spPr bwMode="auto">
          <a:xfrm>
            <a:off x="3967163" y="8831265"/>
            <a:ext cx="30416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75F66D90-5652-461B-925B-EE556A6ABB70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57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4838"/>
            <a:ext cx="5608638" cy="41830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731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25663" cy="454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553200" y="6356350"/>
            <a:ext cx="2125663" cy="460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5CD02-A058-46A4-9332-FBAC8F961A8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0469025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25663" cy="454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553200" y="6356350"/>
            <a:ext cx="2125663" cy="460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01DF9-E9EB-40FD-B911-48FADF9782B6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924219576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25663" cy="454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553200" y="6356350"/>
            <a:ext cx="2125663" cy="460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52B08-D0C5-47C9-902F-32C76B2271A7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5856732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738762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2392438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68515670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748203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6783613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9570966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88229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532613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25663" cy="454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553200" y="6356350"/>
            <a:ext cx="2125663" cy="460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E7AC2-AB85-48F2-9626-AAC40C06856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983220397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5811466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855442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6693697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992659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D9735-8710-497F-96BA-8729A9EA8E2B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5547B-208B-473B-B4FF-A92AECFF2CA7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463094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4BE7B-E964-4233-AEFF-333F88AF6145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4EB95-8EE6-45AF-B359-2279F3F7BCB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6990126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7D89E-5E29-467F-8951-34448B67E043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C5E17-9B93-48E8-92E7-6B876995D9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8270880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2D820-26E9-4D50-9470-8BD1842CB519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75361-059A-4330-AB9F-9EACC9DE28D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288586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0995B-8E9B-4A77-8EB4-EEDB4D77EFA9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8DF57-8003-4F71-A06F-C5CADC8050E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7775846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373B0-E0FE-43C2-9242-D2ECFE9D6892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B8525-BD35-499A-AF8C-F30F8F8A082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669430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25663" cy="454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553200" y="6356350"/>
            <a:ext cx="2125663" cy="460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DD11A-7961-4E12-A19A-D4E072C159BA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7224029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14C93-4E0F-4A0A-861E-146800A20D26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20EE2-BC49-4FFA-9F37-35FF2FB15063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2792272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ECEBD-A7AD-4A2B-965E-0347F97215E1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49895D-064C-4AA6-9FBF-63F2FBEADE87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4029248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A3C4E-1BE5-4668-BF08-775859125523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6B37E-1ACD-4420-983D-F1156C7DB23C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8155160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E03B6-04EF-4120-9561-F26585AED409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25466-894B-4CDD-AE29-134F0AC48C45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4778702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46A57-590E-4D98-BDCB-6029D1A519F8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A3C05-F8AF-414C-9380-C267938379B8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637497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25663" cy="454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553200" y="6356350"/>
            <a:ext cx="2125663" cy="460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54638-84C6-4A7B-BD7C-9B745ED7950F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6420250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25663" cy="454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553200" y="6356350"/>
            <a:ext cx="2125663" cy="460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D4F54-3BE8-4565-B2A5-293FAEC2114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48653907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25663" cy="454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553200" y="6356350"/>
            <a:ext cx="2125663" cy="460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A1B61-F9CB-4EBB-92AF-EE996ED74BB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2571472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25663" cy="454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553200" y="6356350"/>
            <a:ext cx="2125663" cy="460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25A93-FEED-47BE-AE73-1BAE79A38575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64859063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25663" cy="454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553200" y="6356350"/>
            <a:ext cx="2125663" cy="460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382DB-9BF9-41F3-BA10-D1E118081C15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15191938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xfrm>
            <a:off x="457200" y="6356350"/>
            <a:ext cx="2125663" cy="454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xfrm>
            <a:off x="6553200" y="6356350"/>
            <a:ext cx="2125663" cy="460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BDD54-E547-4709-B924-FD4AE4987907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2983132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pic>
        <p:nvPicPr>
          <p:cNvPr id="1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72" r:id="rId1"/>
    <p:sldLayoutId id="2147486273" r:id="rId2"/>
    <p:sldLayoutId id="2147486274" r:id="rId3"/>
    <p:sldLayoutId id="2147486275" r:id="rId4"/>
    <p:sldLayoutId id="2147486276" r:id="rId5"/>
    <p:sldLayoutId id="2147486277" r:id="rId6"/>
    <p:sldLayoutId id="2147486278" r:id="rId7"/>
    <p:sldLayoutId id="2147486279" r:id="rId8"/>
    <p:sldLayoutId id="2147486280" r:id="rId9"/>
    <p:sldLayoutId id="2147486281" r:id="rId10"/>
    <p:sldLayoutId id="2147486282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66675" y="6622551"/>
            <a:ext cx="6876256" cy="23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r>
              <a:rPr lang="es-MX" sz="1000" b="1" kern="1200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Especialidad en Nefrología (IMSS-HGR46)</a:t>
            </a:r>
          </a:p>
        </p:txBody>
      </p:sp>
      <p:pic>
        <p:nvPicPr>
          <p:cNvPr id="6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n 6" descr="elemento1.png"/>
          <p:cNvPicPr>
            <a:picLocks noChangeAspect="1"/>
          </p:cNvPicPr>
          <p:nvPr userDrawn="1"/>
        </p:nvPicPr>
        <p:blipFill>
          <a:blip r:embed="rId16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283" r:id="rId1"/>
    <p:sldLayoutId id="2147486284" r:id="rId2"/>
    <p:sldLayoutId id="2147486285" r:id="rId3"/>
    <p:sldLayoutId id="2147486286" r:id="rId4"/>
    <p:sldLayoutId id="2147486287" r:id="rId5"/>
    <p:sldLayoutId id="2147486288" r:id="rId6"/>
    <p:sldLayoutId id="2147486289" r:id="rId7"/>
    <p:sldLayoutId id="2147486290" r:id="rId8"/>
    <p:sldLayoutId id="2147486291" r:id="rId9"/>
    <p:sldLayoutId id="2147486292" r:id="rId10"/>
    <p:sldLayoutId id="2147486293" r:id="rId11"/>
    <p:sldLayoutId id="2147486294" r:id="rId12"/>
  </p:sldLayoutIdLst>
  <p:transition spd="med"/>
  <p:timing>
    <p:tnLst>
      <p:par>
        <p:cTn id="1" dur="indefinite" restart="never" nodeType="tmRoot"/>
      </p:par>
    </p:tnLst>
  </p:timing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arcador de título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3075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0E261A1-D9CF-409E-BF00-1EEBF17B83B7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EEC1D93-4D9B-4E4D-9EC2-B0CBCFE67B15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61" r:id="rId1"/>
    <p:sldLayoutId id="2147486262" r:id="rId2"/>
    <p:sldLayoutId id="2147486263" r:id="rId3"/>
    <p:sldLayoutId id="2147486264" r:id="rId4"/>
    <p:sldLayoutId id="2147486265" r:id="rId5"/>
    <p:sldLayoutId id="2147486266" r:id="rId6"/>
    <p:sldLayoutId id="2147486267" r:id="rId7"/>
    <p:sldLayoutId id="2147486268" r:id="rId8"/>
    <p:sldLayoutId id="2147486269" r:id="rId9"/>
    <p:sldLayoutId id="2147486270" r:id="rId10"/>
    <p:sldLayoutId id="21474862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7651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52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53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7966794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941334"/>
              </p:ext>
            </p:extLst>
          </p:nvPr>
        </p:nvGraphicFramePr>
        <p:xfrm>
          <a:off x="0" y="836712"/>
          <a:ext cx="9036495" cy="5732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395288" y="1151533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¿El plan de estudios de su posgrado cubrió sus expectativas en </a:t>
            </a:r>
            <a:endParaRPr lang="es-MX" altLang="es-MX" sz="1600" dirty="0" smtClean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el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tiempo que duró cursándolo?</a:t>
            </a:r>
          </a:p>
        </p:txBody>
      </p:sp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4283273" y="6263734"/>
            <a:ext cx="47532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>
                <a:solidFill>
                  <a:schemeClr val="tx1"/>
                </a:solidFill>
              </a:rPr>
              <a:t>* La opción “no” estaba en la batería de respuestas pero no fue elegida.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6682279"/>
              </p:ext>
            </p:extLst>
          </p:nvPr>
        </p:nvGraphicFramePr>
        <p:xfrm>
          <a:off x="1187624" y="812141"/>
          <a:ext cx="8062913" cy="5832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395288" y="1052736"/>
            <a:ext cx="849788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¿Qué tan preparado considera que egresó de sus </a:t>
            </a:r>
            <a:endParaRPr lang="es-MX" altLang="es-MX" sz="1600" dirty="0" smtClean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estudios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de posgrado?</a:t>
            </a:r>
          </a:p>
        </p:txBody>
      </p:sp>
      <p:sp>
        <p:nvSpPr>
          <p:cNvPr id="4403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Evaluación del posgrado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60039" y="1031540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617526" y="3604071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91.6%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48905" y="446816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48905" y="505412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100.0%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414912" y="3014985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419872" y="2113140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80026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 bwMode="auto">
          <a:xfrm>
            <a:off x="0" y="6597352"/>
            <a:ext cx="2627784" cy="2606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45058" name="Rectangle 3"/>
          <p:cNvSpPr>
            <a:spLocks noChangeArrowheads="1"/>
          </p:cNvSpPr>
          <p:nvPr/>
        </p:nvSpPr>
        <p:spPr bwMode="auto">
          <a:xfrm>
            <a:off x="395288" y="922933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5,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desarrollada,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¿En qué grado considera que se desarrollaron las siguientes habilidades durante sus estudios de posgrado? </a:t>
            </a:r>
          </a:p>
        </p:txBody>
      </p:sp>
      <p:sp>
        <p:nvSpPr>
          <p:cNvPr id="4505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1584174" y="1836539"/>
            <a:ext cx="6958015" cy="4904829"/>
            <a:chOff x="1584174" y="1628775"/>
            <a:chExt cx="6958015" cy="4904829"/>
          </a:xfrm>
        </p:grpSpPr>
        <p:sp>
          <p:nvSpPr>
            <p:cNvPr id="31" name="AutoShape 4"/>
            <p:cNvSpPr>
              <a:spLocks noChangeArrowheads="1"/>
            </p:cNvSpPr>
            <p:nvPr/>
          </p:nvSpPr>
          <p:spPr bwMode="auto">
            <a:xfrm>
              <a:off x="6062514" y="2834333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2" name="Rectangle 5"/>
            <p:cNvSpPr>
              <a:spLocks noChangeArrowheads="1"/>
            </p:cNvSpPr>
            <p:nvPr/>
          </p:nvSpPr>
          <p:spPr bwMode="auto">
            <a:xfrm>
              <a:off x="6676876" y="2276475"/>
              <a:ext cx="885825" cy="3683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b="1" dirty="0" smtClean="0">
                  <a:solidFill>
                    <a:srgbClr val="A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entury Gothic" pitchFamily="34" charset="0"/>
                  <a:ea typeface="ＭＳ Ｐゴシック" pitchFamily="34" charset="-128"/>
                </a:rPr>
                <a:t>4.94</a:t>
              </a:r>
              <a:endParaRPr lang="es-MX" b="1" dirty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3" name="Rectangle 6"/>
            <p:cNvSpPr>
              <a:spLocks noChangeArrowheads="1"/>
            </p:cNvSpPr>
            <p:nvPr/>
          </p:nvSpPr>
          <p:spPr bwMode="auto">
            <a:xfrm>
              <a:off x="1584176" y="2731860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4" name="Rectangle 7"/>
            <p:cNvSpPr>
              <a:spLocks noChangeArrowheads="1"/>
            </p:cNvSpPr>
            <p:nvPr/>
          </p:nvSpPr>
          <p:spPr bwMode="auto">
            <a:xfrm>
              <a:off x="1584176" y="4892650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5" name="AutoShape 8"/>
            <p:cNvSpPr>
              <a:spLocks noChangeArrowheads="1"/>
            </p:cNvSpPr>
            <p:nvPr/>
          </p:nvSpPr>
          <p:spPr bwMode="auto">
            <a:xfrm>
              <a:off x="6076801" y="2405063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6" name="Rectangle 9"/>
            <p:cNvSpPr>
              <a:spLocks noChangeArrowheads="1"/>
            </p:cNvSpPr>
            <p:nvPr/>
          </p:nvSpPr>
          <p:spPr bwMode="auto">
            <a:xfrm>
              <a:off x="6676876" y="2748608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4.88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7" name="AutoShape 16"/>
            <p:cNvSpPr>
              <a:spLocks noChangeArrowheads="1"/>
            </p:cNvSpPr>
            <p:nvPr/>
          </p:nvSpPr>
          <p:spPr bwMode="auto">
            <a:xfrm>
              <a:off x="6062514" y="3266380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" name="Rectangle 18"/>
            <p:cNvSpPr>
              <a:spLocks noChangeArrowheads="1"/>
            </p:cNvSpPr>
            <p:nvPr/>
          </p:nvSpPr>
          <p:spPr bwMode="auto">
            <a:xfrm>
              <a:off x="1584175" y="4460602"/>
              <a:ext cx="4305301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9" name="Rectangle 21"/>
            <p:cNvSpPr>
              <a:spLocks noChangeArrowheads="1"/>
            </p:cNvSpPr>
            <p:nvPr/>
          </p:nvSpPr>
          <p:spPr bwMode="auto">
            <a:xfrm>
              <a:off x="6676876" y="3140968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4.81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40" name="Rectangle 5"/>
            <p:cNvSpPr>
              <a:spLocks noChangeArrowheads="1"/>
            </p:cNvSpPr>
            <p:nvPr/>
          </p:nvSpPr>
          <p:spPr bwMode="auto">
            <a:xfrm>
              <a:off x="6654651" y="3573016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4.81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41" name="Rectangle 7"/>
            <p:cNvSpPr>
              <a:spLocks noChangeArrowheads="1"/>
            </p:cNvSpPr>
            <p:nvPr/>
          </p:nvSpPr>
          <p:spPr bwMode="auto">
            <a:xfrm>
              <a:off x="1589831" y="4029104"/>
              <a:ext cx="4278313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42" name="AutoShape 8"/>
            <p:cNvSpPr>
              <a:spLocks noChangeArrowheads="1"/>
            </p:cNvSpPr>
            <p:nvPr/>
          </p:nvSpPr>
          <p:spPr bwMode="auto">
            <a:xfrm>
              <a:off x="6056164" y="3701603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43" name="Rectangle 3"/>
            <p:cNvSpPr>
              <a:spLocks noChangeArrowheads="1"/>
            </p:cNvSpPr>
            <p:nvPr/>
          </p:nvSpPr>
          <p:spPr bwMode="auto">
            <a:xfrm>
              <a:off x="2133451" y="1712913"/>
              <a:ext cx="3240088" cy="347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</a:t>
              </a:r>
              <a:endParaRPr lang="es-MX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44" name="Rectangle 3"/>
            <p:cNvSpPr>
              <a:spLocks noChangeArrowheads="1"/>
            </p:cNvSpPr>
            <p:nvPr/>
          </p:nvSpPr>
          <p:spPr bwMode="auto">
            <a:xfrm>
              <a:off x="5300514" y="1628775"/>
              <a:ext cx="3241675" cy="54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60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Nivel de desarrollo promedio</a:t>
              </a:r>
              <a:endParaRPr lang="es-MX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45" name="AutoShape 4"/>
            <p:cNvSpPr>
              <a:spLocks noChangeArrowheads="1"/>
            </p:cNvSpPr>
            <p:nvPr/>
          </p:nvSpPr>
          <p:spPr bwMode="auto">
            <a:xfrm>
              <a:off x="6062514" y="4541887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46" name="Rectangle 5"/>
            <p:cNvSpPr>
              <a:spLocks noChangeArrowheads="1"/>
            </p:cNvSpPr>
            <p:nvPr/>
          </p:nvSpPr>
          <p:spPr bwMode="auto">
            <a:xfrm>
              <a:off x="6676876" y="4005064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4.63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47" name="Rectangle 6"/>
            <p:cNvSpPr>
              <a:spLocks noChangeArrowheads="1"/>
            </p:cNvSpPr>
            <p:nvPr/>
          </p:nvSpPr>
          <p:spPr bwMode="auto">
            <a:xfrm>
              <a:off x="1584176" y="2276872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48" name="Rectangle 7"/>
            <p:cNvSpPr>
              <a:spLocks noChangeArrowheads="1"/>
            </p:cNvSpPr>
            <p:nvPr/>
          </p:nvSpPr>
          <p:spPr bwMode="auto">
            <a:xfrm>
              <a:off x="1584175" y="5733256"/>
              <a:ext cx="4305301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49" name="AutoShape 8"/>
            <p:cNvSpPr>
              <a:spLocks noChangeArrowheads="1"/>
            </p:cNvSpPr>
            <p:nvPr/>
          </p:nvSpPr>
          <p:spPr bwMode="auto">
            <a:xfrm>
              <a:off x="6076801" y="4133652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50" name="Rectangle 9"/>
            <p:cNvSpPr>
              <a:spLocks noChangeArrowheads="1"/>
            </p:cNvSpPr>
            <p:nvPr/>
          </p:nvSpPr>
          <p:spPr bwMode="auto">
            <a:xfrm>
              <a:off x="6676876" y="4456162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4.44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51" name="AutoShape 16"/>
            <p:cNvSpPr>
              <a:spLocks noChangeArrowheads="1"/>
            </p:cNvSpPr>
            <p:nvPr/>
          </p:nvSpPr>
          <p:spPr bwMode="auto">
            <a:xfrm>
              <a:off x="6062514" y="4994572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52" name="Rectangle 18"/>
            <p:cNvSpPr>
              <a:spLocks noChangeArrowheads="1"/>
            </p:cNvSpPr>
            <p:nvPr/>
          </p:nvSpPr>
          <p:spPr bwMode="auto">
            <a:xfrm>
              <a:off x="1584175" y="3162871"/>
              <a:ext cx="4305301" cy="33813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53" name="Rectangle 21"/>
            <p:cNvSpPr>
              <a:spLocks noChangeArrowheads="1"/>
            </p:cNvSpPr>
            <p:nvPr/>
          </p:nvSpPr>
          <p:spPr bwMode="auto">
            <a:xfrm>
              <a:off x="6676876" y="4869160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4.31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54" name="Rectangle 5"/>
            <p:cNvSpPr>
              <a:spLocks noChangeArrowheads="1"/>
            </p:cNvSpPr>
            <p:nvPr/>
          </p:nvSpPr>
          <p:spPr bwMode="auto">
            <a:xfrm>
              <a:off x="6654651" y="5364956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4.13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auto">
            <a:xfrm>
              <a:off x="1584174" y="3595956"/>
              <a:ext cx="430530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56" name="AutoShape 8"/>
            <p:cNvSpPr>
              <a:spLocks noChangeArrowheads="1"/>
            </p:cNvSpPr>
            <p:nvPr/>
          </p:nvSpPr>
          <p:spPr bwMode="auto">
            <a:xfrm>
              <a:off x="6056164" y="5445224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57" name="AutoShape 16"/>
            <p:cNvSpPr>
              <a:spLocks noChangeArrowheads="1"/>
            </p:cNvSpPr>
            <p:nvPr/>
          </p:nvSpPr>
          <p:spPr bwMode="auto">
            <a:xfrm>
              <a:off x="6062514" y="5858668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58" name="Rectangle 18"/>
            <p:cNvSpPr>
              <a:spLocks noChangeArrowheads="1"/>
            </p:cNvSpPr>
            <p:nvPr/>
          </p:nvSpPr>
          <p:spPr bwMode="auto">
            <a:xfrm>
              <a:off x="1584175" y="5324148"/>
              <a:ext cx="4305301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Directivas</a:t>
              </a:r>
            </a:p>
          </p:txBody>
        </p:sp>
        <p:sp>
          <p:nvSpPr>
            <p:cNvPr id="59" name="Rectangle 21"/>
            <p:cNvSpPr>
              <a:spLocks noChangeArrowheads="1"/>
            </p:cNvSpPr>
            <p:nvPr/>
          </p:nvSpPr>
          <p:spPr bwMode="auto">
            <a:xfrm>
              <a:off x="6676876" y="5733256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3.75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60" name="Rectangle 5"/>
            <p:cNvSpPr>
              <a:spLocks noChangeArrowheads="1"/>
            </p:cNvSpPr>
            <p:nvPr/>
          </p:nvSpPr>
          <p:spPr bwMode="auto">
            <a:xfrm>
              <a:off x="6660232" y="6165304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3.50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61" name="Rectangle 7"/>
            <p:cNvSpPr>
              <a:spLocks noChangeArrowheads="1"/>
            </p:cNvSpPr>
            <p:nvPr/>
          </p:nvSpPr>
          <p:spPr bwMode="auto">
            <a:xfrm>
              <a:off x="1584176" y="6165304"/>
              <a:ext cx="4305300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Dominio de otro idioma (Inglés)</a:t>
              </a:r>
            </a:p>
          </p:txBody>
        </p:sp>
        <p:sp>
          <p:nvSpPr>
            <p:cNvPr id="62" name="AutoShape 8"/>
            <p:cNvSpPr>
              <a:spLocks noChangeArrowheads="1"/>
            </p:cNvSpPr>
            <p:nvPr/>
          </p:nvSpPr>
          <p:spPr bwMode="auto">
            <a:xfrm>
              <a:off x="6056164" y="6309320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ChangeArrowheads="1"/>
          </p:cNvSpPr>
          <p:nvPr/>
        </p:nvSpPr>
        <p:spPr bwMode="auto">
          <a:xfrm>
            <a:off x="179512" y="1093981"/>
            <a:ext cx="8784976" cy="97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Ahora que es egresado,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n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qué medida considera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usted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que cuenta con las siguientes HABILIDADES Y COMPETENCIAS específicas de su </a:t>
            </a:r>
            <a:endParaRPr lang="es-MX" altLang="es-MX" sz="1600" dirty="0" smtClean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posgrado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que le voy a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mencionar?</a:t>
            </a:r>
            <a:endParaRPr lang="es-MX" altLang="es-MX" sz="1600" dirty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</a:p>
        </p:txBody>
      </p:sp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CuadroTexto 13"/>
          <p:cNvSpPr txBox="1"/>
          <p:nvPr/>
        </p:nvSpPr>
        <p:spPr>
          <a:xfrm>
            <a:off x="2483768" y="4880193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9781406"/>
              </p:ext>
            </p:extLst>
          </p:nvPr>
        </p:nvGraphicFramePr>
        <p:xfrm>
          <a:off x="1475656" y="2503929"/>
          <a:ext cx="6400750" cy="2196300"/>
        </p:xfrm>
        <a:graphic>
          <a:graphicData uri="http://schemas.openxmlformats.org/drawingml/2006/table">
            <a:tbl>
              <a:tblPr/>
              <a:tblGrid>
                <a:gridCol w="5021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88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</a:t>
                      </a:r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competencias*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33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Colocación de accesos vasculares para hemodiálisis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33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del paciente con diálisis peritoneal y hemodiálisis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33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Diagnóstico y tratamiento de nefropatía diabética e hipertensiva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33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Diagnóstico y tratamiento de glomerulopatías primarias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933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Realización de biopsias renales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ChangeArrowheads="1"/>
          </p:cNvSpPr>
          <p:nvPr/>
        </p:nvSpPr>
        <p:spPr bwMode="auto">
          <a:xfrm>
            <a:off x="71883" y="1135777"/>
            <a:ext cx="89646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Por otro lado,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qué medida considera usted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que,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como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egresado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cuenta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con los siguientes CONOCIMIENTOS específicos de su </a:t>
            </a:r>
            <a:endParaRPr lang="es-MX" altLang="es-MX" sz="1600" dirty="0" smtClean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posgrado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que le voy a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mencionar?</a:t>
            </a:r>
            <a:endParaRPr lang="es-MX" altLang="es-MX" sz="1600" dirty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altLang="es-MX" sz="1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desarrollado 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y 5 muy </a:t>
            </a:r>
            <a:r>
              <a:rPr lang="es-MX" altLang="es-MX" sz="1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desarrollado)</a:t>
            </a:r>
            <a:endParaRPr lang="es-MX" altLang="es-MX" sz="1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CuadroTexto 13"/>
          <p:cNvSpPr txBox="1"/>
          <p:nvPr/>
        </p:nvSpPr>
        <p:spPr>
          <a:xfrm>
            <a:off x="3203848" y="5024209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786623"/>
              </p:ext>
            </p:extLst>
          </p:nvPr>
        </p:nvGraphicFramePr>
        <p:xfrm>
          <a:off x="683568" y="2503929"/>
          <a:ext cx="7920881" cy="2359650"/>
        </p:xfrm>
        <a:graphic>
          <a:graphicData uri="http://schemas.openxmlformats.org/drawingml/2006/table">
            <a:tbl>
              <a:tblPr/>
              <a:tblGrid>
                <a:gridCol w="65527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190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Conocimientos*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4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Prevención, diagnóstico y manejo de la enfermedad renal crónica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4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Prevención y manejo de la lesión renal aguda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4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del paciente con trasplante renal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84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Diagnóstico y manejo de las enfermedades sistémicas que ocasionan daño renal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472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Tratamiento del paciente con enfermedad renal en situaciones especiales: ancianos, embarazadas, etc.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484438" y="2067147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2594" y="2637853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095847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9.4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619672" y="397400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953388" y="397400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15" name="1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053230"/>
              </p:ext>
            </p:extLst>
          </p:nvPr>
        </p:nvGraphicFramePr>
        <p:xfrm>
          <a:off x="1619672" y="4614634"/>
          <a:ext cx="2762895" cy="1104900"/>
        </p:xfrm>
        <a:graphic>
          <a:graphicData uri="http://schemas.openxmlformats.org/drawingml/2006/table">
            <a:tbl>
              <a:tblPr/>
              <a:tblGrid>
                <a:gridCol w="113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Femenino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Masculino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9.8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6" name="1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254332"/>
              </p:ext>
            </p:extLst>
          </p:nvPr>
        </p:nvGraphicFramePr>
        <p:xfrm>
          <a:off x="4951388" y="4628356"/>
          <a:ext cx="2736304" cy="1104900"/>
        </p:xfrm>
        <a:graphic>
          <a:graphicData uri="http://schemas.openxmlformats.org/drawingml/2006/table">
            <a:tbl>
              <a:tblPr/>
              <a:tblGrid>
                <a:gridCol w="12797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65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 a 34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 a 44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71883" y="1023516"/>
            <a:ext cx="896461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Universidad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</p:spTree>
    <p:extLst>
      <p:ext uri="{BB962C8B-B14F-4D97-AF65-F5344CB8AC3E}">
        <p14:creationId xmlns:p14="http://schemas.microsoft.com/office/powerpoint/2010/main" val="38427200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9167" name="Rectangle 3"/>
          <p:cNvSpPr>
            <a:spLocks noChangeArrowheads="1"/>
          </p:cNvSpPr>
          <p:nvPr/>
        </p:nvSpPr>
        <p:spPr bwMode="auto">
          <a:xfrm>
            <a:off x="2230709" y="1277445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Al término de su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posgrado, </a:t>
            </a:r>
            <a:endParaRPr lang="es-MX" altLang="es-MX" sz="1600" dirty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¿Cuánto tiempo pasó para que se incorporara en una actividad laboral?</a:t>
            </a:r>
          </a:p>
        </p:txBody>
      </p:sp>
      <p:sp>
        <p:nvSpPr>
          <p:cNvPr id="49168" name="Rectangle 7"/>
          <p:cNvSpPr>
            <a:spLocks noChangeArrowheads="1"/>
          </p:cNvSpPr>
          <p:nvPr/>
        </p:nvSpPr>
        <p:spPr bwMode="auto">
          <a:xfrm>
            <a:off x="2017711" y="3575213"/>
            <a:ext cx="220662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Más de un mes</a:t>
            </a:r>
          </a:p>
        </p:txBody>
      </p:sp>
      <p:sp>
        <p:nvSpPr>
          <p:cNvPr id="49169" name="AutoShape 8"/>
          <p:cNvSpPr>
            <a:spLocks noChangeArrowheads="1"/>
          </p:cNvSpPr>
          <p:nvPr/>
        </p:nvSpPr>
        <p:spPr bwMode="auto">
          <a:xfrm rot="10800000" flipH="1">
            <a:off x="4412262" y="364604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4932040" y="3552857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13.3%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9178" name="Rectangle 7"/>
          <p:cNvSpPr>
            <a:spLocks noChangeArrowheads="1"/>
          </p:cNvSpPr>
          <p:nvPr/>
        </p:nvSpPr>
        <p:spPr bwMode="auto">
          <a:xfrm>
            <a:off x="2017712" y="2705262"/>
            <a:ext cx="22066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Menos de un mes</a:t>
            </a:r>
          </a:p>
        </p:txBody>
      </p:sp>
      <p:sp>
        <p:nvSpPr>
          <p:cNvPr id="49179" name="AutoShape 8"/>
          <p:cNvSpPr>
            <a:spLocks noChangeArrowheads="1"/>
          </p:cNvSpPr>
          <p:nvPr/>
        </p:nvSpPr>
        <p:spPr bwMode="auto">
          <a:xfrm rot="10800000" flipH="1">
            <a:off x="4412262" y="281370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4941830" y="2682881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86.7%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9183" name="AutoShape 8"/>
          <p:cNvSpPr>
            <a:spLocks noChangeArrowheads="1"/>
          </p:cNvSpPr>
          <p:nvPr/>
        </p:nvSpPr>
        <p:spPr bwMode="auto">
          <a:xfrm rot="10800000" flipH="1">
            <a:off x="6269707" y="3203649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703083" y="2962931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1.5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Meses promedio </a:t>
            </a:r>
          </a:p>
        </p:txBody>
      </p:sp>
      <p:sp>
        <p:nvSpPr>
          <p:cNvPr id="49187" name="Rectangle 7"/>
          <p:cNvSpPr>
            <a:spLocks noChangeArrowheads="1"/>
          </p:cNvSpPr>
          <p:nvPr/>
        </p:nvSpPr>
        <p:spPr bwMode="auto">
          <a:xfrm>
            <a:off x="6449843" y="4772950"/>
            <a:ext cx="2422525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1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 mes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49188" name="Rectangle 7"/>
          <p:cNvSpPr>
            <a:spLocks noChangeArrowheads="1"/>
          </p:cNvSpPr>
          <p:nvPr/>
        </p:nvSpPr>
        <p:spPr bwMode="auto">
          <a:xfrm>
            <a:off x="6400630" y="5301208"/>
            <a:ext cx="2520950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2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 </a:t>
            </a: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meses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8089656"/>
              </p:ext>
            </p:extLst>
          </p:nvPr>
        </p:nvGraphicFramePr>
        <p:xfrm>
          <a:off x="-900608" y="149028"/>
          <a:ext cx="6876380" cy="4508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178" name="Rectangle 3"/>
          <p:cNvSpPr>
            <a:spLocks noChangeArrowheads="1"/>
          </p:cNvSpPr>
          <p:nvPr/>
        </p:nvSpPr>
        <p:spPr bwMode="auto">
          <a:xfrm>
            <a:off x="179512" y="1092101"/>
            <a:ext cx="4716141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5017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006827" y="3356992"/>
            <a:ext cx="5533725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Desde que egresó del posgrado </a:t>
            </a:r>
            <a:endParaRPr lang="es-MX" altLang="es-MX" sz="1600" dirty="0" smtClean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hasta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hoy,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trabajos </a:t>
            </a:r>
            <a:endParaRPr lang="es-MX" altLang="es-MX" sz="1600" dirty="0" smtClean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diferentes ha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tenido?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5628184" y="4494830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2.4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trabajos en promedio </a:t>
            </a: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5376020" y="5472135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1 Trabajo</a:t>
            </a: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5376020" y="5903935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 5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 Trabajos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1196752"/>
            <a:ext cx="8964613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¿Cuántos trabajos tiene que sean de 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diferentes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instituciones (Públicas, privadas, etc.)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569463" y="2276872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en promedio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327619" y="2847578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36945" y="3305572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1.9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560681" y="433404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1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894397" y="433404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3851920" y="229594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Inserción laboral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07579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349250" y="1916113"/>
            <a:ext cx="8370888" cy="2122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“Especialidad </a:t>
            </a:r>
            <a:r>
              <a:rPr lang="es-MX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Nefrología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(Instituto Mexicano del Seguro Social-HGR46)</a:t>
            </a: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”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30724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5 Rectángulo"/>
          <p:cNvSpPr>
            <a:spLocks noChangeArrowheads="1"/>
          </p:cNvSpPr>
          <p:nvPr/>
        </p:nvSpPr>
        <p:spPr bwMode="auto">
          <a:xfrm>
            <a:off x="152400" y="6559550"/>
            <a:ext cx="4851648" cy="2984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0183567"/>
              </p:ext>
            </p:extLst>
          </p:nvPr>
        </p:nvGraphicFramePr>
        <p:xfrm>
          <a:off x="2099344" y="3976901"/>
          <a:ext cx="6284565" cy="27023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416933" y="1151983"/>
            <a:ext cx="8187515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 </a:t>
            </a:r>
            <a:r>
              <a:rPr lang="es-ES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¿Desempeña o ha desempeñado puestos administrativos de liderazgo (direcciones, jefaturas, etc</a:t>
            </a:r>
            <a:r>
              <a:rPr lang="es-ES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.)?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31840" y="1988840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6200000" flipH="1">
            <a:off x="3535859" y="2486521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221597" y="2740816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6.3%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644728" y="1996778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 rot="16200000" flipH="1">
            <a:off x="5120184" y="2494459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840797" y="2740816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93.8%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4512351" flipH="1">
            <a:off x="3539948" y="3461218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3672210" y="3973244"/>
            <a:ext cx="3276600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¿Cuál </a:t>
            </a:r>
            <a:r>
              <a:rPr lang="es-ES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principalmente? </a:t>
            </a:r>
            <a:endParaRPr lang="es-MX" altLang="es-MX" sz="1600" dirty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3851920" y="229594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Inserción laboral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20177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3325074"/>
              </p:ext>
            </p:extLst>
          </p:nvPr>
        </p:nvGraphicFramePr>
        <p:xfrm>
          <a:off x="1331640" y="980728"/>
          <a:ext cx="7632848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3891" y="1145985"/>
            <a:ext cx="8964613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posgrado le impactó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su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mejora laboral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228184" y="4797152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Aquí me quedé</a:t>
            </a:r>
          </a:p>
          <a:p>
            <a:endParaRPr lang="es-MX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4987133"/>
              </p:ext>
            </p:extLst>
          </p:nvPr>
        </p:nvGraphicFramePr>
        <p:xfrm>
          <a:off x="323528" y="757287"/>
          <a:ext cx="7676382" cy="5487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325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-1" y="1012002"/>
            <a:ext cx="8964613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100%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al que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estudiar un posgrado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le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2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969198" y="3997226"/>
            <a:ext cx="987178" cy="3678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275.0%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074418" y="3068960"/>
            <a:ext cx="2700338" cy="522287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53255" name="AutoShape 8"/>
          <p:cNvSpPr>
            <a:spLocks noChangeArrowheads="1"/>
          </p:cNvSpPr>
          <p:nvPr/>
        </p:nvSpPr>
        <p:spPr bwMode="auto">
          <a:xfrm rot="16200000" flipH="1">
            <a:off x="7308427" y="3717155"/>
            <a:ext cx="287338" cy="144463"/>
          </a:xfrm>
          <a:prstGeom prst="rightArrow">
            <a:avLst>
              <a:gd name="adj1" fmla="val 50000"/>
              <a:gd name="adj2" fmla="val 47267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3256" name="AutoShape 8"/>
          <p:cNvSpPr>
            <a:spLocks noChangeArrowheads="1"/>
          </p:cNvSpPr>
          <p:nvPr/>
        </p:nvSpPr>
        <p:spPr bwMode="auto">
          <a:xfrm rot="10800000" flipH="1">
            <a:off x="5405611" y="3133699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3257" name="Rectangle 7"/>
          <p:cNvSpPr>
            <a:spLocks noChangeArrowheads="1"/>
          </p:cNvSpPr>
          <p:nvPr/>
        </p:nvSpPr>
        <p:spPr bwMode="auto">
          <a:xfrm>
            <a:off x="6301431" y="4494535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5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0.0</a:t>
            </a:r>
            <a:r>
              <a:rPr lang="es-MX" altLang="es-MX" sz="14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%</a:t>
            </a:r>
          </a:p>
        </p:txBody>
      </p:sp>
      <p:sp>
        <p:nvSpPr>
          <p:cNvPr id="53258" name="Rectangle 7"/>
          <p:cNvSpPr>
            <a:spLocks noChangeArrowheads="1"/>
          </p:cNvSpPr>
          <p:nvPr/>
        </p:nvSpPr>
        <p:spPr bwMode="auto">
          <a:xfrm>
            <a:off x="6301431" y="4916810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5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00.0</a:t>
            </a:r>
            <a:r>
              <a:rPr lang="es-MX" altLang="es-MX" sz="14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1278885"/>
              </p:ext>
            </p:extLst>
          </p:nvPr>
        </p:nvGraphicFramePr>
        <p:xfrm>
          <a:off x="296068" y="1426395"/>
          <a:ext cx="8696325" cy="52329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427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11188" y="1151983"/>
            <a:ext cx="8066087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7388194"/>
              </p:ext>
            </p:extLst>
          </p:nvPr>
        </p:nvGraphicFramePr>
        <p:xfrm>
          <a:off x="125983" y="720725"/>
          <a:ext cx="9036496" cy="5449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1108573"/>
            <a:ext cx="8066087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lo hace en una empresa/institución)</a:t>
            </a: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1164932"/>
            <a:ext cx="8066087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69150"/>
              </p:ext>
            </p:extLst>
          </p:nvPr>
        </p:nvGraphicFramePr>
        <p:xfrm>
          <a:off x="1332607" y="720725"/>
          <a:ext cx="7811393" cy="56650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1021035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613423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su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formación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379058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9.9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7363" name="Rectangle 7"/>
          <p:cNvSpPr>
            <a:spLocks noChangeArrowheads="1"/>
          </p:cNvSpPr>
          <p:nvPr/>
        </p:nvSpPr>
        <p:spPr bwMode="auto">
          <a:xfrm>
            <a:off x="3635375" y="591688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Mínima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9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57364" name="Rectangle 7"/>
          <p:cNvSpPr>
            <a:spLocks noChangeArrowheads="1"/>
          </p:cNvSpPr>
          <p:nvPr/>
        </p:nvSpPr>
        <p:spPr bwMode="auto">
          <a:xfrm>
            <a:off x="3635375" y="634868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7365" name="AutoShape 8"/>
          <p:cNvSpPr>
            <a:spLocks noChangeArrowheads="1"/>
          </p:cNvSpPr>
          <p:nvPr/>
        </p:nvSpPr>
        <p:spPr bwMode="auto">
          <a:xfrm rot="16200000" flipH="1">
            <a:off x="4501356" y="4979467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7366" name="Rectangle 7"/>
          <p:cNvSpPr>
            <a:spLocks noChangeArrowheads="1"/>
          </p:cNvSpPr>
          <p:nvPr/>
        </p:nvSpPr>
        <p:spPr bwMode="auto">
          <a:xfrm>
            <a:off x="3059113" y="4477023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16200000" flipH="1">
            <a:off x="3477692" y="3105151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03848" y="1772816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3607867" y="2270497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4860651" y="2492853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4716735" y="1780753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20" name="AutoShape 8"/>
          <p:cNvSpPr>
            <a:spLocks noChangeArrowheads="1"/>
          </p:cNvSpPr>
          <p:nvPr/>
        </p:nvSpPr>
        <p:spPr bwMode="auto">
          <a:xfrm rot="16200000" flipH="1">
            <a:off x="5192192" y="2278434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3276475" y="2492853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0478689"/>
              </p:ext>
            </p:extLst>
          </p:nvPr>
        </p:nvGraphicFramePr>
        <p:xfrm>
          <a:off x="1331912" y="908720"/>
          <a:ext cx="7812088" cy="5449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246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79975"/>
            <a:ext cx="8569325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fue preparado en el posgrado?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ChangeArrowheads="1"/>
          </p:cNvSpPr>
          <p:nvPr/>
        </p:nvSpPr>
        <p:spPr bwMode="auto">
          <a:xfrm>
            <a:off x="4391149" y="5268813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80.0</a:t>
            </a: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%</a:t>
            </a:r>
          </a:p>
        </p:txBody>
      </p:sp>
      <p:sp>
        <p:nvSpPr>
          <p:cNvPr id="58371" name="Rectangle 7"/>
          <p:cNvSpPr>
            <a:spLocks noChangeArrowheads="1"/>
          </p:cNvSpPr>
          <p:nvPr/>
        </p:nvSpPr>
        <p:spPr bwMode="auto">
          <a:xfrm>
            <a:off x="4391149" y="5700613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8372" name="AutoShape 8"/>
          <p:cNvSpPr>
            <a:spLocks noChangeArrowheads="1"/>
          </p:cNvSpPr>
          <p:nvPr/>
        </p:nvSpPr>
        <p:spPr bwMode="auto">
          <a:xfrm rot="10800000" flipH="1">
            <a:off x="4391149" y="2403277"/>
            <a:ext cx="390525" cy="149225"/>
          </a:xfrm>
          <a:prstGeom prst="rightArrow">
            <a:avLst>
              <a:gd name="adj1" fmla="val 50000"/>
              <a:gd name="adj2" fmla="val 47676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5075832" y="2336602"/>
            <a:ext cx="1224136" cy="335697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837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8377" name="Rectangle 3"/>
          <p:cNvSpPr>
            <a:spLocks noChangeArrowheads="1"/>
          </p:cNvSpPr>
          <p:nvPr/>
        </p:nvSpPr>
        <p:spPr bwMode="auto">
          <a:xfrm>
            <a:off x="71883" y="1067026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qué 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donde 0% es “No he aplicado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”)</a:t>
            </a:r>
            <a:endParaRPr lang="es-MX" alt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8383" name="Rectangle 7"/>
          <p:cNvSpPr>
            <a:spLocks noChangeArrowheads="1"/>
          </p:cNvSpPr>
          <p:nvPr/>
        </p:nvSpPr>
        <p:spPr bwMode="auto">
          <a:xfrm>
            <a:off x="774824" y="2230239"/>
            <a:ext cx="3468688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4530799" y="4629863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96.6%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8387" name="AutoShape 8"/>
          <p:cNvSpPr>
            <a:spLocks noChangeArrowheads="1"/>
          </p:cNvSpPr>
          <p:nvPr/>
        </p:nvSpPr>
        <p:spPr bwMode="auto">
          <a:xfrm rot="16200000" flipH="1">
            <a:off x="5416674" y="4255988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8388" name="Rectangle 7"/>
          <p:cNvSpPr>
            <a:spLocks noChangeArrowheads="1"/>
          </p:cNvSpPr>
          <p:nvPr/>
        </p:nvSpPr>
        <p:spPr bwMode="auto">
          <a:xfrm>
            <a:off x="4205412" y="3324125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8389" name="AutoShape 8"/>
          <p:cNvSpPr>
            <a:spLocks noChangeArrowheads="1"/>
          </p:cNvSpPr>
          <p:nvPr/>
        </p:nvSpPr>
        <p:spPr bwMode="auto">
          <a:xfrm rot="16200000" flipH="1">
            <a:off x="5380162" y="2872134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7792482"/>
              </p:ext>
            </p:extLst>
          </p:nvPr>
        </p:nvGraphicFramePr>
        <p:xfrm>
          <a:off x="1230930" y="836712"/>
          <a:ext cx="7883401" cy="56650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939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616856" y="1003261"/>
            <a:ext cx="806608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anose="020F0502020204030204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31747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484788"/>
            <a:ext cx="7559675" cy="420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egresados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Especialidad </a:t>
            </a:r>
            <a:r>
              <a:rPr lang="es-MX" sz="1600" b="1" i="1" dirty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en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Nefrología</a:t>
            </a:r>
            <a:r>
              <a:rPr lang="es-MX" sz="1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 (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Instituto </a:t>
            </a:r>
            <a:r>
              <a:rPr lang="es-MX" sz="1600" b="1" i="1" dirty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Mexicano del Seguro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Social-HGR46)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profesional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4311124"/>
              </p:ext>
            </p:extLst>
          </p:nvPr>
        </p:nvGraphicFramePr>
        <p:xfrm>
          <a:off x="1115616" y="1268760"/>
          <a:ext cx="7632848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41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528" y="969120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profesional? 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Primera mención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4776506"/>
              </p:ext>
            </p:extLst>
          </p:nvPr>
        </p:nvGraphicFramePr>
        <p:xfrm>
          <a:off x="1331639" y="1412776"/>
          <a:ext cx="7561213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41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155" y="969120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profesional? 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Segunda mención</a:t>
            </a:r>
          </a:p>
        </p:txBody>
      </p:sp>
    </p:spTree>
    <p:extLst>
      <p:ext uri="{BB962C8B-B14F-4D97-AF65-F5344CB8AC3E}">
        <p14:creationId xmlns:p14="http://schemas.microsoft.com/office/powerpoint/2010/main" val="32184648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528" y="1041128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profesional? 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506261"/>
              </p:ext>
            </p:extLst>
          </p:nvPr>
        </p:nvGraphicFramePr>
        <p:xfrm>
          <a:off x="1403648" y="2492896"/>
          <a:ext cx="6462093" cy="2742918"/>
        </p:xfrm>
        <a:graphic>
          <a:graphicData uri="http://schemas.openxmlformats.org/drawingml/2006/table">
            <a:tbl>
              <a:tblPr/>
              <a:tblGrid>
                <a:gridCol w="31034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79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45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60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1er.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2da.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29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31.3%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29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28.2%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629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629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629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629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Ninguna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629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629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Trasplante en agudos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629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34698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1765497"/>
              </p:ext>
            </p:extLst>
          </p:nvPr>
        </p:nvGraphicFramePr>
        <p:xfrm>
          <a:off x="144016" y="492528"/>
          <a:ext cx="8928991" cy="5516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144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236940"/>
            <a:ext cx="8569325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155" y="980728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15751" y="2914534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encuentra usted certificado o recertificado por algún Consejo Mexicano de su área médica?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267744" y="3803268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16200000" flipH="1">
            <a:off x="2671763" y="4335106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365828" y="4581128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10800000" flipH="1">
            <a:off x="3707905" y="3875152"/>
            <a:ext cx="504825" cy="215900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5436095" y="4693786"/>
            <a:ext cx="280831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11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*</a:t>
            </a:r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Respuestas otorgadas por los entrevistados</a:t>
            </a:r>
            <a:r>
              <a:rPr lang="es-MX" altLang="es-MX" sz="11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. </a:t>
            </a:r>
          </a:p>
        </p:txBody>
      </p:sp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987134"/>
              </p:ext>
            </p:extLst>
          </p:nvPr>
        </p:nvGraphicFramePr>
        <p:xfrm>
          <a:off x="971600" y="1587848"/>
          <a:ext cx="7200798" cy="1013460"/>
        </p:xfrm>
        <a:graphic>
          <a:graphicData uri="http://schemas.openxmlformats.org/drawingml/2006/table">
            <a:tbl>
              <a:tblPr/>
              <a:tblGrid>
                <a:gridCol w="42211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3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32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32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5" name="1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87690"/>
              </p:ext>
            </p:extLst>
          </p:nvPr>
        </p:nvGraphicFramePr>
        <p:xfrm>
          <a:off x="4637236" y="3854693"/>
          <a:ext cx="3607172" cy="668655"/>
        </p:xfrm>
        <a:graphic>
          <a:graphicData uri="http://schemas.openxmlformats.org/drawingml/2006/table">
            <a:tbl>
              <a:tblPr/>
              <a:tblGrid>
                <a:gridCol w="267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78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¿Por cuál?*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Consejo Mexicano de Nefrología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2268364" y="5183076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</a:t>
            </a:r>
            <a:endParaRPr lang="es-MX" altLang="es-MX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auto">
          <a:xfrm rot="16200000" flipH="1">
            <a:off x="2672384" y="5725324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2358121" y="5970766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3358591"/>
              </p:ext>
            </p:extLst>
          </p:nvPr>
        </p:nvGraphicFramePr>
        <p:xfrm>
          <a:off x="-637183" y="720725"/>
          <a:ext cx="7004645" cy="4152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1079975"/>
            <a:ext cx="8569325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¿Pertenece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alguna asociación médica, membresía a sociedades científicas, colegios u otros organismos de profesionistas? </a:t>
            </a: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 rot="13904749" flipH="1">
            <a:off x="5032552" y="3525459"/>
            <a:ext cx="444210" cy="288032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681431" y="6094457"/>
            <a:ext cx="44270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*Respuestas otorgadas por los entrevistados. </a:t>
            </a:r>
          </a:p>
          <a:p>
            <a:pPr algn="ctr"/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**El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% es sobre las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menciones, no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sobre el porcentaje de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entrevistados.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149125"/>
              </p:ext>
            </p:extLst>
          </p:nvPr>
        </p:nvGraphicFramePr>
        <p:xfrm>
          <a:off x="4139952" y="4166200"/>
          <a:ext cx="4766146" cy="1783080"/>
        </p:xfrm>
        <a:graphic>
          <a:graphicData uri="http://schemas.openxmlformats.org/drawingml/2006/table">
            <a:tbl>
              <a:tblPr/>
              <a:tblGrid>
                <a:gridCol w="3902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39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¿A cuál(es)?*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Jalisciense de Nefrología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27.3%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Internacional de Nefrología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Nefrólogos de México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Mexicano de Medicina Interna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Instituto Mexicano de Investigaciones Nefrológicas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Americana de Trasplantes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28614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2287808"/>
              </p:ext>
            </p:extLst>
          </p:nvPr>
        </p:nvGraphicFramePr>
        <p:xfrm>
          <a:off x="-1476672" y="633593"/>
          <a:ext cx="8836779" cy="5369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155" y="1164932"/>
            <a:ext cx="8569325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obtenido premios o distinciones por su actividad laboral? 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940152" y="3028772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2.0 premios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en promedio </a:t>
            </a: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10800000" flipH="1">
            <a:off x="4860032" y="2060848"/>
            <a:ext cx="486418" cy="280799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5372114" y="2060848"/>
            <a:ext cx="3304342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Cuántos premios?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 rot="16200000" flipH="1">
            <a:off x="6857083" y="2595360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 rot="16200000" flipH="1">
            <a:off x="6856960" y="3966364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7" name="Rectángulo 8"/>
          <p:cNvSpPr/>
          <p:nvPr/>
        </p:nvSpPr>
        <p:spPr>
          <a:xfrm>
            <a:off x="4716927" y="6238473"/>
            <a:ext cx="44270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*Respuestas otorgadas por los entrevistados. </a:t>
            </a:r>
          </a:p>
          <a:p>
            <a:pPr algn="ctr"/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**El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% es sobre las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menciones, no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sobre el porcentaje de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entrevistados.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170143"/>
              </p:ext>
            </p:extLst>
          </p:nvPr>
        </p:nvGraphicFramePr>
        <p:xfrm>
          <a:off x="5099372" y="4392513"/>
          <a:ext cx="3721100" cy="1647825"/>
        </p:xfrm>
        <a:graphic>
          <a:graphicData uri="http://schemas.openxmlformats.org/drawingml/2006/table">
            <a:tbl>
              <a:tblPr/>
              <a:tblGrid>
                <a:gridCol w="2959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52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¿Cuáles?*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Reconocimiento a la Productividad Científica del Personal de Salud del IMSS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Desempeño Sobresaliente Clínico Asistencial del IMSS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 Trabajador de Servicio en el ISSSTE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00408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9236534"/>
              </p:ext>
            </p:extLst>
          </p:nvPr>
        </p:nvGraphicFramePr>
        <p:xfrm>
          <a:off x="-36512" y="908720"/>
          <a:ext cx="9143999" cy="544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36512" y="1152689"/>
            <a:ext cx="8964613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realiza actividades docentes?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</a:p>
        </p:txBody>
      </p:sp>
    </p:spTree>
    <p:extLst>
      <p:ext uri="{BB962C8B-B14F-4D97-AF65-F5344CB8AC3E}">
        <p14:creationId xmlns:p14="http://schemas.microsoft.com/office/powerpoint/2010/main" val="34356275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36512" y="1296705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461068" y="2269615"/>
            <a:ext cx="3887787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Evaluación de su desempeño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219224" y="3025838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28550" y="3483832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9.2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740318" y="433404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74034" y="433404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</a:p>
        </p:txBody>
      </p:sp>
    </p:spTree>
    <p:extLst>
      <p:ext uri="{BB962C8B-B14F-4D97-AF65-F5344CB8AC3E}">
        <p14:creationId xmlns:p14="http://schemas.microsoft.com/office/powerpoint/2010/main" val="15804444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9362986"/>
              </p:ext>
            </p:extLst>
          </p:nvPr>
        </p:nvGraphicFramePr>
        <p:xfrm>
          <a:off x="4481223" y="3353197"/>
          <a:ext cx="4715048" cy="3504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9559563"/>
              </p:ext>
            </p:extLst>
          </p:nvPr>
        </p:nvGraphicFramePr>
        <p:xfrm>
          <a:off x="-900608" y="981075"/>
          <a:ext cx="6768752" cy="3888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96561" y="981075"/>
            <a:ext cx="8569325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ES_tradnl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</a:t>
            </a:r>
            <a:r>
              <a:rPr lang="es-ES_tradnl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continuado cursando estudios o capacitaciones posteriores al posgrado que realizó?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8612" name="AutoShape 8"/>
          <p:cNvSpPr>
            <a:spLocks noChangeArrowheads="1"/>
          </p:cNvSpPr>
          <p:nvPr/>
        </p:nvSpPr>
        <p:spPr bwMode="auto">
          <a:xfrm rot="10082183" flipH="1">
            <a:off x="4737512" y="3574791"/>
            <a:ext cx="391288" cy="248399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8613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932040" y="3277727"/>
            <a:ext cx="3788721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¿Qué tipo de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estudios o </a:t>
            </a:r>
          </a:p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capacitaciones?</a:t>
            </a:r>
            <a:endParaRPr lang="es-MX" altLang="es-MX" sz="1600" dirty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anose="020F0502020204030204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70415"/>
              </p:ext>
            </p:extLst>
          </p:nvPr>
        </p:nvGraphicFramePr>
        <p:xfrm>
          <a:off x="1547664" y="1628775"/>
          <a:ext cx="6681936" cy="3872047"/>
        </p:xfrm>
        <a:graphic>
          <a:graphicData uri="http://schemas.openxmlformats.org/drawingml/2006/table">
            <a:tbl>
              <a:tblPr/>
              <a:tblGrid>
                <a:gridCol w="3168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3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67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16 al 23 de mayo 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de la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Especialidad en Nefrología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(IMSS – HGR46)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16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3819" name="4 Rectángulo"/>
          <p:cNvSpPr>
            <a:spLocks noChangeArrowheads="1"/>
          </p:cNvSpPr>
          <p:nvPr/>
        </p:nvSpPr>
        <p:spPr bwMode="auto">
          <a:xfrm>
            <a:off x="2411610" y="5661248"/>
            <a:ext cx="619283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>
                <a:solidFill>
                  <a:schemeClr val="tx1"/>
                </a:solidFill>
                <a:latin typeface="Century Gothic" panose="020B0502020202020204" pitchFamily="34" charset="0"/>
              </a:rPr>
              <a:t>* Se considera como censo al llegar al 80% sobre los registros efectivos de egresados.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6362219"/>
              </p:ext>
            </p:extLst>
          </p:nvPr>
        </p:nvGraphicFramePr>
        <p:xfrm>
          <a:off x="-972616" y="260350"/>
          <a:ext cx="8424936" cy="5616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9634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836613"/>
            <a:ext cx="76327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25.0%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11832050" flipH="1">
            <a:off x="4211961" y="4581128"/>
            <a:ext cx="503238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603982"/>
              </p:ext>
            </p:extLst>
          </p:nvPr>
        </p:nvGraphicFramePr>
        <p:xfrm>
          <a:off x="5364088" y="4843673"/>
          <a:ext cx="3032522" cy="961591"/>
        </p:xfrm>
        <a:graphic>
          <a:graphicData uri="http://schemas.openxmlformats.org/drawingml/2006/table">
            <a:tbl>
              <a:tblPr/>
              <a:tblGrid>
                <a:gridCol w="24331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9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93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¿Qué</a:t>
                      </a:r>
                      <a:r>
                        <a:rPr lang="es-MX" sz="14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 tipo de estudios o capacitaciones?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6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Maestría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67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6399279"/>
              </p:ext>
            </p:extLst>
          </p:nvPr>
        </p:nvGraphicFramePr>
        <p:xfrm>
          <a:off x="151379" y="692696"/>
          <a:ext cx="8914265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93688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1 CuadroTexto"/>
          <p:cNvSpPr txBox="1">
            <a:spLocks noChangeArrowheads="1"/>
          </p:cNvSpPr>
          <p:nvPr/>
        </p:nvSpPr>
        <p:spPr bwMode="auto">
          <a:xfrm>
            <a:off x="2678113" y="5608638"/>
            <a:ext cx="3787775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MX" b="1" dirty="0">
                <a:cs typeface="Arial" charset="0"/>
              </a:rPr>
              <a:t>Decisiones que construyen éxito</a:t>
            </a:r>
          </a:p>
          <a:p>
            <a:pPr algn="ctr"/>
            <a:endParaRPr lang="es-MX" b="1" dirty="0">
              <a:cs typeface="Arial" charset="0"/>
            </a:endParaRPr>
          </a:p>
          <a:p>
            <a:pPr algn="ctr"/>
            <a:r>
              <a:rPr lang="es-MX" sz="1400" b="1" dirty="0">
                <a:cs typeface="Arial" charset="0"/>
              </a:rPr>
              <a:t>www.corporativoacsi.com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4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5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6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7263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6683941"/>
              </p:ext>
            </p:extLst>
          </p:nvPr>
        </p:nvGraphicFramePr>
        <p:xfrm>
          <a:off x="333686" y="3838967"/>
          <a:ext cx="5905106" cy="2737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843" name="3 Rectángulo"/>
          <p:cNvSpPr>
            <a:spLocks noChangeArrowheads="1"/>
          </p:cNvSpPr>
          <p:nvPr/>
        </p:nvSpPr>
        <p:spPr bwMode="auto">
          <a:xfrm>
            <a:off x="3923928" y="1700808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35844" name="3 Rectángulo"/>
          <p:cNvSpPr>
            <a:spLocks noChangeArrowheads="1"/>
          </p:cNvSpPr>
          <p:nvPr/>
        </p:nvSpPr>
        <p:spPr bwMode="auto">
          <a:xfrm>
            <a:off x="611560" y="90837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35845" name="Rectangle 1"/>
          <p:cNvSpPr>
            <a:spLocks noChangeArrowheads="1"/>
          </p:cNvSpPr>
          <p:nvPr/>
        </p:nvSpPr>
        <p:spPr bwMode="auto">
          <a:xfrm>
            <a:off x="4402132" y="107156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6842497" y="1088653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5288334" y="176334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6821536" y="1768139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12.5%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35849" name="AutoShape 47"/>
          <p:cNvCxnSpPr>
            <a:cxnSpLocks noChangeShapeType="1"/>
          </p:cNvCxnSpPr>
          <p:nvPr/>
        </p:nvCxnSpPr>
        <p:spPr bwMode="auto">
          <a:xfrm rot="-5400000">
            <a:off x="5399355" y="36795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0" name="AutoShape 48"/>
          <p:cNvCxnSpPr>
            <a:cxnSpLocks noChangeShapeType="1"/>
          </p:cNvCxnSpPr>
          <p:nvPr/>
        </p:nvCxnSpPr>
        <p:spPr bwMode="auto">
          <a:xfrm rot="16200000" flipH="1">
            <a:off x="5404118" y="2163391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5289922" y="108865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5289922" y="140932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6819947" y="1408099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87.5%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5278809" y="212846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6869649" y="2128179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3585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911" y="1451868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893911" y="2820293"/>
            <a:ext cx="900113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50.0%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3585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874" y="1451868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5220072" y="2488828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6863299" y="2488219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862" name="3 Rectángulo"/>
          <p:cNvSpPr>
            <a:spLocks noChangeArrowheads="1"/>
          </p:cNvSpPr>
          <p:nvPr/>
        </p:nvSpPr>
        <p:spPr bwMode="auto">
          <a:xfrm>
            <a:off x="1873126" y="3555231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5169820" y="6481212"/>
            <a:ext cx="3938684" cy="26015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sp>
        <p:nvSpPr>
          <p:cNvPr id="25" name="3 Rectángulo"/>
          <p:cNvSpPr>
            <a:spLocks noChangeArrowheads="1"/>
          </p:cNvSpPr>
          <p:nvPr/>
        </p:nvSpPr>
        <p:spPr bwMode="auto">
          <a:xfrm>
            <a:off x="6193606" y="3645024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Año de egreso*</a:t>
            </a: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7825865" y="414908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6.3%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6083945" y="4182417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2013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AutoShape 8"/>
          <p:cNvSpPr>
            <a:spLocks noChangeArrowheads="1"/>
          </p:cNvSpPr>
          <p:nvPr/>
        </p:nvSpPr>
        <p:spPr bwMode="auto">
          <a:xfrm>
            <a:off x="7657590" y="423480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7814753" y="4601517"/>
            <a:ext cx="956146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 25.0%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0" name="Rectangle 7"/>
          <p:cNvSpPr>
            <a:spLocks noChangeArrowheads="1"/>
          </p:cNvSpPr>
          <p:nvPr/>
        </p:nvSpPr>
        <p:spPr bwMode="auto">
          <a:xfrm>
            <a:off x="6061733" y="4634855"/>
            <a:ext cx="1497013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2014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1" name="AutoShape 8"/>
          <p:cNvSpPr>
            <a:spLocks noChangeArrowheads="1"/>
          </p:cNvSpPr>
          <p:nvPr/>
        </p:nvSpPr>
        <p:spPr bwMode="auto">
          <a:xfrm>
            <a:off x="7646478" y="4687242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6071008" y="5046017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2015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6" name="AutoShape 8"/>
          <p:cNvSpPr>
            <a:spLocks noChangeArrowheads="1"/>
          </p:cNvSpPr>
          <p:nvPr/>
        </p:nvSpPr>
        <p:spPr bwMode="auto">
          <a:xfrm>
            <a:off x="7659178" y="509840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7862639" y="5465539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18.0%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8" name="Rectangle 7"/>
          <p:cNvSpPr>
            <a:spLocks noChangeArrowheads="1"/>
          </p:cNvSpPr>
          <p:nvPr/>
        </p:nvSpPr>
        <p:spPr bwMode="auto">
          <a:xfrm>
            <a:off x="6061733" y="5483795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2016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9" name="AutoShape 8"/>
          <p:cNvSpPr>
            <a:spLocks noChangeArrowheads="1"/>
          </p:cNvSpPr>
          <p:nvPr/>
        </p:nvSpPr>
        <p:spPr bwMode="auto">
          <a:xfrm>
            <a:off x="7694364" y="5551264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0" name="Text Box 3"/>
          <p:cNvSpPr txBox="1">
            <a:spLocks noChangeArrowheads="1"/>
          </p:cNvSpPr>
          <p:nvPr/>
        </p:nvSpPr>
        <p:spPr bwMode="auto">
          <a:xfrm>
            <a:off x="2015703" y="2819945"/>
            <a:ext cx="900113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50.0%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52" name="Rectangle 5"/>
          <p:cNvSpPr>
            <a:spLocks noChangeArrowheads="1"/>
          </p:cNvSpPr>
          <p:nvPr/>
        </p:nvSpPr>
        <p:spPr bwMode="auto">
          <a:xfrm>
            <a:off x="7885074" y="5877272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25.0%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auto">
          <a:xfrm>
            <a:off x="6084168" y="5895528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2017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4" name="AutoShape 8"/>
          <p:cNvSpPr>
            <a:spLocks noChangeArrowheads="1"/>
          </p:cNvSpPr>
          <p:nvPr/>
        </p:nvSpPr>
        <p:spPr bwMode="auto">
          <a:xfrm>
            <a:off x="7716799" y="5962997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5" name="Rectangle 5"/>
          <p:cNvSpPr>
            <a:spLocks noChangeArrowheads="1"/>
          </p:cNvSpPr>
          <p:nvPr/>
        </p:nvSpPr>
        <p:spPr bwMode="auto">
          <a:xfrm>
            <a:off x="7812360" y="5018331"/>
            <a:ext cx="956146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 25.0%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1701909"/>
              </p:ext>
            </p:extLst>
          </p:nvPr>
        </p:nvGraphicFramePr>
        <p:xfrm>
          <a:off x="899592" y="836712"/>
          <a:ext cx="8136904" cy="5760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683568" y="980728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¿Cuál fue la principal razón por la que decidió </a:t>
            </a:r>
            <a:endParaRPr lang="es-MX" altLang="es-MX" sz="1600" dirty="0" smtClean="0">
              <a:solidFill>
                <a:schemeClr val="tx2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estudiar un </a:t>
            </a:r>
            <a:r>
              <a:rPr lang="es-MX" altLang="es-MX" sz="1600" dirty="0">
                <a:solidFill>
                  <a:schemeClr val="tx2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posgrado?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3047486"/>
              </p:ext>
            </p:extLst>
          </p:nvPr>
        </p:nvGraphicFramePr>
        <p:xfrm>
          <a:off x="971600" y="461962"/>
          <a:ext cx="8172400" cy="6104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971600" y="836712"/>
            <a:ext cx="74168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4732679"/>
              </p:ext>
            </p:extLst>
          </p:nvPr>
        </p:nvGraphicFramePr>
        <p:xfrm>
          <a:off x="-98798" y="3812629"/>
          <a:ext cx="5891869" cy="26407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1763688" y="732884"/>
            <a:ext cx="5256584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¿Está </a:t>
            </a:r>
            <a:r>
              <a:rPr lang="es-ES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titulado de su posgrado?</a:t>
            </a:r>
            <a:endParaRPr lang="es-MX" altLang="es-MX" sz="1600" dirty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11560" y="1467672"/>
            <a:ext cx="2143471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Sólo </a:t>
            </a:r>
            <a:r>
              <a:rPr lang="es-ES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tengo el </a:t>
            </a:r>
            <a:r>
              <a:rPr lang="es-ES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grado pero no </a:t>
            </a:r>
            <a:r>
              <a:rPr lang="es-ES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el título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6200000" flipH="1">
            <a:off x="1554846" y="2143526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4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793071" y="2393019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18.8%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556930" y="1683696"/>
            <a:ext cx="1443768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 rot="16200000" flipH="1">
            <a:off x="6124438" y="2143525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4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223628" y="2393019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>
            <a:defPPr>
              <a:defRPr lang="en-GB"/>
            </a:defPPr>
            <a:lvl1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600" b="1">
                <a:latin typeface="Century Gothic" pitchFamily="34" charset="0"/>
                <a:ea typeface="ＭＳ Ｐゴシック" pitchFamily="34" charset="-128"/>
              </a:defRPr>
            </a:lvl1pPr>
          </a:lstStyle>
          <a:p>
            <a:r>
              <a:rPr lang="es-MX" dirty="0" smtClean="0"/>
              <a:t>6.3%</a:t>
            </a:r>
            <a:endParaRPr lang="es-MX" dirty="0"/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 rot="13583413" flipH="1">
            <a:off x="6817661" y="3015489"/>
            <a:ext cx="490963" cy="256224"/>
          </a:xfrm>
          <a:prstGeom prst="rightArrow">
            <a:avLst>
              <a:gd name="adj1" fmla="val 50000"/>
              <a:gd name="adj2" fmla="val 4738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5219700" y="3537992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¿En cuánto tiempo espera titularse?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9638099" flipH="1">
            <a:off x="4775256" y="3019637"/>
            <a:ext cx="604625" cy="267222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151384" y="3551060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¿Por qué motivo no se ha titulado?</a:t>
            </a:r>
            <a:endParaRPr lang="es-MX" altLang="es-MX" sz="1600" dirty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graphicFrame>
        <p:nvGraphicFramePr>
          <p:cNvPr id="32" name="3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326256"/>
              </p:ext>
            </p:extLst>
          </p:nvPr>
        </p:nvGraphicFramePr>
        <p:xfrm>
          <a:off x="5508104" y="4498671"/>
          <a:ext cx="2676649" cy="1098376"/>
        </p:xfrm>
        <a:graphic>
          <a:graphicData uri="http://schemas.openxmlformats.org/drawingml/2006/table">
            <a:tbl>
              <a:tblPr/>
              <a:tblGrid>
                <a:gridCol w="1795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12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73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Tiempo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74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Menos de seis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75.0%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De 6 a 12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74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3148609" y="1467672"/>
            <a:ext cx="1999455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Sí, tengo el grado </a:t>
            </a:r>
            <a:endParaRPr lang="es-ES" sz="1600" b="1" dirty="0" smtClean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</a:pPr>
            <a:r>
              <a:rPr lang="es-ES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y </a:t>
            </a:r>
            <a:r>
              <a:rPr lang="es-ES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el título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37" name="AutoShape 8"/>
          <p:cNvSpPr>
            <a:spLocks noChangeArrowheads="1"/>
          </p:cNvSpPr>
          <p:nvPr/>
        </p:nvSpPr>
        <p:spPr bwMode="auto">
          <a:xfrm rot="16200000" flipH="1">
            <a:off x="4019887" y="2143526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400">
              <a:ea typeface="ＭＳ Ｐゴシック" pitchFamily="34" charset="-128"/>
            </a:endParaRPr>
          </a:p>
        </p:txBody>
      </p:sp>
      <p:sp>
        <p:nvSpPr>
          <p:cNvPr id="38" name="Text Box 6"/>
          <p:cNvSpPr txBox="1">
            <a:spLocks noChangeArrowheads="1"/>
          </p:cNvSpPr>
          <p:nvPr/>
        </p:nvSpPr>
        <p:spPr bwMode="auto">
          <a:xfrm>
            <a:off x="3688669" y="2393019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75.0%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04460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95288" y="1066949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4201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1331640" y="2261401"/>
            <a:ext cx="7346578" cy="3471855"/>
            <a:chOff x="1331640" y="2261401"/>
            <a:chExt cx="7346578" cy="3471855"/>
          </a:xfrm>
        </p:grpSpPr>
        <p:sp>
          <p:nvSpPr>
            <p:cNvPr id="41987" name="Rectangle 3"/>
            <p:cNvSpPr>
              <a:spLocks noChangeArrowheads="1"/>
            </p:cNvSpPr>
            <p:nvPr/>
          </p:nvSpPr>
          <p:spPr bwMode="auto">
            <a:xfrm>
              <a:off x="1907704" y="2261401"/>
              <a:ext cx="324008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" altLang="es-MX" dirty="0">
                  <a:solidFill>
                    <a:srgbClr val="C00000"/>
                  </a:solidFill>
                  <a:latin typeface="Copperplate Gothic Bold" panose="020E0705020206020404" pitchFamily="34" charset="0"/>
                  <a:ea typeface="ＭＳ Ｐゴシック" pitchFamily="34" charset="-128"/>
                </a:rPr>
                <a:t>Aspecto</a:t>
              </a:r>
              <a:endParaRPr lang="es-MX" altLang="es-MX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endParaRPr>
            </a:p>
          </p:txBody>
        </p:sp>
        <p:sp>
          <p:nvSpPr>
            <p:cNvPr id="41988" name="Rectangle 3"/>
            <p:cNvSpPr>
              <a:spLocks noChangeArrowheads="1"/>
            </p:cNvSpPr>
            <p:nvPr/>
          </p:nvSpPr>
          <p:spPr bwMode="auto">
            <a:xfrm>
              <a:off x="5436543" y="2269338"/>
              <a:ext cx="324167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ES" altLang="es-MX" sz="1600" dirty="0">
                  <a:solidFill>
                    <a:srgbClr val="C00000"/>
                  </a:solidFill>
                  <a:latin typeface="Copperplate Gothic Bold" panose="020E0705020206020404" pitchFamily="34" charset="0"/>
                  <a:ea typeface="ＭＳ Ｐゴシック" pitchFamily="34" charset="-128"/>
                </a:rPr>
                <a:t>Evaluación promedio</a:t>
              </a:r>
              <a:endParaRPr lang="es-MX" altLang="es-MX" sz="1600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endParaRPr>
            </a:p>
          </p:txBody>
        </p:sp>
        <p:sp>
          <p:nvSpPr>
            <p:cNvPr id="41989" name="Rectangle 7"/>
            <p:cNvSpPr>
              <a:spLocks noChangeArrowheads="1"/>
            </p:cNvSpPr>
            <p:nvPr/>
          </p:nvSpPr>
          <p:spPr bwMode="auto">
            <a:xfrm>
              <a:off x="1331640" y="3829851"/>
              <a:ext cx="4536703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anose="020B0502020202020204" pitchFamily="34" charset="0"/>
                  <a:ea typeface="ＭＳ Ｐゴシック" pitchFamily="34" charset="-128"/>
                </a:rPr>
                <a:t>Preparación de los 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anose="020B0502020202020204" pitchFamily="34" charset="0"/>
                  <a:ea typeface="ＭＳ Ｐゴシック" pitchFamily="34" charset="-128"/>
                </a:rPr>
                <a:t>profesores</a:t>
              </a:r>
              <a:endPara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41990" name="AutoShape 8"/>
            <p:cNvSpPr>
              <a:spLocks noChangeArrowheads="1"/>
            </p:cNvSpPr>
            <p:nvPr/>
          </p:nvSpPr>
          <p:spPr bwMode="auto">
            <a:xfrm rot="10800000" flipH="1">
              <a:off x="5981055" y="3421863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41991" name="Rectangle 7"/>
            <p:cNvSpPr>
              <a:spLocks noChangeArrowheads="1"/>
            </p:cNvSpPr>
            <p:nvPr/>
          </p:nvSpPr>
          <p:spPr bwMode="auto">
            <a:xfrm>
              <a:off x="1331640" y="5382472"/>
              <a:ext cx="4512890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anose="020B0502020202020204" pitchFamily="34" charset="0"/>
                  <a:ea typeface="ＭＳ Ｐゴシック" pitchFamily="34" charset="-128"/>
                </a:rPr>
                <a:t>Instalaciones</a:t>
              </a:r>
              <a:endPara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41992" name="AutoShape 8"/>
            <p:cNvSpPr>
              <a:spLocks noChangeArrowheads="1"/>
            </p:cNvSpPr>
            <p:nvPr/>
          </p:nvSpPr>
          <p:spPr bwMode="auto">
            <a:xfrm rot="10800000" flipH="1">
              <a:off x="5981055" y="4936338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660232" y="4869160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8.9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660232" y="3284984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9.7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41999" name="Rectangle 7"/>
            <p:cNvSpPr>
              <a:spLocks noChangeArrowheads="1"/>
            </p:cNvSpPr>
            <p:nvPr/>
          </p:nvSpPr>
          <p:spPr bwMode="auto">
            <a:xfrm>
              <a:off x="1331640" y="2821787"/>
              <a:ext cx="4511303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anose="020B0502020202020204" pitchFamily="34" charset="0"/>
                  <a:ea typeface="ＭＳ Ｐゴシック" pitchFamily="34" charset="-128"/>
                </a:rPr>
                <a:t>Beneficios 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anose="020B0502020202020204" pitchFamily="34" charset="0"/>
                  <a:ea typeface="ＭＳ Ｐゴシック" pitchFamily="34" charset="-128"/>
                </a:rPr>
                <a:t>obtenidos</a:t>
              </a:r>
              <a:endPara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42000" name="AutoShape 8"/>
            <p:cNvSpPr>
              <a:spLocks noChangeArrowheads="1"/>
            </p:cNvSpPr>
            <p:nvPr/>
          </p:nvSpPr>
          <p:spPr bwMode="auto">
            <a:xfrm rot="10800000" flipH="1">
              <a:off x="5981055" y="2886876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42001" name="Rectangle 7"/>
            <p:cNvSpPr>
              <a:spLocks noChangeArrowheads="1"/>
            </p:cNvSpPr>
            <p:nvPr/>
          </p:nvSpPr>
          <p:spPr bwMode="auto">
            <a:xfrm>
              <a:off x="1331640" y="3326613"/>
              <a:ext cx="4511303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anose="020B0502020202020204" pitchFamily="34" charset="0"/>
                  <a:ea typeface="ＭＳ Ｐゴシック" pitchFamily="34" charset="-128"/>
                </a:rPr>
                <a:t>Conocimientos 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anose="020B0502020202020204" pitchFamily="34" charset="0"/>
                  <a:ea typeface="ＭＳ Ｐゴシック" pitchFamily="34" charset="-128"/>
                </a:rPr>
                <a:t>obtenidos</a:t>
              </a:r>
              <a:endPara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42002" name="AutoShape 8"/>
            <p:cNvSpPr>
              <a:spLocks noChangeArrowheads="1"/>
            </p:cNvSpPr>
            <p:nvPr/>
          </p:nvSpPr>
          <p:spPr bwMode="auto">
            <a:xfrm rot="10800000" flipH="1">
              <a:off x="5981055" y="4437863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660232" y="2773543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9.8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6660232" y="4317531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9.1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42009" name="Rectangle 7"/>
            <p:cNvSpPr>
              <a:spLocks noChangeArrowheads="1"/>
            </p:cNvSpPr>
            <p:nvPr/>
          </p:nvSpPr>
          <p:spPr bwMode="auto">
            <a:xfrm>
              <a:off x="1331640" y="4877647"/>
              <a:ext cx="4511303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anose="020B0502020202020204" pitchFamily="34" charset="0"/>
                  <a:ea typeface="ＭＳ Ｐゴシック" pitchFamily="34" charset="-128"/>
                </a:rPr>
                <a:t>Horarios</a:t>
              </a:r>
              <a:endPara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42010" name="AutoShape 8"/>
            <p:cNvSpPr>
              <a:spLocks noChangeArrowheads="1"/>
            </p:cNvSpPr>
            <p:nvPr/>
          </p:nvSpPr>
          <p:spPr bwMode="auto">
            <a:xfrm rot="10800000" flipH="1">
              <a:off x="5981055" y="3904463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660232" y="3807378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42015" name="Rectangle 7"/>
            <p:cNvSpPr>
              <a:spLocks noChangeArrowheads="1"/>
            </p:cNvSpPr>
            <p:nvPr/>
          </p:nvSpPr>
          <p:spPr bwMode="auto">
            <a:xfrm>
              <a:off x="1331640" y="4333284"/>
              <a:ext cx="4512890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anose="020B0502020202020204" pitchFamily="34" charset="0"/>
                  <a:ea typeface="ＭＳ Ｐゴシック" pitchFamily="34" charset="-128"/>
                </a:rPr>
                <a:t>Plan de estudios (Programa académico)</a:t>
              </a:r>
            </a:p>
          </p:txBody>
        </p:sp>
        <p:sp>
          <p:nvSpPr>
            <p:cNvPr id="42016" name="AutoShape 8"/>
            <p:cNvSpPr>
              <a:spLocks noChangeArrowheads="1"/>
            </p:cNvSpPr>
            <p:nvPr/>
          </p:nvSpPr>
          <p:spPr bwMode="auto">
            <a:xfrm rot="10800000" flipH="1">
              <a:off x="5981055" y="5445926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6661374" y="5397651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8.9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17606</TotalTime>
  <Words>1963</Words>
  <Application>Microsoft Office PowerPoint</Application>
  <PresentationFormat>Presentación en pantalla (4:3)</PresentationFormat>
  <Paragraphs>456</Paragraphs>
  <Slides>42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42</vt:i4>
      </vt:variant>
    </vt:vector>
  </HeadingPairs>
  <TitlesOfParts>
    <vt:vector size="55" baseType="lpstr">
      <vt:lpstr>Microsoft YaHei</vt:lpstr>
      <vt:lpstr>MS PGothic</vt:lpstr>
      <vt:lpstr>MS PGothic</vt:lpstr>
      <vt:lpstr>Arial</vt:lpstr>
      <vt:lpstr>Calibri</vt:lpstr>
      <vt:lpstr>Calibri Light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Diseño personalizado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Adriana</cp:lastModifiedBy>
  <cp:revision>1042</cp:revision>
  <cp:lastPrinted>2013-07-09T20:28:01Z</cp:lastPrinted>
  <dcterms:created xsi:type="dcterms:W3CDTF">1601-01-01T00:00:00Z</dcterms:created>
  <dcterms:modified xsi:type="dcterms:W3CDTF">2017-11-24T22:48:00Z</dcterms:modified>
</cp:coreProperties>
</file>