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6.xml" ContentType="application/vnd.openxmlformats-officedocument.drawingml.chart+xml"/>
  <Override PartName="/ppt/notesSlides/notesSlide10.xml" ContentType="application/vnd.openxmlformats-officedocument.presentationml.notesSlide+xml"/>
  <Override PartName="/ppt/charts/chart7.xml" ContentType="application/vnd.openxmlformats-officedocument.drawingml.chart+xml"/>
  <Override PartName="/ppt/notesSlides/notesSlide11.xml" ContentType="application/vnd.openxmlformats-officedocument.presentationml.notesSlide+xml"/>
  <Override PartName="/ppt/charts/chart8.xml" ContentType="application/vnd.openxmlformats-officedocument.drawingml.chart+xml"/>
  <Override PartName="/ppt/notesSlides/notesSlide12.xml" ContentType="application/vnd.openxmlformats-officedocument.presentationml.notesSlide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notesSlides/notesSlide13.xml" ContentType="application/vnd.openxmlformats-officedocument.presentationml.notesSlide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378" r:id="rId1"/>
    <p:sldMasterId id="2147483648" r:id="rId2"/>
  </p:sldMasterIdLst>
  <p:notesMasterIdLst>
    <p:notesMasterId r:id="rId36"/>
  </p:notesMasterIdLst>
  <p:handoutMasterIdLst>
    <p:handoutMasterId r:id="rId37"/>
  </p:handoutMasterIdLst>
  <p:sldIdLst>
    <p:sldId id="362" r:id="rId3"/>
    <p:sldId id="511" r:id="rId4"/>
    <p:sldId id="512" r:id="rId5"/>
    <p:sldId id="513" r:id="rId6"/>
    <p:sldId id="514" r:id="rId7"/>
    <p:sldId id="539" r:id="rId8"/>
    <p:sldId id="540" r:id="rId9"/>
    <p:sldId id="515" r:id="rId10"/>
    <p:sldId id="516" r:id="rId11"/>
    <p:sldId id="517" r:id="rId12"/>
    <p:sldId id="518" r:id="rId13"/>
    <p:sldId id="541" r:id="rId14"/>
    <p:sldId id="519" r:id="rId15"/>
    <p:sldId id="520" r:id="rId16"/>
    <p:sldId id="521" r:id="rId17"/>
    <p:sldId id="522" r:id="rId18"/>
    <p:sldId id="523" r:id="rId19"/>
    <p:sldId id="524" r:id="rId20"/>
    <p:sldId id="525" r:id="rId21"/>
    <p:sldId id="526" r:id="rId22"/>
    <p:sldId id="527" r:id="rId23"/>
    <p:sldId id="528" r:id="rId24"/>
    <p:sldId id="529" r:id="rId25"/>
    <p:sldId id="530" r:id="rId26"/>
    <p:sldId id="531" r:id="rId27"/>
    <p:sldId id="532" r:id="rId28"/>
    <p:sldId id="533" r:id="rId29"/>
    <p:sldId id="534" r:id="rId30"/>
    <p:sldId id="535" r:id="rId31"/>
    <p:sldId id="536" r:id="rId32"/>
    <p:sldId id="537" r:id="rId33"/>
    <p:sldId id="538" r:id="rId34"/>
    <p:sldId id="369" r:id="rId35"/>
  </p:sldIdLst>
  <p:sldSz cx="9144000" cy="6858000" type="screen4x3"/>
  <p:notesSz cx="6797675" cy="99282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43">
          <p15:clr>
            <a:srgbClr val="A4A3A4"/>
          </p15:clr>
        </p15:guide>
        <p15:guide id="2" pos="188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DE0000"/>
    <a:srgbClr val="AC0000"/>
    <a:srgbClr val="E4E4E4"/>
    <a:srgbClr val="FFC9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 autoAdjust="0"/>
  </p:normalViewPr>
  <p:slideViewPr>
    <p:cSldViewPr>
      <p:cViewPr varScale="1">
        <p:scale>
          <a:sx n="78" d="100"/>
          <a:sy n="78" d="100"/>
        </p:scale>
        <p:origin x="-906" y="20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2958" y="96"/>
      </p:cViewPr>
      <p:guideLst>
        <p:guide orient="horz" pos="2843"/>
        <p:guide pos="188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8_MAESTR&#205;A_ENSE&#209;ANZA_INGL&#201;S_LENGUA_EXTRANJERA\18_GR&#193;FICAS_EMP_MEILE.xls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8_MAESTR&#205;A_ENSE&#209;ANZA_INGL&#201;S_LENGUA_EXTRANJERA\18_GR&#193;FICAS_EMP_MEILE.xls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8_MAESTR&#205;A_ENSE&#209;ANZA_INGL&#201;S_LENGUA_EXTRANJERA\18_GR&#193;FICAS_EMP_MEILE.xls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8_MAESTR&#205;A_ENSE&#209;ANZA_INGL&#201;S_LENGUA_EXTRANJERA\18_GR&#193;FICAS_EMP_MEILE.xls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8_MAESTR&#205;A_ENSE&#209;ANZA_INGL&#201;S_LENGUA_EXTRANJERA\18_GR&#193;FICAS_EMP_MEILE.xls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8_MAESTR&#205;A_ENSE&#209;ANZA_INGL&#201;S_LENGUA_EXTRANJERA\18_GR&#193;FICAS_EMP_MEILE.xls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8_MAESTR&#205;A_ENSE&#209;ANZA_INGL&#201;S_LENGUA_EXTRANJERA\18_GR&#193;FICAS_EMP_MEILE.xls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8_MAESTR&#205;A_ENSE&#209;ANZA_INGL&#201;S_LENGUA_EXTRANJERA\18_GR&#193;FICAS_EMP_MEILE.xls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8_MAESTR&#205;A_ENSE&#209;ANZA_INGL&#201;S_LENGUA_EXTRANJERA\18_GR&#193;FICAS_EMP_MEILE.xls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8_MAESTR&#205;A_ENSE&#209;ANZA_INGL&#201;S_LENGUA_EXTRANJERA\18_GR&#193;FICAS_EMP_MEILE.xls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8_MAESTR&#205;A_ENSE&#209;ANZA_INGL&#201;S_LENGUA_EXTRANJERA\18_GR&#193;FICAS_EMP_MEILE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5-2016\05_MAESTR&#205;A_EN_CIENCIA_DEL_COMPORTAMIENTO_ORIENTACI&#211;N_AN&#193;LISIS_DE_LA_CONDUCTA\05_EMP_MCCOAC_PROCESO\05_EMP_GRAF_MCCOAC.xlsm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8_MAESTR&#205;A_ENSE&#209;ANZA_INGL&#201;S_LENGUA_EXTRANJERA\18_GR&#193;FICAS_EMP_MEILE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8_MAESTR&#205;A_ENSE&#209;ANZA_INGL&#201;S_LENGUA_EXTRANJERA\18_GR&#193;FICAS_EMP_MEILE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8_MAESTR&#205;A_ENSE&#209;ANZA_INGL&#201;S_LENGUA_EXTRANJERA\18_GR&#193;FICAS_EMP_MEILE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8_MAESTR&#205;A_ENSE&#209;ANZA_INGL&#201;S_LENGUA_EXTRANJERA\18_GR&#193;FICAS_EMP_MEILE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8_MAESTR&#205;A_ENSE&#209;ANZA_INGL&#201;S_LENGUA_EXTRANJERA\18_GR&#193;FICAS_EMP_MEILE.xls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6_ESPECIALIDAD_NEFROLOG&#205;A_IMSS_HGR46\16_GR&#193;FICAS_EMP_EN_(IMSS-HGR46).xls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8_MAESTR&#205;A_ENSE&#209;ANZA_INGL&#201;S_LENGUA_EXTRANJERA\18_GR&#193;FICAS_EMP_MEILE.xls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8_MAESTR&#205;A_ENSE&#209;ANZA_INGL&#201;S_LENGUA_EXTRANJERA\18_GR&#193;FICAS_EMP_MEILE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0"/>
            <c:spPr>
              <a:solidFill>
                <a:schemeClr val="bg1">
                  <a:lumMod val="50000"/>
                </a:schemeClr>
              </a:solidFill>
            </c:spPr>
          </c:dPt>
          <c:dPt>
            <c:idx val="1"/>
            <c:bubble3D val="0"/>
            <c:explosion val="14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-9.2307692307692316E-3"/>
                  <c:y val="-4.3243243243243294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9.2307692307692316E-3"/>
                  <c:y val="3.243243243243233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2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TablaDatos!$B$165:$B$166</c:f>
              <c:strCache>
                <c:ptCount val="2"/>
                <c:pt idx="0">
                  <c:v>Licenciatura</c:v>
                </c:pt>
                <c:pt idx="1">
                  <c:v>Posgrado</c:v>
                </c:pt>
              </c:strCache>
            </c:strRef>
          </c:cat>
          <c:val>
            <c:numRef>
              <c:f>TablaDatos!$C$165:$C$166</c:f>
              <c:numCache>
                <c:formatCode>General</c:formatCode>
                <c:ptCount val="2"/>
                <c:pt idx="0">
                  <c:v>0.23076923076923075</c:v>
                </c:pt>
                <c:pt idx="1">
                  <c:v>0.76923076923076938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090909090909091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3030350751610593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939398711524695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9393987115246958E-2"/>
                  <c:y val="2.128112365323816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TablaDatos!$B$61:$B$64</c:f>
              <c:strCache>
                <c:ptCount val="4"/>
                <c:pt idx="0">
                  <c:v>Bolsa de trabajo</c:v>
                </c:pt>
                <c:pt idx="1">
                  <c:v>Examen de oposición</c:v>
                </c:pt>
                <c:pt idx="2">
                  <c:v>Internet</c:v>
                </c:pt>
                <c:pt idx="3">
                  <c:v>Recomendación</c:v>
                </c:pt>
              </c:strCache>
            </c:strRef>
          </c:cat>
          <c:val>
            <c:numRef>
              <c:f>TablaDatos!$C$61:$C$64</c:f>
              <c:numCache>
                <c:formatCode>General</c:formatCode>
                <c:ptCount val="4"/>
                <c:pt idx="0">
                  <c:v>0.46153846153846151</c:v>
                </c:pt>
                <c:pt idx="1">
                  <c:v>0.23076923076923075</c:v>
                </c:pt>
                <c:pt idx="2">
                  <c:v>0.15384615384615385</c:v>
                </c:pt>
                <c:pt idx="3">
                  <c:v>0.15384615384615385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4326272"/>
        <c:axId val="124327808"/>
        <c:axId val="0"/>
      </c:bar3DChart>
      <c:catAx>
        <c:axId val="124326272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24327808"/>
        <c:crosses val="autoZero"/>
        <c:auto val="1"/>
        <c:lblAlgn val="ctr"/>
        <c:lblOffset val="100"/>
        <c:noMultiLvlLbl val="0"/>
      </c:catAx>
      <c:valAx>
        <c:axId val="12432780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432627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1212168933428777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3030207587687967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272727272727266E-2"/>
                  <c:y val="2.702915513939235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7575805297065138E-2"/>
                  <c:y val="4.2562247276746939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TablaDatos!$B$69:$B$72</c:f>
              <c:strCache>
                <c:ptCount val="4"/>
                <c:pt idx="0">
                  <c:v>Eventual y base</c:v>
                </c:pt>
                <c:pt idx="1">
                  <c:v>Eventual</c:v>
                </c:pt>
                <c:pt idx="2">
                  <c:v>Base o Planta</c:v>
                </c:pt>
                <c:pt idx="3">
                  <c:v>Por honorarios</c:v>
                </c:pt>
              </c:strCache>
            </c:strRef>
          </c:cat>
          <c:val>
            <c:numRef>
              <c:f>TablaDatos!$C$69:$C$72</c:f>
              <c:numCache>
                <c:formatCode>General</c:formatCode>
                <c:ptCount val="4"/>
                <c:pt idx="0">
                  <c:v>0.38461538461538469</c:v>
                </c:pt>
                <c:pt idx="1">
                  <c:v>0.23076923076923075</c:v>
                </c:pt>
                <c:pt idx="2">
                  <c:v>0.23076923076923075</c:v>
                </c:pt>
                <c:pt idx="3">
                  <c:v>0.15384615384615385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4349440"/>
        <c:axId val="160822016"/>
        <c:axId val="0"/>
      </c:bar3DChart>
      <c:catAx>
        <c:axId val="124349440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60822016"/>
        <c:crosses val="autoZero"/>
        <c:auto val="1"/>
        <c:lblAlgn val="ctr"/>
        <c:lblOffset val="100"/>
        <c:noMultiLvlLbl val="0"/>
      </c:catAx>
      <c:valAx>
        <c:axId val="16082201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434944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757580529706513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9393987115246958E-2"/>
                  <c:y val="2.1281123638373469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7575805297065274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1212168933428777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3.1212168933428777E-2"/>
                  <c:y val="-2.701851457757068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TablaDatos!$B$77:$B$81</c:f>
              <c:strCache>
                <c:ptCount val="5"/>
                <c:pt idx="0">
                  <c:v>Menos de $5,000</c:v>
                </c:pt>
                <c:pt idx="1">
                  <c:v>De $5,001 a $10,000</c:v>
                </c:pt>
                <c:pt idx="2">
                  <c:v>De $10,001 a $15,000</c:v>
                </c:pt>
                <c:pt idx="3">
                  <c:v>De $15,001 a $20,000</c:v>
                </c:pt>
                <c:pt idx="4">
                  <c:v>No proporcionó dato</c:v>
                </c:pt>
              </c:strCache>
            </c:strRef>
          </c:cat>
          <c:val>
            <c:numRef>
              <c:f>TablaDatos!$C$77:$C$81</c:f>
              <c:numCache>
                <c:formatCode>General</c:formatCode>
                <c:ptCount val="5"/>
                <c:pt idx="0">
                  <c:v>0.30769230769230771</c:v>
                </c:pt>
                <c:pt idx="1">
                  <c:v>0.30769230769230771</c:v>
                </c:pt>
                <c:pt idx="2">
                  <c:v>0.23076923076923075</c:v>
                </c:pt>
                <c:pt idx="3">
                  <c:v>7.6923076923076927E-2</c:v>
                </c:pt>
                <c:pt idx="4">
                  <c:v>7.6923076923076927E-2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4409728"/>
        <c:axId val="124411264"/>
        <c:axId val="0"/>
      </c:bar3DChart>
      <c:catAx>
        <c:axId val="12440972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24411264"/>
        <c:crosses val="autoZero"/>
        <c:auto val="1"/>
        <c:lblAlgn val="ctr"/>
        <c:lblOffset val="100"/>
        <c:noMultiLvlLbl val="0"/>
      </c:catAx>
      <c:valAx>
        <c:axId val="12441126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44097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Pt>
            <c:idx val="2"/>
            <c:bubble3D val="0"/>
            <c:explosion val="0"/>
            <c:spPr>
              <a:solidFill>
                <a:schemeClr val="bg1">
                  <a:lumMod val="50000"/>
                </a:schemeClr>
              </a:solidFill>
            </c:spPr>
          </c:dPt>
          <c:dLbls>
            <c:dLbl>
              <c:idx val="0"/>
              <c:layout>
                <c:manualLayout>
                  <c:x val="-4.6153846153846158E-3"/>
                  <c:y val="-5.1351351351351375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-5.5384615384615386E-2"/>
                  <c:y val="6.2162162162161964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2"/>
              <c:layout>
                <c:manualLayout>
                  <c:x val="4.4615384615384612E-2"/>
                  <c:y val="-7.0270270270270316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3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TablaDatos!$B$86:$B$88</c:f>
              <c:strCache>
                <c:ptCount val="3"/>
                <c:pt idx="0">
                  <c:v>Puesto</c:v>
                </c:pt>
                <c:pt idx="1">
                  <c:v>Desempeño laboral</c:v>
                </c:pt>
                <c:pt idx="2">
                  <c:v>Ya se tiene un rango establecido</c:v>
                </c:pt>
              </c:strCache>
            </c:strRef>
          </c:cat>
          <c:val>
            <c:numRef>
              <c:f>TablaDatos!$C$86:$C$88</c:f>
              <c:numCache>
                <c:formatCode>General</c:formatCode>
                <c:ptCount val="3"/>
                <c:pt idx="0">
                  <c:v>0.15384615384615385</c:v>
                </c:pt>
                <c:pt idx="1">
                  <c:v>0.53846153846153844</c:v>
                </c:pt>
                <c:pt idx="2">
                  <c:v>0.30769230769230771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9090909090909091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4848389405869686E-2"/>
                  <c:y val="5.406256650351138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4848389405869686E-2"/>
                  <c:y val="5.406256650351138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4848246241946997E-2"/>
                  <c:y val="1.2768674185006041E-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TablaDatos!$B$93:$B$96</c:f>
              <c:strCache>
                <c:ptCount val="4"/>
                <c:pt idx="0">
                  <c:v>Muy importante</c:v>
                </c:pt>
                <c:pt idx="1">
                  <c:v>Importante</c:v>
                </c:pt>
                <c:pt idx="2">
                  <c:v>Poco importante</c:v>
                </c:pt>
                <c:pt idx="3">
                  <c:v>Nada importante</c:v>
                </c:pt>
              </c:strCache>
            </c:strRef>
          </c:cat>
          <c:val>
            <c:numRef>
              <c:f>TablaDatos!$C$93:$C$96</c:f>
              <c:numCache>
                <c:formatCode>General</c:formatCode>
                <c:ptCount val="4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4502784"/>
        <c:axId val="124504320"/>
        <c:axId val="0"/>
      </c:bar3DChart>
      <c:catAx>
        <c:axId val="12450278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24504320"/>
        <c:crosses val="autoZero"/>
        <c:auto val="1"/>
        <c:lblAlgn val="ctr"/>
        <c:lblOffset val="100"/>
        <c:noMultiLvlLbl val="0"/>
      </c:catAx>
      <c:valAx>
        <c:axId val="12450432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45027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9090909090909091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939398711524695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7575662133142449E-2"/>
                  <c:y val="2.703128325175569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575748031496063E-2"/>
                  <c:y val="6.3843370939894901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TablaDatos!$B$101:$B$104</c:f>
              <c:strCache>
                <c:ptCount val="4"/>
                <c:pt idx="0">
                  <c:v>Preparación académica</c:v>
                </c:pt>
                <c:pt idx="1">
                  <c:v>Disposición</c:v>
                </c:pt>
                <c:pt idx="2">
                  <c:v>Práctica</c:v>
                </c:pt>
                <c:pt idx="3">
                  <c:v>Dominio de programas computacionales</c:v>
                </c:pt>
              </c:strCache>
            </c:strRef>
          </c:cat>
          <c:val>
            <c:numRef>
              <c:f>TablaDatos!$C$101:$C$104</c:f>
              <c:numCache>
                <c:formatCode>General</c:formatCode>
                <c:ptCount val="4"/>
                <c:pt idx="0">
                  <c:v>0.61538461538461542</c:v>
                </c:pt>
                <c:pt idx="1">
                  <c:v>0.23076923076923075</c:v>
                </c:pt>
                <c:pt idx="2">
                  <c:v>7.6923076923076927E-2</c:v>
                </c:pt>
                <c:pt idx="3">
                  <c:v>7.6923076923076927E-2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4550528"/>
        <c:axId val="124560512"/>
        <c:axId val="0"/>
      </c:bar3DChart>
      <c:catAx>
        <c:axId val="12455052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24560512"/>
        <c:crosses val="autoZero"/>
        <c:auto val="1"/>
        <c:lblAlgn val="ctr"/>
        <c:lblOffset val="100"/>
        <c:noMultiLvlLbl val="0"/>
      </c:catAx>
      <c:valAx>
        <c:axId val="12456051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45505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8181818181818181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66666666666665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TablaDatos!$B$109:$B$114</c:f>
              <c:strCache>
                <c:ptCount val="6"/>
                <c:pt idx="0">
                  <c:v>Falta de práctica</c:v>
                </c:pt>
                <c:pt idx="1">
                  <c:v>No saben trabajar bajo presión</c:v>
                </c:pt>
                <c:pt idx="2">
                  <c:v>Falta de dominio de programas computacionales</c:v>
                </c:pt>
                <c:pt idx="3">
                  <c:v>No saben tomar decisiones</c:v>
                </c:pt>
                <c:pt idx="4">
                  <c:v>Falta de dominio de TICS</c:v>
                </c:pt>
                <c:pt idx="5">
                  <c:v>Ninguna</c:v>
                </c:pt>
              </c:strCache>
            </c:strRef>
          </c:cat>
          <c:val>
            <c:numRef>
              <c:f>TablaDatos!$C$109:$C$114</c:f>
              <c:numCache>
                <c:formatCode>General</c:formatCode>
                <c:ptCount val="6"/>
                <c:pt idx="0">
                  <c:v>0.53846153846153844</c:v>
                </c:pt>
                <c:pt idx="1">
                  <c:v>0.15384615384615385</c:v>
                </c:pt>
                <c:pt idx="2">
                  <c:v>7.6923076923076927E-2</c:v>
                </c:pt>
                <c:pt idx="3">
                  <c:v>7.6923076923076927E-2</c:v>
                </c:pt>
                <c:pt idx="4">
                  <c:v>7.6923076923076927E-2</c:v>
                </c:pt>
                <c:pt idx="5">
                  <c:v>7.6923076923076927E-2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4598144"/>
        <c:axId val="124599680"/>
        <c:axId val="0"/>
      </c:bar3DChart>
      <c:catAx>
        <c:axId val="12459814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24599680"/>
        <c:crosses val="autoZero"/>
        <c:auto val="1"/>
        <c:lblAlgn val="ctr"/>
        <c:lblOffset val="100"/>
        <c:noMultiLvlLbl val="0"/>
      </c:catAx>
      <c:valAx>
        <c:axId val="12459968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459814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939398711524709E-2"/>
                  <c:y val="2.1281123648283265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1479312813171213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3030350751610593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4848532569792409E-2"/>
                  <c:y val="4.2562247276746939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TablaDatos!$B$119:$B$122</c:f>
              <c:strCache>
                <c:ptCount val="4"/>
                <c:pt idx="0">
                  <c:v>Muy adecuada</c:v>
                </c:pt>
                <c:pt idx="1">
                  <c:v>Adecuada</c:v>
                </c:pt>
                <c:pt idx="2">
                  <c:v>Poco adecuada</c:v>
                </c:pt>
                <c:pt idx="3">
                  <c:v>Nada adecuada</c:v>
                </c:pt>
              </c:strCache>
            </c:strRef>
          </c:cat>
          <c:val>
            <c:numRef>
              <c:f>TablaDatos!$C$119:$C$122</c:f>
              <c:numCache>
                <c:formatCode>General</c:formatCode>
                <c:ptCount val="4"/>
                <c:pt idx="0">
                  <c:v>0.46153846153846151</c:v>
                </c:pt>
                <c:pt idx="1">
                  <c:v>0.53846153846153844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4912768"/>
        <c:axId val="124914304"/>
        <c:axId val="0"/>
      </c:bar3DChart>
      <c:catAx>
        <c:axId val="12491276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24914304"/>
        <c:crosses val="autoZero"/>
        <c:auto val="1"/>
        <c:lblAlgn val="ctr"/>
        <c:lblOffset val="100"/>
        <c:noMultiLvlLbl val="0"/>
      </c:catAx>
      <c:valAx>
        <c:axId val="12491430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491276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1212168933428909E-2"/>
                  <c:y val="-2.702489891466269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9393843951324199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484838940586972E-2"/>
                  <c:y val="5.405831027878271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3030207587687904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TablaDatos!$B$127:$B$130</c:f>
              <c:strCache>
                <c:ptCount val="4"/>
                <c:pt idx="0">
                  <c:v>Excelente</c:v>
                </c:pt>
                <c:pt idx="1">
                  <c:v>Buena</c:v>
                </c:pt>
                <c:pt idx="2">
                  <c:v>Mala</c:v>
                </c:pt>
                <c:pt idx="3">
                  <c:v>Pésima</c:v>
                </c:pt>
              </c:strCache>
            </c:strRef>
          </c:cat>
          <c:val>
            <c:numRef>
              <c:f>TablaDatos!$C$127:$C$130</c:f>
              <c:numCache>
                <c:formatCode>General</c:formatCode>
                <c:ptCount val="4"/>
                <c:pt idx="0">
                  <c:v>0.61538461538461542</c:v>
                </c:pt>
                <c:pt idx="1">
                  <c:v>0.38461538461538469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4952576"/>
        <c:axId val="124954112"/>
        <c:axId val="0"/>
      </c:bar3DChart>
      <c:catAx>
        <c:axId val="124952576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24954112"/>
        <c:crosses val="autoZero"/>
        <c:auto val="1"/>
        <c:lblAlgn val="ctr"/>
        <c:lblOffset val="100"/>
        <c:noMultiLvlLbl val="0"/>
      </c:catAx>
      <c:valAx>
        <c:axId val="12495411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495257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7575805297065173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272727272727273E-2"/>
                  <c:y val="4.2562247286656737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7575805297065138E-2"/>
                  <c:y val="2.70291551393913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4848532569792444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TablaDatos!$B$135:$B$138</c:f>
              <c:strCache>
                <c:ptCount val="4"/>
                <c:pt idx="0">
                  <c:v>Muy probable</c:v>
                </c:pt>
                <c:pt idx="1">
                  <c:v>Probable</c:v>
                </c:pt>
                <c:pt idx="2">
                  <c:v>Poco probable</c:v>
                </c:pt>
                <c:pt idx="3">
                  <c:v>Nada probable</c:v>
                </c:pt>
              </c:strCache>
            </c:strRef>
          </c:cat>
          <c:val>
            <c:numRef>
              <c:f>TablaDatos!$C$135:$C$138</c:f>
              <c:numCache>
                <c:formatCode>General</c:formatCode>
                <c:ptCount val="4"/>
                <c:pt idx="0">
                  <c:v>7.6923076923076927E-2</c:v>
                </c:pt>
                <c:pt idx="1">
                  <c:v>0.76923076923076938</c:v>
                </c:pt>
                <c:pt idx="2">
                  <c:v>0.15384615384615385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4680832"/>
        <c:axId val="124690816"/>
        <c:axId val="0"/>
      </c:bar3DChart>
      <c:catAx>
        <c:axId val="124680832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24690816"/>
        <c:crosses val="autoZero"/>
        <c:auto val="1"/>
        <c:lblAlgn val="ctr"/>
        <c:lblOffset val="100"/>
        <c:noMultiLvlLbl val="0"/>
      </c:catAx>
      <c:valAx>
        <c:axId val="12469081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468083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03367142879816"/>
          <c:y val="0.16316206032397801"/>
          <c:w val="0.71392191449509901"/>
          <c:h val="0.62691021921854895"/>
        </c:manualLayout>
      </c:layout>
      <c:pie3DChart>
        <c:varyColors val="1"/>
        <c:ser>
          <c:idx val="0"/>
          <c:order val="0"/>
          <c:tx>
            <c:strRef>
              <c:f>TablaDatos!$B$7</c:f>
              <c:strCache>
                <c:ptCount val="1"/>
                <c:pt idx="0">
                  <c:v>Sí, actualmente trabajan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-5.6453030169511498E-17"/>
                  <c:y val="2.9689608636977199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Sí, actualmente trabajan</a:t>
                    </a:r>
                  </a:p>
                  <a:p>
                    <a:r>
                      <a:rPr lang="en-US"/>
                      <a:t>100.0%</a:t>
                    </a:r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TablaDatos!$C$7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9393987115246958E-2"/>
                  <c:y val="2.702915513939185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4545454545454546E-2"/>
                  <c:y val="4.2562247286656737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272727272727273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3030350751610531E-2"/>
                  <c:y val="2.702915513939036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TablaDatos!$B$143:$B$146</c:f>
              <c:strCache>
                <c:ptCount val="4"/>
                <c:pt idx="0">
                  <c:v>Muy probable</c:v>
                </c:pt>
                <c:pt idx="1">
                  <c:v>Probable</c:v>
                </c:pt>
                <c:pt idx="2">
                  <c:v>Poco probable</c:v>
                </c:pt>
                <c:pt idx="3">
                  <c:v>Nada probable</c:v>
                </c:pt>
              </c:strCache>
            </c:strRef>
          </c:cat>
          <c:val>
            <c:numRef>
              <c:f>TablaDatos!$C$143:$C$146</c:f>
              <c:numCache>
                <c:formatCode>General</c:formatCode>
                <c:ptCount val="4"/>
                <c:pt idx="0">
                  <c:v>0.15384615384615385</c:v>
                </c:pt>
                <c:pt idx="1">
                  <c:v>0.38461538461538469</c:v>
                </c:pt>
                <c:pt idx="2">
                  <c:v>0.38461538461538469</c:v>
                </c:pt>
                <c:pt idx="3">
                  <c:v>7.6923076923076927E-2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4708352"/>
        <c:axId val="124709888"/>
        <c:axId val="0"/>
      </c:bar3DChart>
      <c:catAx>
        <c:axId val="124708352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24709888"/>
        <c:crosses val="autoZero"/>
        <c:auto val="1"/>
        <c:lblAlgn val="ctr"/>
        <c:lblOffset val="100"/>
        <c:noMultiLvlLbl val="0"/>
      </c:catAx>
      <c:valAx>
        <c:axId val="12470988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470835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explosion val="0"/>
            <c:spPr>
              <a:solidFill>
                <a:schemeClr val="bg1">
                  <a:lumMod val="50000"/>
                </a:schemeClr>
              </a:solidFill>
            </c:spPr>
          </c:dPt>
          <c:dLbls>
            <c:dLbl>
              <c:idx val="0"/>
              <c:layout>
                <c:manualLayout>
                  <c:x val="-0.06"/>
                  <c:y val="4.864864864864854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6.615384615384616E-2"/>
                  <c:y val="-5.6756756756756808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3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TablaDatos!$B$11:$B$12</c:f>
              <c:strCache>
                <c:ptCount val="2"/>
                <c:pt idx="0">
                  <c:v>Academia /IES</c:v>
                </c:pt>
                <c:pt idx="1">
                  <c:v>Empresa y/u Organismos Privados</c:v>
                </c:pt>
              </c:strCache>
            </c:strRef>
          </c:cat>
          <c:val>
            <c:numRef>
              <c:f>TablaDatos!$C$11:$C$12</c:f>
              <c:numCache>
                <c:formatCode>General</c:formatCode>
                <c:ptCount val="2"/>
                <c:pt idx="0">
                  <c:v>0.84615384615384615</c:v>
                </c:pt>
                <c:pt idx="1">
                  <c:v>0.15384615384615385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090909090909091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9393987115246958E-2"/>
                  <c:y val="4.2562247286656737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1212168933428708E-2"/>
                  <c:y val="-2.702489891466269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7575805297065138E-2"/>
                  <c:y val="5.40561821664193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TablaDatos!$B$17:$B$20</c:f>
              <c:strCache>
                <c:ptCount val="4"/>
                <c:pt idx="0">
                  <c:v>Micro</c:v>
                </c:pt>
                <c:pt idx="1">
                  <c:v>Pequeña</c:v>
                </c:pt>
                <c:pt idx="2">
                  <c:v>Mediana</c:v>
                </c:pt>
                <c:pt idx="3">
                  <c:v>Grande</c:v>
                </c:pt>
              </c:strCache>
            </c:strRef>
          </c:cat>
          <c:val>
            <c:numRef>
              <c:f>TablaDatos!$C$17:$C$20</c:f>
              <c:numCache>
                <c:formatCode>General</c:formatCode>
                <c:ptCount val="4"/>
                <c:pt idx="0">
                  <c:v>0</c:v>
                </c:pt>
                <c:pt idx="1">
                  <c:v>7.6923076923076927E-2</c:v>
                </c:pt>
                <c:pt idx="2">
                  <c:v>0.46153846153846151</c:v>
                </c:pt>
                <c:pt idx="3">
                  <c:v>0.46153846153846151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82936704"/>
        <c:axId val="182938240"/>
        <c:axId val="0"/>
      </c:bar3DChart>
      <c:catAx>
        <c:axId val="18293670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82938240"/>
        <c:crosses val="autoZero"/>
        <c:auto val="1"/>
        <c:lblAlgn val="ctr"/>
        <c:lblOffset val="100"/>
        <c:noMultiLvlLbl val="0"/>
      </c:catAx>
      <c:valAx>
        <c:axId val="18293824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8293670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090909090909091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9393987115246958E-2"/>
                  <c:y val="4.2562247286656737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1212168933428708E-2"/>
                  <c:y val="-2.702489891466269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7575805297065138E-2"/>
                  <c:y val="5.40561821664193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TablaDatos!$B$25:$B$28</c:f>
              <c:strCache>
                <c:ptCount val="4"/>
                <c:pt idx="0">
                  <c:v>Director General</c:v>
                </c:pt>
                <c:pt idx="1">
                  <c:v>Director de área</c:v>
                </c:pt>
                <c:pt idx="2">
                  <c:v>Subdirector</c:v>
                </c:pt>
                <c:pt idx="3">
                  <c:v>Coordinador de área</c:v>
                </c:pt>
              </c:strCache>
            </c:strRef>
          </c:cat>
          <c:val>
            <c:numRef>
              <c:f>TablaDatos!$C$25:$C$28</c:f>
              <c:numCache>
                <c:formatCode>General</c:formatCode>
                <c:ptCount val="4"/>
                <c:pt idx="0">
                  <c:v>0.46153846153846151</c:v>
                </c:pt>
                <c:pt idx="1">
                  <c:v>0.30769230769230771</c:v>
                </c:pt>
                <c:pt idx="2">
                  <c:v>0.15384615384615385</c:v>
                </c:pt>
                <c:pt idx="3">
                  <c:v>7.6923076923076927E-2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83019008"/>
        <c:axId val="183020544"/>
        <c:axId val="0"/>
      </c:bar3DChart>
      <c:catAx>
        <c:axId val="18301900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83020544"/>
        <c:crosses val="autoZero"/>
        <c:auto val="1"/>
        <c:lblAlgn val="ctr"/>
        <c:lblOffset val="100"/>
        <c:noMultiLvlLbl val="0"/>
      </c:catAx>
      <c:valAx>
        <c:axId val="18302054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8301900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3030350751610531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9393987115246958E-2"/>
                  <c:y val="4.2562247286656737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3030350751610593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6666714387974267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TablaDatos!$B$33:$B$36</c:f>
              <c:strCache>
                <c:ptCount val="4"/>
                <c:pt idx="0">
                  <c:v>Muy probable</c:v>
                </c:pt>
                <c:pt idx="1">
                  <c:v>Probable</c:v>
                </c:pt>
                <c:pt idx="2">
                  <c:v>Poco probable</c:v>
                </c:pt>
                <c:pt idx="3">
                  <c:v>Nada probable</c:v>
                </c:pt>
              </c:strCache>
            </c:strRef>
          </c:cat>
          <c:val>
            <c:numRef>
              <c:f>TablaDatos!$C$33:$C$36</c:f>
              <c:numCache>
                <c:formatCode>General</c:formatCode>
                <c:ptCount val="4"/>
                <c:pt idx="0">
                  <c:v>0.30769230769230771</c:v>
                </c:pt>
                <c:pt idx="1">
                  <c:v>0.61538461538461542</c:v>
                </c:pt>
                <c:pt idx="2">
                  <c:v>7.6923076923076927E-2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84342400"/>
        <c:axId val="184343936"/>
        <c:axId val="0"/>
      </c:bar3DChart>
      <c:catAx>
        <c:axId val="184342400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84343936"/>
        <c:crosses val="autoZero"/>
        <c:auto val="1"/>
        <c:lblAlgn val="ctr"/>
        <c:lblOffset val="100"/>
        <c:noMultiLvlLbl val="0"/>
      </c:catAx>
      <c:valAx>
        <c:axId val="18434393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8434240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384615384615383"/>
          <c:y val="0.24054054054054055"/>
          <c:w val="0.61538461538461542"/>
          <c:h val="0.54054054054054057"/>
        </c:manualLayout>
      </c:layout>
      <c:pie3DChart>
        <c:varyColors val="1"/>
        <c:ser>
          <c:idx val="0"/>
          <c:order val="0"/>
          <c:tx>
            <c:strRef>
              <c:f>TablaDatos!$B$42</c:f>
              <c:strCache>
                <c:ptCount val="1"/>
                <c:pt idx="0">
                  <c:v>No hay contrataciones en general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7.6923076923076355E-3"/>
                  <c:y val="2.9729729729729731E-2"/>
                </c:manualLayout>
              </c:layout>
              <c:tx>
                <c:rich>
                  <a:bodyPr/>
                  <a:lstStyle/>
                  <a:p>
                    <a:r>
                      <a:rPr lang="en-US" sz="1300"/>
                      <a:t>No hay contrataciones en general</a:t>
                    </a:r>
                  </a:p>
                  <a:p>
                    <a:r>
                      <a:rPr lang="en-US" sz="1300"/>
                      <a:t>100.0%</a:t>
                    </a:r>
                    <a:endParaRPr lang="en-US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3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val>
            <c:numRef>
              <c:f>TablaDatos!$C$42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9393843951324133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939398711524695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3030207587687904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3030207587687904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TablaDatos!$B$45:$B$48</c:f>
              <c:strCache>
                <c:ptCount val="4"/>
                <c:pt idx="0">
                  <c:v>Excelente</c:v>
                </c:pt>
                <c:pt idx="1">
                  <c:v>Buena</c:v>
                </c:pt>
                <c:pt idx="2">
                  <c:v>Mala</c:v>
                </c:pt>
                <c:pt idx="3">
                  <c:v>Pésima</c:v>
                </c:pt>
              </c:strCache>
            </c:strRef>
          </c:cat>
          <c:val>
            <c:numRef>
              <c:f>TablaDatos!$C$45:$C$48</c:f>
              <c:numCache>
                <c:formatCode>General</c:formatCode>
                <c:ptCount val="4"/>
                <c:pt idx="0">
                  <c:v>0.69230769230769229</c:v>
                </c:pt>
                <c:pt idx="1">
                  <c:v>0.30769230769230771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84708096"/>
        <c:axId val="184742656"/>
        <c:axId val="0"/>
      </c:bar3DChart>
      <c:catAx>
        <c:axId val="184708096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84742656"/>
        <c:crosses val="autoZero"/>
        <c:auto val="1"/>
        <c:lblAlgn val="ctr"/>
        <c:lblOffset val="100"/>
        <c:noMultiLvlLbl val="0"/>
      </c:catAx>
      <c:valAx>
        <c:axId val="18474265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8470809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757580529706513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9393987115246958E-2"/>
                  <c:y val="-5.405192594169071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3030207587687904E-2"/>
                  <c:y val="2.70291551393913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3030207587687904E-2"/>
                  <c:y val="2.702915513939036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TablaDatos!$B$53:$B$56</c:f>
              <c:strCache>
                <c:ptCount val="4"/>
                <c:pt idx="0">
                  <c:v>Excelente</c:v>
                </c:pt>
                <c:pt idx="1">
                  <c:v>Buena</c:v>
                </c:pt>
                <c:pt idx="2">
                  <c:v>Mala</c:v>
                </c:pt>
                <c:pt idx="3">
                  <c:v>Pésima</c:v>
                </c:pt>
              </c:strCache>
            </c:strRef>
          </c:cat>
          <c:val>
            <c:numRef>
              <c:f>TablaDatos!$C$53:$C$56</c:f>
              <c:numCache>
                <c:formatCode>General</c:formatCode>
                <c:ptCount val="4"/>
                <c:pt idx="0">
                  <c:v>0.46153846153846151</c:v>
                </c:pt>
                <c:pt idx="1">
                  <c:v>0.53846153846153844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84147328"/>
        <c:axId val="184153216"/>
        <c:axId val="0"/>
      </c:bar3DChart>
      <c:catAx>
        <c:axId val="18414732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84153216"/>
        <c:crosses val="autoZero"/>
        <c:auto val="1"/>
        <c:lblAlgn val="ctr"/>
        <c:lblOffset val="100"/>
        <c:noMultiLvlLbl val="0"/>
      </c:catAx>
      <c:valAx>
        <c:axId val="18415321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841473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4732CCF-11D2-4B80-8E56-4BB18E699FDA}" type="datetimeFigureOut">
              <a:rPr lang="es-MX"/>
              <a:pPr>
                <a:defRPr/>
              </a:pPr>
              <a:t>07/06/2017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6CB0A49-835B-4534-972E-90F92F2CCE80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14015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AutoShape 1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1" name="AutoShape 2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2" name="AutoShape 3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3" name="AutoShape 4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4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5300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5126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81038" y="4714875"/>
            <a:ext cx="5430837" cy="44592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MX" noProof="0" smtClean="0"/>
          </a:p>
        </p:txBody>
      </p:sp>
      <p:sp>
        <p:nvSpPr>
          <p:cNvPr id="68616" name="Text Box 7"/>
          <p:cNvSpPr txBox="1">
            <a:spLocks noChangeArrowheads="1"/>
          </p:cNvSpPr>
          <p:nvPr/>
        </p:nvSpPr>
        <p:spPr bwMode="auto">
          <a:xfrm>
            <a:off x="0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7" name="Text Box 8"/>
          <p:cNvSpPr txBox="1">
            <a:spLocks noChangeArrowheads="1"/>
          </p:cNvSpPr>
          <p:nvPr/>
        </p:nvSpPr>
        <p:spPr bwMode="auto">
          <a:xfrm>
            <a:off x="3846513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8" name="Text Box 9"/>
          <p:cNvSpPr txBox="1">
            <a:spLocks noChangeArrowheads="1"/>
          </p:cNvSpPr>
          <p:nvPr/>
        </p:nvSpPr>
        <p:spPr bwMode="auto">
          <a:xfrm>
            <a:off x="0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3846513" y="9431338"/>
            <a:ext cx="2943225" cy="4889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SzPct val="45000"/>
              <a:tabLst>
                <a:tab pos="660400" algn="l"/>
                <a:tab pos="1322388" algn="l"/>
                <a:tab pos="1984375" algn="l"/>
                <a:tab pos="2646363" algn="l"/>
              </a:tabLst>
              <a:defRPr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2CA0AA5C-AA7B-4398-9F76-27325938FEF9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8688976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0F868123-4C02-4972-94C0-A555207206ED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1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11A8135F-0A3B-4A0C-B9AD-E5CBA809A422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1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14034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12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12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6980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13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13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25909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14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14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20800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F3E899B-ACDB-4ACA-A2BB-B80CE1DD8F53}" type="slidenum">
              <a:rPr lang="es-MX" smtClean="0"/>
              <a:pPr>
                <a:defRPr/>
              </a:pPr>
              <a:t>25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862854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8A18EE08-80C0-47C1-A3D5-B54EA38636F0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33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083FFD1D-CDF8-4FFB-8095-AE7E42D07DEE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33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144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7AE025A1-D00A-45C0-9DA7-AB05671C9CB2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3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3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AB8F87BC-CF61-4F5C-8F0B-B0A2CCFF281F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3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3564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39D31239-52A0-426A-9831-8FA69A9A9712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4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7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A0B7CA4E-A302-4FF8-AB5D-C6CC01163B4C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4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1580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04652013-3591-4EDF-9E80-C02E1DE6233B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6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94EC0C4-4550-460C-BAE7-519B07EB9DD2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6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2189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04652013-3591-4EDF-9E80-C02E1DE6233B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7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94EC0C4-4550-460C-BAE7-519B07EB9DD2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7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2189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04652013-3591-4EDF-9E80-C02E1DE6233B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8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94EC0C4-4550-460C-BAE7-519B07EB9DD2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8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2189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9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9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6494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10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10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5376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11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11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698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65BB8-0183-4E62-BDE7-B50FE32BEFA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606302138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CDE5E-E2E3-4642-8536-DF2B7BD11C9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109839937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1604963"/>
            <a:ext cx="2054225" cy="45180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5038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1A3BE-B7D9-4662-A1A1-8CC300B9BD14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9440197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5736833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18747642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78766106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0196149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36130355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98669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994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55501830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9F292-826B-4845-B08A-0D41E7ED760E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336880854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6448844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5219538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273050"/>
            <a:ext cx="2054225" cy="5849938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5038" cy="58499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7307090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849A5-59A4-4377-8FCC-6784BC8C8131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51985900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E52ED-FD15-4FEC-A506-65C8784DCF39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524501314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6D63A-6478-40ED-A3D2-514616221E30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73128492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583B6-17A2-460F-BA2F-135493D1FD72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1537159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C58CF-0153-4D29-A38B-4E0479C267B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045020939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F1B85-F37D-413B-B8B0-642186F4E411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504561703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5250E-ED3F-4D07-BA70-8EF9F11F599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06936006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3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02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64463" cy="146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MX" smtClean="0"/>
              <a:t>Pulse para editar el formato del texto de título</a:t>
            </a: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dt" idx="2"/>
          </p:nvPr>
        </p:nvSpPr>
        <p:spPr bwMode="auto">
          <a:xfrm>
            <a:off x="457200" y="6356350"/>
            <a:ext cx="2125663" cy="4540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+mn-lt"/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1029" name="Text Box 3"/>
          <p:cNvSpPr txBox="1">
            <a:spLocks noChangeArrowheads="1"/>
          </p:cNvSpPr>
          <p:nvPr userDrawn="1"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3" name="Rectangle 4"/>
          <p:cNvSpPr>
            <a:spLocks noGrp="1" noChangeArrowheads="1"/>
          </p:cNvSpPr>
          <p:nvPr>
            <p:ph type="sldNum" idx="4"/>
          </p:nvPr>
        </p:nvSpPr>
        <p:spPr bwMode="auto">
          <a:xfrm>
            <a:off x="6553200" y="6356350"/>
            <a:ext cx="2125663" cy="460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defRPr sz="2400">
                <a:solidFill>
                  <a:srgbClr val="000000"/>
                </a:solidFill>
                <a:latin typeface="Calibri" pitchFamily="34" charset="0"/>
                <a:ea typeface="MS PGothic" pitchFamily="34" charset="-128"/>
              </a:defRPr>
            </a:lvl1pPr>
          </a:lstStyle>
          <a:p>
            <a:pPr>
              <a:defRPr/>
            </a:pPr>
            <a:fld id="{63AF0EAE-0285-499E-A942-C1A224E28019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  <p:pic>
        <p:nvPicPr>
          <p:cNvPr id="1031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168275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2" descr="C:\Users\Mireya\Google Drive\CAMBIO DE IMAGEN\elementos png\elemento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963" y="84138"/>
            <a:ext cx="3600450" cy="566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3" descr="C:\Users\Mireya\Google Drive\CAMBIO DE IMAGEN\elementos png\elemento3.pn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48213"/>
            <a:ext cx="91440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48" r:id="rId1"/>
    <p:sldLayoutId id="2147486349" r:id="rId2"/>
    <p:sldLayoutId id="2147486350" r:id="rId3"/>
    <p:sldLayoutId id="2147486351" r:id="rId4"/>
    <p:sldLayoutId id="2147486352" r:id="rId5"/>
    <p:sldLayoutId id="2147486353" r:id="rId6"/>
    <p:sldLayoutId id="2147486354" r:id="rId7"/>
    <p:sldLayoutId id="2147486355" r:id="rId8"/>
    <p:sldLayoutId id="2147486356" r:id="rId9"/>
    <p:sldLayoutId id="2147486357" r:id="rId10"/>
    <p:sldLayoutId id="2147486358" r:id="rId11"/>
  </p:sldLayoutIdLst>
  <p:transition spd="med"/>
  <p:hf sldNum="0" hdr="0" ftr="0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 descr="http://www.cucs.udg.mx/serviciosacademicos/files/Image/escudoUdeG(1)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805488"/>
            <a:ext cx="6080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Rectángulo"/>
          <p:cNvSpPr/>
          <p:nvPr userDrawn="1"/>
        </p:nvSpPr>
        <p:spPr>
          <a:xfrm>
            <a:off x="0" y="6630988"/>
            <a:ext cx="5004048" cy="235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000" b="1" kern="1200" cap="small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  <a:cs typeface="+mn-cs"/>
              </a:rPr>
              <a:t>Maestría</a:t>
            </a:r>
            <a:r>
              <a:rPr lang="es-MX" sz="1000" b="1" kern="1200" cap="small" baseline="0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  <a:cs typeface="+mn-cs"/>
              </a:rPr>
              <a:t> en Enseñanza del Inglés como Lengua Extranjera</a:t>
            </a:r>
            <a:endParaRPr lang="es-MX" sz="1000" b="1" kern="1200" cap="small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2052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" y="-100013"/>
            <a:ext cx="1711325" cy="1069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 descr="elemento1.png"/>
          <p:cNvPicPr>
            <a:picLocks noChangeAspect="1"/>
          </p:cNvPicPr>
          <p:nvPr userDrawn="1"/>
        </p:nvPicPr>
        <p:blipFill>
          <a:blip r:embed="rId15">
            <a:alphaModFix am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0"/>
            <a:ext cx="4745947" cy="750927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59" r:id="rId1"/>
    <p:sldLayoutId id="2147486360" r:id="rId2"/>
    <p:sldLayoutId id="2147486361" r:id="rId3"/>
    <p:sldLayoutId id="2147486362" r:id="rId4"/>
    <p:sldLayoutId id="2147486363" r:id="rId5"/>
    <p:sldLayoutId id="2147486364" r:id="rId6"/>
    <p:sldLayoutId id="2147486365" r:id="rId7"/>
    <p:sldLayoutId id="2147486366" r:id="rId8"/>
    <p:sldLayoutId id="2147486367" r:id="rId9"/>
    <p:sldLayoutId id="2147486368" r:id="rId10"/>
    <p:sldLayoutId id="2147486369" r:id="rId11"/>
  </p:sldLayoutIdLst>
  <p:transition spd="med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2 Grupo"/>
          <p:cNvGrpSpPr>
            <a:grpSpLocks/>
          </p:cNvGrpSpPr>
          <p:nvPr/>
        </p:nvGrpSpPr>
        <p:grpSpPr bwMode="auto">
          <a:xfrm>
            <a:off x="0" y="0"/>
            <a:ext cx="9150350" cy="7065963"/>
            <a:chOff x="0" y="0"/>
            <a:chExt cx="9149861" cy="7065818"/>
          </a:xfrm>
        </p:grpSpPr>
        <p:pic>
          <p:nvPicPr>
            <p:cNvPr id="25603" name="Imagen 9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7065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4" name="Imagen 6" descr="elemento1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5530" y="0"/>
              <a:ext cx="433433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5" name="Imagen 10" descr="elemento2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692697"/>
              <a:ext cx="2172873" cy="3096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611560" y="1160458"/>
            <a:ext cx="8136904" cy="1260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Por lo que usted sabe o conoce, ¿Cuántos egresados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Enseñanza del Inglés como Lengua Extranjera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trabajan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actualmente en la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empresa/institución aproximadamente?</a:t>
            </a:r>
          </a:p>
          <a:p>
            <a:pPr algn="ctr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100.0% que indicaron que actualmente sí trabajan egresados de ese posgrado en la empresa/institución</a:t>
            </a: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  <a:endParaRPr lang="es-MX" sz="1400" dirty="0">
              <a:solidFill>
                <a:schemeClr val="bg1">
                  <a:lumMod val="6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473328" y="2795087"/>
            <a:ext cx="2509368" cy="113877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1.5 egresados en promedio laborando en la empresa / institución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grpSp>
        <p:nvGrpSpPr>
          <p:cNvPr id="17" name="16 Grupo"/>
          <p:cNvGrpSpPr/>
          <p:nvPr/>
        </p:nvGrpSpPr>
        <p:grpSpPr>
          <a:xfrm>
            <a:off x="2627784" y="4335603"/>
            <a:ext cx="4360234" cy="821589"/>
            <a:chOff x="3222260" y="2852936"/>
            <a:chExt cx="4524403" cy="821589"/>
          </a:xfrm>
        </p:grpSpPr>
        <p:sp>
          <p:nvSpPr>
            <p:cNvPr id="18" name="AutoShape 4"/>
            <p:cNvSpPr>
              <a:spLocks noChangeArrowheads="1"/>
            </p:cNvSpPr>
            <p:nvPr/>
          </p:nvSpPr>
          <p:spPr bwMode="auto">
            <a:xfrm>
              <a:off x="5338912" y="2971329"/>
              <a:ext cx="420687" cy="125412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400">
                <a:ea typeface="ＭＳ Ｐゴシック" pitchFamily="34" charset="-128"/>
              </a:endParaRPr>
            </a:p>
          </p:txBody>
        </p:sp>
        <p:sp>
          <p:nvSpPr>
            <p:cNvPr id="19" name="Rectangle 6"/>
            <p:cNvSpPr>
              <a:spLocks noChangeArrowheads="1"/>
            </p:cNvSpPr>
            <p:nvPr/>
          </p:nvSpPr>
          <p:spPr bwMode="auto">
            <a:xfrm>
              <a:off x="3222260" y="2884264"/>
              <a:ext cx="1925047" cy="30632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4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Mínimo</a:t>
              </a:r>
              <a:endPara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0" name="Rectangle 9"/>
            <p:cNvSpPr>
              <a:spLocks noChangeArrowheads="1"/>
            </p:cNvSpPr>
            <p:nvPr/>
          </p:nvSpPr>
          <p:spPr bwMode="auto">
            <a:xfrm>
              <a:off x="5953274" y="2852936"/>
              <a:ext cx="1593747" cy="337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1 egresado</a:t>
              </a:r>
              <a:endPara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1" name="AutoShape 16"/>
            <p:cNvSpPr>
              <a:spLocks noChangeArrowheads="1"/>
            </p:cNvSpPr>
            <p:nvPr/>
          </p:nvSpPr>
          <p:spPr bwMode="auto">
            <a:xfrm>
              <a:off x="5338912" y="3474566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400">
                <a:ea typeface="ＭＳ Ｐゴシック" pitchFamily="34" charset="-128"/>
              </a:endParaRPr>
            </a:p>
          </p:txBody>
        </p:sp>
        <p:sp>
          <p:nvSpPr>
            <p:cNvPr id="22" name="Rectangle 18"/>
            <p:cNvSpPr>
              <a:spLocks noChangeArrowheads="1"/>
            </p:cNvSpPr>
            <p:nvPr/>
          </p:nvSpPr>
          <p:spPr bwMode="auto">
            <a:xfrm>
              <a:off x="3222260" y="3368203"/>
              <a:ext cx="1925047" cy="30632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4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Máximo</a:t>
              </a:r>
              <a:endPara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3" name="Rectangle 21"/>
            <p:cNvSpPr>
              <a:spLocks noChangeArrowheads="1"/>
            </p:cNvSpPr>
            <p:nvPr/>
          </p:nvSpPr>
          <p:spPr bwMode="auto">
            <a:xfrm>
              <a:off x="5943518" y="3337425"/>
              <a:ext cx="1803145" cy="337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4 egresados</a:t>
              </a:r>
              <a:endPara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775790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683568" y="908720"/>
            <a:ext cx="7865872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Según su percepción,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¿Qué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tan probable es que contraten a más egresados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Enseñanza del Inglés como Lengua Extranjera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corto o mediano plazo en esta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empresa/institución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7372912"/>
              </p:ext>
            </p:extLst>
          </p:nvPr>
        </p:nvGraphicFramePr>
        <p:xfrm>
          <a:off x="1691680" y="1302090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559335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2599103"/>
              </p:ext>
            </p:extLst>
          </p:nvPr>
        </p:nvGraphicFramePr>
        <p:xfrm>
          <a:off x="444500" y="1079500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467544" y="1052736"/>
            <a:ext cx="8369928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En caso de que sea poco probable o nada probable, ¿Por qué</a:t>
            </a:r>
            <a:r>
              <a:rPr lang="es-MX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7.7% </a:t>
            </a: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indicaron </a:t>
            </a: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poco probable o nada probable la contratación)</a:t>
            </a:r>
            <a:endParaRPr lang="es-MX" sz="1400" dirty="0">
              <a:solidFill>
                <a:schemeClr val="bg1">
                  <a:lumMod val="6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535966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539552" y="943980"/>
            <a:ext cx="8208912" cy="644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¿Qué imagen tiene usted de la Universidad de Guadalajara como casa de estudios</a:t>
            </a:r>
            <a:r>
              <a:rPr lang="es-MX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Imagen UdeG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0473801"/>
              </p:ext>
            </p:extLst>
          </p:nvPr>
        </p:nvGraphicFramePr>
        <p:xfrm>
          <a:off x="1475656" y="910268"/>
          <a:ext cx="7524948" cy="53018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239342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539552" y="1015281"/>
            <a:ext cx="8136904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¿Qué imagen tiene usted de la preparación académica de 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Enseñanza del Inglés como Lengua Extranjera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Universidad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de Guadalajara?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Imagen UdeG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5285647"/>
              </p:ext>
            </p:extLst>
          </p:nvPr>
        </p:nvGraphicFramePr>
        <p:xfrm>
          <a:off x="1619672" y="1196752"/>
          <a:ext cx="7200800" cy="5180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017724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ChangeArrowheads="1"/>
          </p:cNvSpPr>
          <p:nvPr/>
        </p:nvSpPr>
        <p:spPr bwMode="auto">
          <a:xfrm>
            <a:off x="251520" y="985084"/>
            <a:ext cx="8640959" cy="1075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acuerdo con las políticas de su empresa/institución, ¿Qué tan importante consideraría o ha considerado cada uno de los siguientes criterios al momento de contratar a un egresado de la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Enseñanza del Inglés como Lengua Extranjera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 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2771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Criterios de contratación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6563087"/>
              </p:ext>
            </p:extLst>
          </p:nvPr>
        </p:nvGraphicFramePr>
        <p:xfrm>
          <a:off x="647700" y="2492896"/>
          <a:ext cx="7848600" cy="2423149"/>
        </p:xfrm>
        <a:graphic>
          <a:graphicData uri="http://schemas.openxmlformats.org/drawingml/2006/table">
            <a:tbl>
              <a:tblPr/>
              <a:tblGrid>
                <a:gridCol w="2133600"/>
                <a:gridCol w="1219200"/>
                <a:gridCol w="1244600"/>
                <a:gridCol w="1295400"/>
                <a:gridCol w="1193800"/>
                <a:gridCol w="762000"/>
              </a:tblGrid>
              <a:tr h="13389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Criterios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Muy importante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Importante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Poco importante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Nada importante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5217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Conocimientos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84.6%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17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Que cuente con título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84.6%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17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Disponibilidad de horario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17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Experiencia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17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Edad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17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Género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69.2%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17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Estado civil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76.9%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17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Universidad de procedencia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293890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ChangeArrowheads="1"/>
          </p:cNvSpPr>
          <p:nvPr/>
        </p:nvSpPr>
        <p:spPr bwMode="auto">
          <a:xfrm>
            <a:off x="107504" y="1052736"/>
            <a:ext cx="8928992" cy="1075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importante es para usted y su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empresa/institución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los egresados de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Enseñanza del Inglés como Lengua extranjera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contraten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cuenten con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las siguientes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capacidades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y habilidades?</a:t>
            </a:r>
          </a:p>
        </p:txBody>
      </p:sp>
      <p:sp>
        <p:nvSpPr>
          <p:cNvPr id="32771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Criterios de contratación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9336957"/>
              </p:ext>
            </p:extLst>
          </p:nvPr>
        </p:nvGraphicFramePr>
        <p:xfrm>
          <a:off x="395536" y="2426498"/>
          <a:ext cx="8372476" cy="2874710"/>
        </p:xfrm>
        <a:graphic>
          <a:graphicData uri="http://schemas.openxmlformats.org/drawingml/2006/table">
            <a:tbl>
              <a:tblPr/>
              <a:tblGrid>
                <a:gridCol w="2799082"/>
                <a:gridCol w="1188991"/>
                <a:gridCol w="1213762"/>
                <a:gridCol w="1263302"/>
                <a:gridCol w="1164220"/>
                <a:gridCol w="743119"/>
              </a:tblGrid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Habilidades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Muy importante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Importante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Poco importante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Nada importante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4693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Dominio de otro idioma (inglés)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92.3%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7.7%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93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Comunicación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84.6%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15.4%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93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Trabajo en equipo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84.6%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15.4%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93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Solución de problemas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84.6%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15.4%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93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Manejo de instrumentos y herramientas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76.9%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23.1%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93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Diseño de proyectos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61.5%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38.5%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93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Liderazgo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61.5%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38.5%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93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Actitudes emprendedoras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53.8%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46.2%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93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Directivas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46.2%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53.8%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93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Investigación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30.8%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61.5%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7.7%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027260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611560" y="1079975"/>
            <a:ext cx="7848871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las fuentes de reclutamiento a las que recurre regularmente su empresa/institución?</a:t>
            </a:r>
          </a:p>
        </p:txBody>
      </p:sp>
      <p:sp>
        <p:nvSpPr>
          <p:cNvPr id="33795" name="Rectangle 1"/>
          <p:cNvSpPr>
            <a:spLocks noChangeArrowheads="1"/>
          </p:cNvSpPr>
          <p:nvPr/>
        </p:nvSpPr>
        <p:spPr bwMode="auto">
          <a:xfrm>
            <a:off x="2339752" y="260350"/>
            <a:ext cx="6489923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Oferta de trabajo actual y competencia</a:t>
            </a:r>
            <a:endParaRPr lang="es-MX" sz="20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669888"/>
              </p:ext>
            </p:extLst>
          </p:nvPr>
        </p:nvGraphicFramePr>
        <p:xfrm>
          <a:off x="1475431" y="1196752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042152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72009" y="908720"/>
            <a:ext cx="8964487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5, donde 1 es nada competido y 5 muy competido,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tan competido considera que está el campo laboral para 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Enseñanza del Inglés como Lengua Extranjera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sp>
        <p:nvSpPr>
          <p:cNvPr id="33795" name="Rectangle 1"/>
          <p:cNvSpPr>
            <a:spLocks noChangeArrowheads="1"/>
          </p:cNvSpPr>
          <p:nvPr/>
        </p:nvSpPr>
        <p:spPr bwMode="auto">
          <a:xfrm>
            <a:off x="2339752" y="260350"/>
            <a:ext cx="6489923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Oferta de trabajo actual y competencia</a:t>
            </a:r>
            <a:endParaRPr lang="es-MX" sz="20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3 Rectángulo"/>
          <p:cNvSpPr>
            <a:spLocks noChangeArrowheads="1"/>
          </p:cNvSpPr>
          <p:nvPr/>
        </p:nvSpPr>
        <p:spPr bwMode="auto">
          <a:xfrm>
            <a:off x="1934503" y="1772816"/>
            <a:ext cx="5472607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Promedio grado de competencia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3650404" y="2204864"/>
            <a:ext cx="1661244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>
                <a:latin typeface="Century Gothic" pitchFamily="34" charset="0"/>
                <a:ea typeface="ＭＳ Ｐゴシック" pitchFamily="34" charset="-128"/>
              </a:rPr>
              <a:t>4</a:t>
            </a: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.3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113394" y="2754037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3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113394" y="3185837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5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242317" y="3717032"/>
            <a:ext cx="8722171" cy="1075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Actualmente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,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considera usted que es la oferta de trabajo para las personas que cuentan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Enseñanza del Inglés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como Lengua Extranjera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sz="14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5, donde 1 es nada de oferta y 5 mucha oferta)</a:t>
            </a:r>
          </a:p>
        </p:txBody>
      </p:sp>
      <p:sp>
        <p:nvSpPr>
          <p:cNvPr id="10" name="3 Rectángulo"/>
          <p:cNvSpPr>
            <a:spLocks noChangeArrowheads="1"/>
          </p:cNvSpPr>
          <p:nvPr/>
        </p:nvSpPr>
        <p:spPr bwMode="auto">
          <a:xfrm>
            <a:off x="1934503" y="4797152"/>
            <a:ext cx="5472607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Promedio nivel de oferta de trabajo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3650404" y="5229200"/>
            <a:ext cx="1661244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3.7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3113394" y="5778373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113394" y="6210173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5</a:t>
            </a:r>
          </a:p>
        </p:txBody>
      </p:sp>
    </p:spTree>
    <p:extLst>
      <p:ext uri="{BB962C8B-B14F-4D97-AF65-F5344CB8AC3E}">
        <p14:creationId xmlns:p14="http://schemas.microsoft.com/office/powerpoint/2010/main" val="36363750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467544" y="1052736"/>
            <a:ext cx="8497887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Principalmente, ¿Cuál es (o era) el tipo de contrato de un egresado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Enseñanza del Inglés como Lengua Extranjera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UdeG?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48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30795497"/>
              </p:ext>
            </p:extLst>
          </p:nvPr>
        </p:nvGraphicFramePr>
        <p:xfrm>
          <a:off x="1475656" y="1444475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380869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5 Rectángulo"/>
          <p:cNvSpPr>
            <a:spLocks noChangeArrowheads="1"/>
          </p:cNvSpPr>
          <p:nvPr/>
        </p:nvSpPr>
        <p:spPr bwMode="auto">
          <a:xfrm>
            <a:off x="0" y="5589588"/>
            <a:ext cx="1187450" cy="12684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6627" name="Rectangle 1"/>
          <p:cNvSpPr>
            <a:spLocks noChangeArrowheads="1"/>
          </p:cNvSpPr>
          <p:nvPr/>
        </p:nvSpPr>
        <p:spPr bwMode="auto">
          <a:xfrm>
            <a:off x="899592" y="1844824"/>
            <a:ext cx="7488237" cy="29839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Estudio de </a:t>
            </a:r>
            <a:r>
              <a:rPr lang="es-MX" sz="28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empleadores de egresados de la</a:t>
            </a:r>
            <a:endParaRPr lang="es-MX" sz="28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“Maestría en Enseñanza del Inglés como Lengua Extranjera”</a:t>
            </a:r>
            <a:endParaRPr lang="es-MX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2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Profesional</a:t>
            </a:r>
            <a:endParaRPr lang="es-MX" sz="20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2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</p:txBody>
      </p:sp>
      <p:pic>
        <p:nvPicPr>
          <p:cNvPr id="26628" name="Picture 8" descr="http://www.cucs.udg.mx/serviciosacademicos/files/Image/escudoUdeG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797425"/>
            <a:ext cx="12954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5 Rectángulo"/>
          <p:cNvSpPr>
            <a:spLocks noChangeArrowheads="1"/>
          </p:cNvSpPr>
          <p:nvPr/>
        </p:nvSpPr>
        <p:spPr bwMode="auto">
          <a:xfrm>
            <a:off x="152400" y="6642100"/>
            <a:ext cx="5139680" cy="2159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224284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395288" y="943273"/>
            <a:ext cx="8497887" cy="1075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sueldos aproximados mensuales que su empresa/institución ofrece (u ofrecía) a los egresados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Enseñanza del Inglés como Lengua Extranjera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UdeG?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48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7085404"/>
              </p:ext>
            </p:extLst>
          </p:nvPr>
        </p:nvGraphicFramePr>
        <p:xfrm>
          <a:off x="1619672" y="1481155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2399988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395536" y="1052736"/>
            <a:ext cx="8497887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Principalmente, ¿De qué depende el sueldo que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se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les paga (o pagaba)?</a:t>
            </a:r>
          </a:p>
        </p:txBody>
      </p:sp>
      <p:sp>
        <p:nvSpPr>
          <p:cNvPr id="348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65544427"/>
              </p:ext>
            </p:extLst>
          </p:nvPr>
        </p:nvGraphicFramePr>
        <p:xfrm>
          <a:off x="395536" y="1412776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3493772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ChangeArrowheads="1"/>
          </p:cNvSpPr>
          <p:nvPr/>
        </p:nvSpPr>
        <p:spPr bwMode="auto">
          <a:xfrm>
            <a:off x="71883" y="1196752"/>
            <a:ext cx="8964613" cy="104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Mencione el grado de probabilidad que tienen (o tenían) los egresados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Enseñanza del Inglés como Lengua Extranjera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ascender de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puesto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nada probable y 10 muy probable)</a:t>
            </a:r>
            <a:endParaRPr lang="es-MX" sz="1200" dirty="0">
              <a:solidFill>
                <a:schemeClr val="bg1">
                  <a:lumMod val="6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0964" name="Rectangle 7"/>
          <p:cNvSpPr>
            <a:spLocks noChangeArrowheads="1"/>
          </p:cNvSpPr>
          <p:nvPr/>
        </p:nvSpPr>
        <p:spPr bwMode="auto">
          <a:xfrm>
            <a:off x="2556421" y="2534097"/>
            <a:ext cx="3887787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Probabilidad promedio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0965" name="AutoShape 8"/>
          <p:cNvSpPr>
            <a:spLocks noChangeArrowheads="1"/>
          </p:cNvSpPr>
          <p:nvPr/>
        </p:nvSpPr>
        <p:spPr bwMode="auto">
          <a:xfrm rot="16200000" flipH="1">
            <a:off x="4314577" y="3104803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923903" y="3634805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7.6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3171693" y="4478313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3171693" y="4910113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046600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ChangeArrowheads="1"/>
          </p:cNvSpPr>
          <p:nvPr/>
        </p:nvSpPr>
        <p:spPr bwMode="auto">
          <a:xfrm>
            <a:off x="395288" y="1045479"/>
            <a:ext cx="8497887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importante es para ustedes el conocimiento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u="sng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Enseñanza del Inglés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dentro de su empresa/institución?</a:t>
            </a:r>
          </a:p>
        </p:txBody>
      </p:sp>
      <p:sp>
        <p:nvSpPr>
          <p:cNvPr id="35843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08492737"/>
              </p:ext>
            </p:extLst>
          </p:nvPr>
        </p:nvGraphicFramePr>
        <p:xfrm>
          <a:off x="1331640" y="1200380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5089237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 bwMode="auto">
          <a:xfrm>
            <a:off x="0" y="5744263"/>
            <a:ext cx="3491880" cy="111373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icrosoft YaHei" charset="-122"/>
            </a:endParaRPr>
          </a:p>
        </p:txBody>
      </p:sp>
      <p:grpSp>
        <p:nvGrpSpPr>
          <p:cNvPr id="4" name="3 Grupo"/>
          <p:cNvGrpSpPr/>
          <p:nvPr/>
        </p:nvGrpSpPr>
        <p:grpSpPr>
          <a:xfrm>
            <a:off x="1601531" y="1990427"/>
            <a:ext cx="6445634" cy="4678933"/>
            <a:chOff x="1601531" y="1990427"/>
            <a:chExt cx="6445634" cy="4678933"/>
          </a:xfrm>
        </p:grpSpPr>
        <p:sp>
          <p:nvSpPr>
            <p:cNvPr id="34819" name="Rectangle 3"/>
            <p:cNvSpPr>
              <a:spLocks noChangeArrowheads="1"/>
            </p:cNvSpPr>
            <p:nvPr/>
          </p:nvSpPr>
          <p:spPr bwMode="auto">
            <a:xfrm>
              <a:off x="2051992" y="2062435"/>
              <a:ext cx="3240088" cy="3485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ES" dirty="0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Habilidades generales</a:t>
              </a:r>
            </a:p>
          </p:txBody>
        </p:sp>
        <p:sp>
          <p:nvSpPr>
            <p:cNvPr id="34820" name="Rectangle 3"/>
            <p:cNvSpPr>
              <a:spLocks noChangeArrowheads="1"/>
            </p:cNvSpPr>
            <p:nvPr/>
          </p:nvSpPr>
          <p:spPr bwMode="auto">
            <a:xfrm>
              <a:off x="5887372" y="1990427"/>
              <a:ext cx="2159793" cy="521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ES" sz="1400" dirty="0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Evaluación promedio</a:t>
              </a:r>
              <a:endParaRPr 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endParaRPr>
            </a:p>
          </p:txBody>
        </p:sp>
        <p:sp>
          <p:nvSpPr>
            <p:cNvPr id="34821" name="Rectangle 7"/>
            <p:cNvSpPr>
              <a:spLocks noChangeArrowheads="1"/>
            </p:cNvSpPr>
            <p:nvPr/>
          </p:nvSpPr>
          <p:spPr bwMode="auto">
            <a:xfrm>
              <a:off x="1601531" y="3933056"/>
              <a:ext cx="4176663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Liderazgo</a:t>
              </a:r>
            </a:p>
          </p:txBody>
        </p:sp>
        <p:sp>
          <p:nvSpPr>
            <p:cNvPr id="34822" name="AutoShape 8"/>
            <p:cNvSpPr>
              <a:spLocks noChangeArrowheads="1"/>
            </p:cNvSpPr>
            <p:nvPr/>
          </p:nvSpPr>
          <p:spPr bwMode="auto">
            <a:xfrm rot="10800000" flipH="1">
              <a:off x="5890906" y="3115178"/>
              <a:ext cx="390525" cy="150813"/>
            </a:xfrm>
            <a:prstGeom prst="rightArrow">
              <a:avLst>
                <a:gd name="adj1" fmla="val 50000"/>
                <a:gd name="adj2" fmla="val 47162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34823" name="Rectangle 7"/>
            <p:cNvSpPr>
              <a:spLocks noChangeArrowheads="1"/>
            </p:cNvSpPr>
            <p:nvPr/>
          </p:nvSpPr>
          <p:spPr bwMode="auto">
            <a:xfrm>
              <a:off x="1603119" y="4388044"/>
              <a:ext cx="4151262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Solución de problemas</a:t>
              </a:r>
            </a:p>
          </p:txBody>
        </p:sp>
        <p:sp>
          <p:nvSpPr>
            <p:cNvPr id="34824" name="AutoShape 8"/>
            <p:cNvSpPr>
              <a:spLocks noChangeArrowheads="1"/>
            </p:cNvSpPr>
            <p:nvPr/>
          </p:nvSpPr>
          <p:spPr bwMode="auto">
            <a:xfrm rot="10800000" flipH="1">
              <a:off x="5890906" y="4516884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12" name="Text Box 6"/>
            <p:cNvSpPr txBox="1">
              <a:spLocks noChangeArrowheads="1"/>
            </p:cNvSpPr>
            <p:nvPr/>
          </p:nvSpPr>
          <p:spPr bwMode="auto">
            <a:xfrm>
              <a:off x="6570083" y="4444796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4.5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13" name="Text Box 6"/>
            <p:cNvSpPr txBox="1">
              <a:spLocks noChangeArrowheads="1"/>
            </p:cNvSpPr>
            <p:nvPr/>
          </p:nvSpPr>
          <p:spPr bwMode="auto">
            <a:xfrm>
              <a:off x="6570083" y="2978299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4.6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4831" name="Rectangle 7"/>
            <p:cNvSpPr>
              <a:spLocks noChangeArrowheads="1"/>
            </p:cNvSpPr>
            <p:nvPr/>
          </p:nvSpPr>
          <p:spPr bwMode="auto">
            <a:xfrm>
              <a:off x="1601531" y="3019892"/>
              <a:ext cx="4151263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Manejo de instrumentos y herramientas</a:t>
              </a:r>
            </a:p>
          </p:txBody>
        </p:sp>
        <p:sp>
          <p:nvSpPr>
            <p:cNvPr id="34832" name="AutoShape 8"/>
            <p:cNvSpPr>
              <a:spLocks noChangeArrowheads="1"/>
            </p:cNvSpPr>
            <p:nvPr/>
          </p:nvSpPr>
          <p:spPr bwMode="auto">
            <a:xfrm rot="10800000" flipH="1">
              <a:off x="5890906" y="2607816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34833" name="Rectangle 7"/>
            <p:cNvSpPr>
              <a:spLocks noChangeArrowheads="1"/>
            </p:cNvSpPr>
            <p:nvPr/>
          </p:nvSpPr>
          <p:spPr bwMode="auto">
            <a:xfrm>
              <a:off x="1601531" y="2564904"/>
              <a:ext cx="4151263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Trabajo en equipo</a:t>
              </a:r>
            </a:p>
          </p:txBody>
        </p:sp>
        <p:sp>
          <p:nvSpPr>
            <p:cNvPr id="34834" name="AutoShape 8"/>
            <p:cNvSpPr>
              <a:spLocks noChangeArrowheads="1"/>
            </p:cNvSpPr>
            <p:nvPr/>
          </p:nvSpPr>
          <p:spPr bwMode="auto">
            <a:xfrm rot="10800000" flipH="1">
              <a:off x="5890906" y="4034735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18" name="Text Box 6"/>
            <p:cNvSpPr txBox="1">
              <a:spLocks noChangeArrowheads="1"/>
            </p:cNvSpPr>
            <p:nvPr/>
          </p:nvSpPr>
          <p:spPr bwMode="auto">
            <a:xfrm>
              <a:off x="6570083" y="2494483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4.8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19" name="Text Box 6"/>
            <p:cNvSpPr txBox="1">
              <a:spLocks noChangeArrowheads="1"/>
            </p:cNvSpPr>
            <p:nvPr/>
          </p:nvSpPr>
          <p:spPr bwMode="auto">
            <a:xfrm>
              <a:off x="6570083" y="3940740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4.5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4841" name="Rectangle 7"/>
            <p:cNvSpPr>
              <a:spLocks noChangeArrowheads="1"/>
            </p:cNvSpPr>
            <p:nvPr/>
          </p:nvSpPr>
          <p:spPr bwMode="auto">
            <a:xfrm>
              <a:off x="1601531" y="5373216"/>
              <a:ext cx="4151263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Actitudes emprendedoras</a:t>
              </a:r>
            </a:p>
          </p:txBody>
        </p:sp>
        <p:sp>
          <p:nvSpPr>
            <p:cNvPr id="34842" name="AutoShape 8"/>
            <p:cNvSpPr>
              <a:spLocks noChangeArrowheads="1"/>
            </p:cNvSpPr>
            <p:nvPr/>
          </p:nvSpPr>
          <p:spPr bwMode="auto">
            <a:xfrm rot="10800000" flipH="1">
              <a:off x="5890906" y="3579440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22" name="Text Box 6"/>
            <p:cNvSpPr txBox="1">
              <a:spLocks noChangeArrowheads="1"/>
            </p:cNvSpPr>
            <p:nvPr/>
          </p:nvSpPr>
          <p:spPr bwMode="auto">
            <a:xfrm>
              <a:off x="6570083" y="3482355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4.6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4847" name="Rectangle 7"/>
            <p:cNvSpPr>
              <a:spLocks noChangeArrowheads="1"/>
            </p:cNvSpPr>
            <p:nvPr/>
          </p:nvSpPr>
          <p:spPr bwMode="auto">
            <a:xfrm>
              <a:off x="1603119" y="4869160"/>
              <a:ext cx="4151262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Diseño de proyectos</a:t>
              </a:r>
            </a:p>
          </p:txBody>
        </p:sp>
        <p:sp>
          <p:nvSpPr>
            <p:cNvPr id="34848" name="AutoShape 8"/>
            <p:cNvSpPr>
              <a:spLocks noChangeArrowheads="1"/>
            </p:cNvSpPr>
            <p:nvPr/>
          </p:nvSpPr>
          <p:spPr bwMode="auto">
            <a:xfrm rot="10800000" flipH="1">
              <a:off x="5890906" y="4995540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24" name="Text Box 6"/>
            <p:cNvSpPr txBox="1">
              <a:spLocks noChangeArrowheads="1"/>
            </p:cNvSpPr>
            <p:nvPr/>
          </p:nvSpPr>
          <p:spPr bwMode="auto">
            <a:xfrm>
              <a:off x="6571225" y="4870747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4.5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6" name="Rectangle 7"/>
            <p:cNvSpPr>
              <a:spLocks noChangeArrowheads="1"/>
            </p:cNvSpPr>
            <p:nvPr/>
          </p:nvSpPr>
          <p:spPr bwMode="auto">
            <a:xfrm>
              <a:off x="1603119" y="5877272"/>
              <a:ext cx="4151262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Habilidades directivas</a:t>
              </a:r>
            </a:p>
          </p:txBody>
        </p:sp>
        <p:sp>
          <p:nvSpPr>
            <p:cNvPr id="27" name="AutoShape 8"/>
            <p:cNvSpPr>
              <a:spLocks noChangeArrowheads="1"/>
            </p:cNvSpPr>
            <p:nvPr/>
          </p:nvSpPr>
          <p:spPr bwMode="auto">
            <a:xfrm rot="10800000" flipH="1">
              <a:off x="5890906" y="5957044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28" name="Text Box 6"/>
            <p:cNvSpPr txBox="1">
              <a:spLocks noChangeArrowheads="1"/>
            </p:cNvSpPr>
            <p:nvPr/>
          </p:nvSpPr>
          <p:spPr bwMode="auto">
            <a:xfrm>
              <a:off x="6570083" y="5805264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4.1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9" name="AutoShape 8"/>
            <p:cNvSpPr>
              <a:spLocks noChangeArrowheads="1"/>
            </p:cNvSpPr>
            <p:nvPr/>
          </p:nvSpPr>
          <p:spPr bwMode="auto">
            <a:xfrm rot="10800000" flipH="1">
              <a:off x="5890906" y="5474895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30" name="Text Box 6"/>
            <p:cNvSpPr txBox="1">
              <a:spLocks noChangeArrowheads="1"/>
            </p:cNvSpPr>
            <p:nvPr/>
          </p:nvSpPr>
          <p:spPr bwMode="auto">
            <a:xfrm>
              <a:off x="6570083" y="5354563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4.5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1" name="Rectangle 7"/>
            <p:cNvSpPr>
              <a:spLocks noChangeArrowheads="1"/>
            </p:cNvSpPr>
            <p:nvPr/>
          </p:nvSpPr>
          <p:spPr bwMode="auto">
            <a:xfrm>
              <a:off x="1601531" y="3451940"/>
              <a:ext cx="4151263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Comunicación</a:t>
              </a:r>
            </a:p>
          </p:txBody>
        </p:sp>
        <p:sp>
          <p:nvSpPr>
            <p:cNvPr id="32" name="Rectangle 7"/>
            <p:cNvSpPr>
              <a:spLocks noChangeArrowheads="1"/>
            </p:cNvSpPr>
            <p:nvPr/>
          </p:nvSpPr>
          <p:spPr bwMode="auto">
            <a:xfrm>
              <a:off x="1603119" y="6332260"/>
              <a:ext cx="4151262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Investigación</a:t>
              </a:r>
            </a:p>
          </p:txBody>
        </p:sp>
        <p:sp>
          <p:nvSpPr>
            <p:cNvPr id="33" name="AutoShape 8"/>
            <p:cNvSpPr>
              <a:spLocks noChangeArrowheads="1"/>
            </p:cNvSpPr>
            <p:nvPr/>
          </p:nvSpPr>
          <p:spPr bwMode="auto">
            <a:xfrm rot="10800000" flipH="1">
              <a:off x="5890906" y="6435700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34" name="Text Box 6"/>
            <p:cNvSpPr txBox="1">
              <a:spLocks noChangeArrowheads="1"/>
            </p:cNvSpPr>
            <p:nvPr/>
          </p:nvSpPr>
          <p:spPr bwMode="auto">
            <a:xfrm>
              <a:off x="6571225" y="6309320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4.1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</p:grpSp>
      <p:sp>
        <p:nvSpPr>
          <p:cNvPr id="35" name="Rectangle 1"/>
          <p:cNvSpPr>
            <a:spLocks noChangeArrowheads="1"/>
          </p:cNvSpPr>
          <p:nvPr/>
        </p:nvSpPr>
        <p:spPr bwMode="auto">
          <a:xfrm>
            <a:off x="5364088" y="18864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1" name="Rectangle 3"/>
          <p:cNvSpPr>
            <a:spLocks noChangeArrowheads="1"/>
          </p:cNvSpPr>
          <p:nvPr/>
        </p:nvSpPr>
        <p:spPr bwMode="auto">
          <a:xfrm>
            <a:off x="203282" y="871846"/>
            <a:ext cx="8761206" cy="104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calificaría las siguientes habilidades generales en el desempeño laboral de 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Enseñanza del Inglés como Lengua Extranjera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una escala del 1 al 5 donde 1 significa nada desarrollada y 5 muy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desarrollada)</a:t>
            </a:r>
            <a:endParaRPr 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8731421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ChangeArrowheads="1"/>
          </p:cNvSpPr>
          <p:nvPr/>
        </p:nvSpPr>
        <p:spPr bwMode="auto">
          <a:xfrm>
            <a:off x="107504" y="1087870"/>
            <a:ext cx="8893175" cy="104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ómo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evaluaría las siguientes habilidades específicas en el desempeño laboral de 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Enseñanza del Inglés como Lengua Extranjera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significa nada desarrollada y 5 muy desarrollada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  <a:endParaRPr 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" name="CuadroTexto 13"/>
          <p:cNvSpPr txBox="1"/>
          <p:nvPr/>
        </p:nvSpPr>
        <p:spPr>
          <a:xfrm>
            <a:off x="2051720" y="4869160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9pPr>
          </a:lstStyle>
          <a:p>
            <a:pPr algn="ctr"/>
            <a:r>
              <a:rPr lang="es-MX" sz="1200" dirty="0" smtClean="0">
                <a:solidFill>
                  <a:schemeClr val="tx1"/>
                </a:solidFill>
                <a:latin typeface="+mn-lt"/>
              </a:rPr>
              <a:t>*Los aspectos evaluados fueron determinados por el/la coordinador(a) del posgrado.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9076292"/>
              </p:ext>
            </p:extLst>
          </p:nvPr>
        </p:nvGraphicFramePr>
        <p:xfrm>
          <a:off x="1547664" y="2600899"/>
          <a:ext cx="5976664" cy="2124245"/>
        </p:xfrm>
        <a:graphic>
          <a:graphicData uri="http://schemas.openxmlformats.org/drawingml/2006/table">
            <a:tbl>
              <a:tblPr/>
              <a:tblGrid>
                <a:gridCol w="4729360"/>
                <a:gridCol w="1247304"/>
              </a:tblGrid>
              <a:tr h="252037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Habilidades y competencias </a:t>
                      </a:r>
                      <a:r>
                        <a:rPr lang="es-MX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específicas*</a:t>
                      </a:r>
                      <a:endParaRPr lang="es-MX" sz="1400" b="1" i="0" u="none" strike="noStrike" dirty="0">
                        <a:solidFill>
                          <a:srgbClr val="FFFFFF"/>
                        </a:solidFill>
                        <a:effectLst/>
                        <a:latin typeface="Copperplate Gothic Bold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Nivel de Desarrollo Promedio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9492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Adquisición del lenguaje y contexto social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92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Descripción lingüística para la enseñanza de lenguas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92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Educación y formación de profesores de lenguas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92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Principios teórico-prácticos en la enseñanza de lenguas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92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Eje experiencial: investigación empírica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560533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 bwMode="auto">
          <a:xfrm>
            <a:off x="0" y="5744263"/>
            <a:ext cx="3491880" cy="111373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43321" y="841648"/>
            <a:ext cx="8893175" cy="1291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Por otro lado,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qué medida considera usted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los egresados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Enseñanza del Inglés como Lengua Extranjera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 cuentan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los siguientes CONOCIMIENTOS específicos de su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 que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le voy a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mencionar?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significa nada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desarrollado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y 5 muy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desarrollado)</a:t>
            </a:r>
            <a:endParaRPr 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8" name="CuadroTexto 13"/>
          <p:cNvSpPr txBox="1"/>
          <p:nvPr/>
        </p:nvSpPr>
        <p:spPr>
          <a:xfrm>
            <a:off x="3203848" y="6608385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9pPr>
          </a:lstStyle>
          <a:p>
            <a:pPr algn="ctr"/>
            <a:r>
              <a:rPr lang="es-MX" sz="1200" dirty="0" smtClean="0">
                <a:solidFill>
                  <a:schemeClr val="tx1"/>
                </a:solidFill>
                <a:latin typeface="+mn-lt"/>
              </a:rPr>
              <a:t>*Los aspectos evaluados fueron determinados por el/la coordinador(a) del posgrado.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780545"/>
              </p:ext>
            </p:extLst>
          </p:nvPr>
        </p:nvGraphicFramePr>
        <p:xfrm>
          <a:off x="601216" y="2197474"/>
          <a:ext cx="8003232" cy="4327870"/>
        </p:xfrm>
        <a:graphic>
          <a:graphicData uri="http://schemas.openxmlformats.org/drawingml/2006/table">
            <a:tbl>
              <a:tblPr/>
              <a:tblGrid>
                <a:gridCol w="6777317"/>
                <a:gridCol w="1225915"/>
              </a:tblGrid>
              <a:tr h="551119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Conocimientos </a:t>
                      </a:r>
                      <a:r>
                        <a:rPr lang="es-MX" sz="125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específicos*</a:t>
                      </a:r>
                      <a:endParaRPr lang="es-MX" sz="1250" b="1" i="0" u="none" strike="noStrike" dirty="0">
                        <a:solidFill>
                          <a:srgbClr val="FFFFFF"/>
                        </a:solidFill>
                        <a:effectLst/>
                        <a:latin typeface="Copperplate Gothic Bold"/>
                      </a:endParaRPr>
                    </a:p>
                  </a:txBody>
                  <a:tcPr marL="9310" marR="9310" marT="9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Nivel de Desarrollo Promedio</a:t>
                      </a:r>
                    </a:p>
                  </a:txBody>
                  <a:tcPr marL="9310" marR="9310" marT="931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37035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Desarrollar, diseñar y evaluar materiales apropiados según el currículo, plan de estudios y la planeación de clases en el contexto de enseñanza de inglés como lengua extranjera</a:t>
                      </a:r>
                    </a:p>
                  </a:txBody>
                  <a:tcPr marL="9310" marR="9310" marT="9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9310" marR="9310" marT="9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10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Analizar y contrastar las diferencias y similitudes en diversos cursos de preparación de docentes</a:t>
                      </a:r>
                    </a:p>
                  </a:txBody>
                  <a:tcPr marL="9310" marR="9310" marT="9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9310" marR="9310" marT="9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10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Implementar de manera positiva las TIC (tradicionales y contemporáneas) en la enseñanza de inglés</a:t>
                      </a:r>
                    </a:p>
                  </a:txBody>
                  <a:tcPr marL="9310" marR="9310" marT="9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</a:t>
                      </a:r>
                    </a:p>
                  </a:txBody>
                  <a:tcPr marL="9310" marR="9310" marT="9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10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Entender y estar familiarizado con tendencias tecnológicas para la enseñanza del idioma inglés</a:t>
                      </a:r>
                    </a:p>
                  </a:txBody>
                  <a:tcPr marL="9310" marR="9310" marT="9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</a:t>
                      </a:r>
                    </a:p>
                  </a:txBody>
                  <a:tcPr marL="9310" marR="9310" marT="9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35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Analizar de manera crítica las prácticas propias como docente para identificar problemáticas en las áreas de gramática y vocabulario, y gramática hablada y escrita</a:t>
                      </a:r>
                    </a:p>
                  </a:txBody>
                  <a:tcPr marL="9310" marR="9310" marT="9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</a:t>
                      </a:r>
                    </a:p>
                  </a:txBody>
                  <a:tcPr marL="9310" marR="9310" marT="9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10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Conocer la diferencia de roles entre un preparador de docentes y un docente</a:t>
                      </a:r>
                    </a:p>
                  </a:txBody>
                  <a:tcPr marL="9310" marR="9310" marT="9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</a:t>
                      </a:r>
                    </a:p>
                  </a:txBody>
                  <a:tcPr marL="9310" marR="9310" marT="9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35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Identificar los elementos del discurso que un alumno debe tener al momento de participar en cualquier intercambio de ideas orales y escritas</a:t>
                      </a:r>
                    </a:p>
                  </a:txBody>
                  <a:tcPr marL="9310" marR="9310" marT="9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310" marR="9310" marT="9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10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Analizar el discurso utilizado en clase y los diversos significados de dicho discurso</a:t>
                      </a:r>
                    </a:p>
                  </a:txBody>
                  <a:tcPr marL="9310" marR="9310" marT="9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310" marR="9310" marT="9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35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Analizar el tipo de discurso utilizado por los alumnos dentro del aula (polite language &amp; complaints) y la relevancia del mismo</a:t>
                      </a:r>
                    </a:p>
                  </a:txBody>
                  <a:tcPr marL="9310" marR="9310" marT="9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</a:t>
                      </a:r>
                    </a:p>
                  </a:txBody>
                  <a:tcPr marL="9310" marR="9310" marT="9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35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Identificar las diferencias entre los modelos de preparación de docentes de idiomas en los periodos method y post method</a:t>
                      </a:r>
                    </a:p>
                  </a:txBody>
                  <a:tcPr marL="9310" marR="9310" marT="9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</a:t>
                      </a:r>
                    </a:p>
                  </a:txBody>
                  <a:tcPr marL="9310" marR="9310" marT="931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62529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323528" y="1117487"/>
            <a:ext cx="8641085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 considera que es la principal </a:t>
            </a:r>
            <a:r>
              <a:rPr 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fortaleza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Enseñanza del Inglés como Lengua Extranjera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36079013"/>
              </p:ext>
            </p:extLst>
          </p:nvPr>
        </p:nvGraphicFramePr>
        <p:xfrm>
          <a:off x="1547664" y="1412776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769943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251520" y="1117487"/>
            <a:ext cx="8713093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 considera que es la principal </a:t>
            </a:r>
            <a:r>
              <a:rPr 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debilidad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los egresados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Enseñanza del Inglés como Lengua Extranjera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44165113"/>
              </p:ext>
            </p:extLst>
          </p:nvPr>
        </p:nvGraphicFramePr>
        <p:xfrm>
          <a:off x="1115616" y="1412776"/>
          <a:ext cx="7273032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695378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71883" y="985084"/>
            <a:ext cx="8964613" cy="1075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adecuada es la preparación de los egresados de la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Enseñanza del Inglés como Lengua Extranjera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función de la atención a las necesidades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su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empresa/institución en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ese campo o área de conocimiento?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06181394"/>
              </p:ext>
            </p:extLst>
          </p:nvPr>
        </p:nvGraphicFramePr>
        <p:xfrm>
          <a:off x="1547664" y="1522966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614995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</a:pPr>
            <a:r>
              <a:rPr lang="es-ES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0" y="549275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Objetivos </a:t>
            </a:r>
            <a:r>
              <a:rPr 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del Estudio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900113" y="1327180"/>
            <a:ext cx="7559675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Determinar la percepción y evaluación de los egresados </a:t>
            </a:r>
            <a:r>
              <a:rPr lang="es-MX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la</a:t>
            </a:r>
            <a:r>
              <a:rPr lang="es-MX" sz="1600" b="1" i="1" dirty="0" smtClean="0">
                <a:solidFill>
                  <a:srgbClr val="00B050"/>
                </a:solidFill>
                <a:latin typeface="Century Gothic" pitchFamily="34" charset="0"/>
                <a:cs typeface="Helvetica"/>
              </a:rPr>
              <a:t> </a:t>
            </a:r>
            <a:r>
              <a:rPr lang="es-MX" sz="1600" b="1" i="1" dirty="0" smtClean="0">
                <a:solidFill>
                  <a:srgbClr val="C00000"/>
                </a:solidFill>
                <a:latin typeface="Century Gothic" pitchFamily="34" charset="0"/>
                <a:cs typeface="Helvetica"/>
              </a:rPr>
              <a:t>Maestría en Enseñanza del Inglés como Lengua Extranjera </a:t>
            </a:r>
            <a:r>
              <a:rPr lang="es-MX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</a:t>
            </a:r>
            <a:r>
              <a:rPr lang="es-MX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la Universidad de Guadalajara </a:t>
            </a: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en opinión de sus empleadores.</a:t>
            </a:r>
            <a:endParaRPr lang="es-MX" sz="1600" b="1" i="1" dirty="0">
              <a:solidFill>
                <a:schemeClr val="tx1"/>
              </a:solidFill>
              <a:latin typeface="Century Gothic" pitchFamily="34" charset="0"/>
              <a:cs typeface="Helvetica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1600" b="1" i="1" dirty="0" smtClean="0">
              <a:solidFill>
                <a:schemeClr val="tx1"/>
              </a:solidFill>
              <a:latin typeface="Century Gothic" pitchFamily="34" charset="0"/>
              <a:cs typeface="Helvetica"/>
            </a:endParaRPr>
          </a:p>
          <a:p>
            <a:pPr eaLnBrk="0"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latin typeface="Century Gothic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Datos generales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Criterios de contratación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Oferta de trabajo actual y competencia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Condiciones de trabajo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Evaluación de habilidades y conocimientos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Evaluación general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4309788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539552" y="1219692"/>
            <a:ext cx="8137029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imagen tiene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Enseñanza del Inglés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como Lengua Extranjera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UdeG?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8855545"/>
              </p:ext>
            </p:extLst>
          </p:nvPr>
        </p:nvGraphicFramePr>
        <p:xfrm>
          <a:off x="1691581" y="1412776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4020766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71883" y="1117487"/>
            <a:ext cx="8964613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probable es que sus empleados actuales se interesen en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estudiar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Enseñanza del Inglés como Lengua Extranjera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la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UdeG?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9993485"/>
              </p:ext>
            </p:extLst>
          </p:nvPr>
        </p:nvGraphicFramePr>
        <p:xfrm>
          <a:off x="1547664" y="1340768"/>
          <a:ext cx="7201024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7771297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107504" y="980728"/>
            <a:ext cx="8964613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probable es que en su empresa/institución se les otorgue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becas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 sus empleados actuales para estudiar la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Enseñanza del Inglés como Lengua Extranjera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UdeG?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5578693"/>
              </p:ext>
            </p:extLst>
          </p:nvPr>
        </p:nvGraphicFramePr>
        <p:xfrm>
          <a:off x="1475656" y="1425613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128304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1 Grupo"/>
          <p:cNvGrpSpPr/>
          <p:nvPr/>
        </p:nvGrpSpPr>
        <p:grpSpPr>
          <a:xfrm>
            <a:off x="-828600" y="-171400"/>
            <a:ext cx="9972600" cy="7633627"/>
            <a:chOff x="-828600" y="-171400"/>
            <a:chExt cx="9972600" cy="7633627"/>
          </a:xfrm>
        </p:grpSpPr>
        <p:pic>
          <p:nvPicPr>
            <p:cNvPr id="8" name="Imagen 7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0"/>
              <a:ext cx="9180512" cy="6858000"/>
            </a:xfrm>
            <a:prstGeom prst="rect">
              <a:avLst/>
            </a:prstGeom>
          </p:spPr>
        </p:pic>
        <p:pic>
          <p:nvPicPr>
            <p:cNvPr id="9" name="Imagen 6" descr="elemento12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2288" y="818356"/>
              <a:ext cx="4902200" cy="4914900"/>
            </a:xfrm>
            <a:prstGeom prst="rect">
              <a:avLst/>
            </a:prstGeom>
          </p:spPr>
        </p:pic>
        <p:pic>
          <p:nvPicPr>
            <p:cNvPr id="10" name="Imagen 8" descr="elemento1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828600" y="-171400"/>
              <a:ext cx="4824536" cy="7633627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</a:pPr>
            <a:r>
              <a:rPr lang="es-ES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8675" name="Rectangle 2"/>
          <p:cNvSpPr>
            <a:spLocks noChangeArrowheads="1"/>
          </p:cNvSpPr>
          <p:nvPr/>
        </p:nvSpPr>
        <p:spPr bwMode="auto">
          <a:xfrm>
            <a:off x="250825" y="620713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Vitrina </a:t>
            </a:r>
            <a:r>
              <a:rPr 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Metodológica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815270"/>
              </p:ext>
            </p:extLst>
          </p:nvPr>
        </p:nvGraphicFramePr>
        <p:xfrm>
          <a:off x="972194" y="1556792"/>
          <a:ext cx="7488238" cy="3718879"/>
        </p:xfrm>
        <a:graphic>
          <a:graphicData uri="http://schemas.openxmlformats.org/drawingml/2006/table">
            <a:tbl>
              <a:tblPr/>
              <a:tblGrid>
                <a:gridCol w="3456137"/>
                <a:gridCol w="4032101"/>
              </a:tblGrid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Elaborador  y responsable del estudio:</a:t>
                      </a:r>
                      <a:endParaRPr kumimoji="0" lang="es-MX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ACSI </a:t>
                      </a:r>
                      <a:r>
                        <a:rPr kumimoji="0" lang="es-ES_tradnl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Research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Fecha de levantamiento: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Del 22 de mayo al 06 de junio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del 2017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5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Universo de estudio: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Empleadores de los egresado</a:t>
                      </a: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s de la </a:t>
                      </a:r>
                      <a:r>
                        <a:rPr lang="es-MX" sz="1600" b="1" i="0" kern="1200" dirty="0" smtClean="0">
                          <a:solidFill>
                            <a:srgbClr val="C00000"/>
                          </a:solidFill>
                          <a:latin typeface="Century Gothic" pitchFamily="34" charset="0"/>
                          <a:ea typeface="+mn-ea"/>
                          <a:cs typeface="Helvetica"/>
                        </a:rPr>
                        <a:t>Maestría en Enseñanza del Inglés como Lengua Extranjera </a:t>
                      </a: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 la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Universidad de Guadalajara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Tamaño del universo: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13 casos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6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muestreo: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Censo*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levantamiento de campo: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 Entrevistas vía telefónica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699" name="4 Rectángulo"/>
          <p:cNvSpPr>
            <a:spLocks noChangeArrowheads="1"/>
          </p:cNvSpPr>
          <p:nvPr/>
        </p:nvSpPr>
        <p:spPr bwMode="auto">
          <a:xfrm>
            <a:off x="1043608" y="5373216"/>
            <a:ext cx="756084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1100" dirty="0">
                <a:solidFill>
                  <a:schemeClr val="tx1"/>
                </a:solidFill>
                <a:latin typeface="Century Gothic" pitchFamily="34" charset="0"/>
              </a:rPr>
              <a:t>* Se considera como censo al llegar al 80% sobre los registros efectivos </a:t>
            </a:r>
            <a:r>
              <a:rPr lang="es-ES" sz="1100" dirty="0" smtClean="0">
                <a:solidFill>
                  <a:schemeClr val="tx1"/>
                </a:solidFill>
                <a:latin typeface="Century Gothic" pitchFamily="34" charset="0"/>
              </a:rPr>
              <a:t> de los empleadores proporcionados por los egresados</a:t>
            </a:r>
            <a:r>
              <a:rPr lang="es-ES" sz="1100" dirty="0">
                <a:solidFill>
                  <a:schemeClr val="tx1"/>
                </a:solidFill>
                <a:latin typeface="Century Gothic" pitchFamily="34" charset="0"/>
              </a:rPr>
              <a:t>.</a:t>
            </a:r>
            <a:endParaRPr lang="es-MX" sz="11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1342608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68340756"/>
              </p:ext>
            </p:extLst>
          </p:nvPr>
        </p:nvGraphicFramePr>
        <p:xfrm>
          <a:off x="394028" y="3977952"/>
          <a:ext cx="5186083" cy="24491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9698" name="3 Rectángulo"/>
          <p:cNvSpPr>
            <a:spLocks noChangeArrowheads="1"/>
          </p:cNvSpPr>
          <p:nvPr/>
        </p:nvSpPr>
        <p:spPr bwMode="auto">
          <a:xfrm>
            <a:off x="4204521" y="2010106"/>
            <a:ext cx="15113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Edad</a:t>
            </a:r>
          </a:p>
        </p:txBody>
      </p:sp>
      <p:sp>
        <p:nvSpPr>
          <p:cNvPr id="29699" name="3 Rectángulo"/>
          <p:cNvSpPr>
            <a:spLocks noChangeArrowheads="1"/>
          </p:cNvSpPr>
          <p:nvPr/>
        </p:nvSpPr>
        <p:spPr bwMode="auto">
          <a:xfrm>
            <a:off x="865014" y="980728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Género</a:t>
            </a:r>
          </a:p>
        </p:txBody>
      </p:sp>
      <p:sp>
        <p:nvSpPr>
          <p:cNvPr id="29700" name="Rectangle 1"/>
          <p:cNvSpPr>
            <a:spLocks noChangeArrowheads="1"/>
          </p:cNvSpPr>
          <p:nvPr/>
        </p:nvSpPr>
        <p:spPr bwMode="auto">
          <a:xfrm>
            <a:off x="2284856" y="214582"/>
            <a:ext cx="7485062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0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demográficos de entrevistados </a:t>
            </a:r>
            <a:endParaRPr lang="es-MX" sz="20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26" name="Text Box 44"/>
          <p:cNvSpPr txBox="1">
            <a:spLocks noChangeArrowheads="1"/>
          </p:cNvSpPr>
          <p:nvPr/>
        </p:nvSpPr>
        <p:spPr bwMode="auto">
          <a:xfrm>
            <a:off x="8100689" y="1394763"/>
            <a:ext cx="689612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  0.0</a:t>
            </a: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7" name="Text Box 45"/>
          <p:cNvSpPr txBox="1">
            <a:spLocks noChangeArrowheads="1"/>
          </p:cNvSpPr>
          <p:nvPr/>
        </p:nvSpPr>
        <p:spPr bwMode="auto">
          <a:xfrm>
            <a:off x="6596056" y="2069450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35 – 44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8" name="Text Box 46"/>
          <p:cNvSpPr txBox="1">
            <a:spLocks noChangeArrowheads="1"/>
          </p:cNvSpPr>
          <p:nvPr/>
        </p:nvSpPr>
        <p:spPr bwMode="auto">
          <a:xfrm>
            <a:off x="8129259" y="2042463"/>
            <a:ext cx="69121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30.8%</a:t>
            </a:r>
            <a:endParaRPr lang="es-ES" sz="14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cxnSp>
        <p:nvCxnSpPr>
          <p:cNvPr id="29704" name="AutoShape 47"/>
          <p:cNvCxnSpPr>
            <a:cxnSpLocks noChangeShapeType="1"/>
          </p:cNvCxnSpPr>
          <p:nvPr/>
        </p:nvCxnSpPr>
        <p:spPr bwMode="auto">
          <a:xfrm rot="-5400000">
            <a:off x="5683244" y="924863"/>
            <a:ext cx="142875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5" name="AutoShape 48"/>
          <p:cNvCxnSpPr>
            <a:cxnSpLocks noChangeShapeType="1"/>
          </p:cNvCxnSpPr>
          <p:nvPr/>
        </p:nvCxnSpPr>
        <p:spPr bwMode="auto">
          <a:xfrm rot="16200000" flipH="1">
            <a:off x="5688007" y="2288525"/>
            <a:ext cx="133350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" name="Text Box 49"/>
          <p:cNvSpPr txBox="1">
            <a:spLocks noChangeArrowheads="1"/>
          </p:cNvSpPr>
          <p:nvPr/>
        </p:nvSpPr>
        <p:spPr bwMode="auto">
          <a:xfrm>
            <a:off x="6597644" y="1394763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18 – 24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2" name="Text Box 50"/>
          <p:cNvSpPr txBox="1">
            <a:spLocks noChangeArrowheads="1"/>
          </p:cNvSpPr>
          <p:nvPr/>
        </p:nvSpPr>
        <p:spPr bwMode="auto">
          <a:xfrm>
            <a:off x="6597644" y="1715438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25 – 34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3" name="Text Box 51"/>
          <p:cNvSpPr txBox="1">
            <a:spLocks noChangeArrowheads="1"/>
          </p:cNvSpPr>
          <p:nvPr/>
        </p:nvSpPr>
        <p:spPr bwMode="auto">
          <a:xfrm>
            <a:off x="8130058" y="1682100"/>
            <a:ext cx="639919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 7.7%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4" name="Text Box 59"/>
          <p:cNvSpPr txBox="1">
            <a:spLocks noChangeArrowheads="1"/>
          </p:cNvSpPr>
          <p:nvPr/>
        </p:nvSpPr>
        <p:spPr bwMode="auto">
          <a:xfrm>
            <a:off x="6586531" y="2434575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45 – 54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5" name="Text Box 60"/>
          <p:cNvSpPr txBox="1">
            <a:spLocks noChangeArrowheads="1"/>
          </p:cNvSpPr>
          <p:nvPr/>
        </p:nvSpPr>
        <p:spPr bwMode="auto">
          <a:xfrm>
            <a:off x="8126878" y="2401238"/>
            <a:ext cx="69121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30.8%</a:t>
            </a:r>
            <a:endParaRPr lang="es-ES" sz="14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1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581" y="1505665"/>
            <a:ext cx="835025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 Box 3"/>
          <p:cNvSpPr txBox="1">
            <a:spLocks noChangeArrowheads="1"/>
          </p:cNvSpPr>
          <p:nvPr/>
        </p:nvSpPr>
        <p:spPr bwMode="auto">
          <a:xfrm>
            <a:off x="1151608" y="2872502"/>
            <a:ext cx="900112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38.5%</a:t>
            </a:r>
            <a:endParaRPr lang="es-ES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2294879" y="2874090"/>
            <a:ext cx="764953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61.5%</a:t>
            </a:r>
            <a:endParaRPr lang="es-ES" sz="16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4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8544" y="1505665"/>
            <a:ext cx="527050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Text Box 59"/>
          <p:cNvSpPr txBox="1">
            <a:spLocks noChangeArrowheads="1"/>
          </p:cNvSpPr>
          <p:nvPr/>
        </p:nvSpPr>
        <p:spPr bwMode="auto">
          <a:xfrm>
            <a:off x="6527794" y="2794938"/>
            <a:ext cx="1436687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55 años o más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43" name="Text Box 60"/>
          <p:cNvSpPr txBox="1">
            <a:spLocks noChangeArrowheads="1"/>
          </p:cNvSpPr>
          <p:nvPr/>
        </p:nvSpPr>
        <p:spPr bwMode="auto">
          <a:xfrm>
            <a:off x="8129257" y="2761600"/>
            <a:ext cx="69121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30.8%</a:t>
            </a:r>
            <a:endParaRPr lang="es-ES" sz="14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9717" name="3 Rectángulo"/>
          <p:cNvSpPr>
            <a:spLocks noChangeArrowheads="1"/>
          </p:cNvSpPr>
          <p:nvPr/>
        </p:nvSpPr>
        <p:spPr bwMode="auto">
          <a:xfrm>
            <a:off x="1729110" y="3789040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Escolaridad</a:t>
            </a:r>
            <a:endParaRPr lang="es-MX" sz="2000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29718" name="3 Rectángulo"/>
          <p:cNvSpPr>
            <a:spLocks noChangeArrowheads="1"/>
          </p:cNvSpPr>
          <p:nvPr/>
        </p:nvSpPr>
        <p:spPr bwMode="auto">
          <a:xfrm>
            <a:off x="5807507" y="3737591"/>
            <a:ext cx="2482850" cy="664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Antigüedad promedio</a:t>
            </a:r>
            <a:endParaRPr lang="es-MX" sz="2000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1" name="Text Box 6"/>
          <p:cNvSpPr txBox="1">
            <a:spLocks noChangeArrowheads="1"/>
          </p:cNvSpPr>
          <p:nvPr/>
        </p:nvSpPr>
        <p:spPr bwMode="auto">
          <a:xfrm>
            <a:off x="5951064" y="4558087"/>
            <a:ext cx="2195736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18.4 años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4" name="Rectangle 7"/>
          <p:cNvSpPr>
            <a:spLocks noChangeArrowheads="1"/>
          </p:cNvSpPr>
          <p:nvPr/>
        </p:nvSpPr>
        <p:spPr bwMode="auto">
          <a:xfrm>
            <a:off x="5725169" y="5324396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 año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5" name="Rectangle 7"/>
          <p:cNvSpPr>
            <a:spLocks noChangeArrowheads="1"/>
          </p:cNvSpPr>
          <p:nvPr/>
        </p:nvSpPr>
        <p:spPr bwMode="auto">
          <a:xfrm>
            <a:off x="5725169" y="5756196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47 años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241336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9957742"/>
              </p:ext>
            </p:extLst>
          </p:nvPr>
        </p:nvGraphicFramePr>
        <p:xfrm>
          <a:off x="827584" y="1628800"/>
          <a:ext cx="7056784" cy="4025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935731" y="1052736"/>
            <a:ext cx="7848600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¿Trabajan actualmente o han trabajado personas con estudios de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Enseñanza del Inglés como Lengua Extranjera 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en esta empresa/institución?*</a:t>
            </a:r>
            <a:endParaRPr lang="es-MX" sz="1600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860031" y="231775"/>
            <a:ext cx="417646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Pregunta filtro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14" name="4 Rectángulo"/>
          <p:cNvSpPr>
            <a:spLocks noChangeArrowheads="1"/>
          </p:cNvSpPr>
          <p:nvPr/>
        </p:nvSpPr>
        <p:spPr bwMode="auto">
          <a:xfrm>
            <a:off x="3707904" y="5949280"/>
            <a:ext cx="5184576" cy="40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ES" altLang="es-MX" sz="11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* Sólo se aplicó la entrevista a quienes tienen o han tenido egresados de dicho posgrado laborando en la empresa / institución.</a:t>
            </a:r>
            <a:endParaRPr lang="es-MX" altLang="es-MX" sz="11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24464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735549" y="976017"/>
            <a:ext cx="7848600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¿A qué sector pertenece esta empresa/institución? 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63205982"/>
              </p:ext>
            </p:extLst>
          </p:nvPr>
        </p:nvGraphicFramePr>
        <p:xfrm>
          <a:off x="359184" y="1159956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096481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776536" y="1052736"/>
            <a:ext cx="7848600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¿De qué tamaño es la empresa/institución?</a:t>
            </a:r>
          </a:p>
        </p:txBody>
      </p:sp>
      <p:graphicFrame>
        <p:nvGraphicFramePr>
          <p:cNvPr id="8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94481532"/>
              </p:ext>
            </p:extLst>
          </p:nvPr>
        </p:nvGraphicFramePr>
        <p:xfrm>
          <a:off x="1643202" y="1052736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229736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916616" y="1044898"/>
            <a:ext cx="7416800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es su cargo dentro de la </a:t>
            </a:r>
            <a:r>
              <a:rPr lang="es-MX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empresa/institución</a:t>
            </a: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4318985"/>
              </p:ext>
            </p:extLst>
          </p:nvPr>
        </p:nvGraphicFramePr>
        <p:xfrm>
          <a:off x="1348416" y="1044898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860484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_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14373</TotalTime>
  <Words>1948</Words>
  <Application>Microsoft Office PowerPoint</Application>
  <PresentationFormat>Presentación en pantalla (4:3)</PresentationFormat>
  <Paragraphs>436</Paragraphs>
  <Slides>33</Slides>
  <Notes>14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33</vt:i4>
      </vt:variant>
    </vt:vector>
  </HeadingPairs>
  <TitlesOfParts>
    <vt:vector size="35" baseType="lpstr">
      <vt:lpstr>2_Tema de Office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Lupita Silva</dc:creator>
  <cp:lastModifiedBy>Neuromarketing ACSI</cp:lastModifiedBy>
  <cp:revision>1010</cp:revision>
  <cp:lastPrinted>2013-07-09T20:28:01Z</cp:lastPrinted>
  <dcterms:created xsi:type="dcterms:W3CDTF">1601-01-01T00:00:00Z</dcterms:created>
  <dcterms:modified xsi:type="dcterms:W3CDTF">2017-06-07T23:19:22Z</dcterms:modified>
</cp:coreProperties>
</file>