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0"/>
  </p:notesMasterIdLst>
  <p:handoutMasterIdLst>
    <p:handoutMasterId r:id="rId41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5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520" r:id="rId19"/>
    <p:sldId id="469" r:id="rId20"/>
    <p:sldId id="492" r:id="rId21"/>
    <p:sldId id="468" r:id="rId22"/>
    <p:sldId id="473" r:id="rId23"/>
    <p:sldId id="474" r:id="rId24"/>
    <p:sldId id="475" r:id="rId25"/>
    <p:sldId id="477" r:id="rId26"/>
    <p:sldId id="516" r:id="rId27"/>
    <p:sldId id="478" r:id="rId28"/>
    <p:sldId id="479" r:id="rId29"/>
    <p:sldId id="480" r:id="rId30"/>
    <p:sldId id="493" r:id="rId31"/>
    <p:sldId id="509" r:id="rId32"/>
    <p:sldId id="481" r:id="rId33"/>
    <p:sldId id="522" r:id="rId34"/>
    <p:sldId id="510" r:id="rId35"/>
    <p:sldId id="505" r:id="rId36"/>
    <p:sldId id="506" r:id="rId37"/>
    <p:sldId id="507" r:id="rId38"/>
    <p:sldId id="369" r:id="rId39"/>
  </p:sldIdLst>
  <p:sldSz cx="9144000" cy="6858000" type="screen4x3"/>
  <p:notesSz cx="7010400" cy="9296400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662">
          <p15:clr>
            <a:srgbClr val="A4A3A4"/>
          </p15:clr>
        </p15:guide>
        <p15:guide id="2" pos="194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58" autoAdjust="0"/>
    <p:restoredTop sz="94660"/>
  </p:normalViewPr>
  <p:slideViewPr>
    <p:cSldViewPr>
      <p:cViewPr varScale="1">
        <p:scale>
          <a:sx n="69" d="100"/>
          <a:sy n="69" d="100"/>
        </p:scale>
        <p:origin x="1530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662"/>
        <p:guide pos="194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0" Type="http://schemas.openxmlformats.org/officeDocument/2006/relationships/slide" Target="slides/slide18.xml"/><Relationship Id="rId41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7\06_MAESTR&#205;A_EDUCACI&#211;N_AMBIENTAL\06_GR&#193;FICAS_EG_MEA(AD)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2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B74-4598-8BE4-C8C90A35FE64}"/>
              </c:ext>
            </c:extLst>
          </c:dPt>
          <c:dPt>
            <c:idx val="1"/>
            <c:bubble3D val="0"/>
            <c:explosion val="5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B74-4598-8BE4-C8C90A35FE64}"/>
              </c:ext>
            </c:extLst>
          </c:dPt>
          <c:dPt>
            <c:idx val="2"/>
            <c:bubble3D val="0"/>
            <c:explosion val="46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9B74-4598-8BE4-C8C90A35FE64}"/>
              </c:ext>
            </c:extLst>
          </c:dPt>
          <c:dLbls>
            <c:dLbl>
              <c:idx val="0"/>
              <c:layout>
                <c:manualLayout>
                  <c:x val="4.6153846153844996E-3"/>
                  <c:y val="-2.16216216216215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B74-4598-8BE4-C8C90A35FE64}"/>
                </c:ext>
              </c:extLst>
            </c:dLbl>
            <c:dLbl>
              <c:idx val="1"/>
              <c:layout>
                <c:manualLayout>
                  <c:x val="-1.53846153846154E-3"/>
                  <c:y val="1.6216216216216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B74-4598-8BE4-C8C90A35FE64}"/>
                </c:ext>
              </c:extLst>
            </c:dLbl>
            <c:dLbl>
              <c:idx val="2"/>
              <c:layout>
                <c:manualLayout>
                  <c:x val="5.6923076923076903E-2"/>
                  <c:y val="-3.24324324324324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B74-4598-8BE4-C8C90A35FE6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5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TablaDatos!$B$219:$B$221</c:f>
              <c:strCache>
                <c:ptCount val="3"/>
                <c:pt idx="0">
                  <c:v>Soltero(a)</c:v>
                </c:pt>
                <c:pt idx="1">
                  <c:v>Casado(a)</c:v>
                </c:pt>
                <c:pt idx="2">
                  <c:v>Vida en pareja</c:v>
                </c:pt>
              </c:strCache>
            </c:strRef>
          </c:cat>
          <c:val>
            <c:numRef>
              <c:f>TablaDatos!$C$219:$C$221</c:f>
              <c:numCache>
                <c:formatCode>General</c:formatCode>
                <c:ptCount val="3"/>
                <c:pt idx="0">
                  <c:v>0.48148148148148101</c:v>
                </c:pt>
                <c:pt idx="1">
                  <c:v>0.48148148148148101</c:v>
                </c:pt>
                <c:pt idx="2">
                  <c:v>3.7037037037037E-2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B74-4598-8BE4-C8C90A35FE6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-2.70227708022979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906-461B-A6A7-45BC4232D933}"/>
                </c:ext>
              </c:extLst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906-461B-A6A7-45BC4232D933}"/>
                </c:ext>
              </c:extLst>
            </c:dLbl>
            <c:dLbl>
              <c:idx val="2"/>
              <c:layout>
                <c:manualLayout>
                  <c:x val="3.30303507516106E-2"/>
                  <c:y val="2.1281123633418599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906-461B-A6A7-45BC4232D933}"/>
                </c:ext>
              </c:extLst>
            </c:dLbl>
            <c:dLbl>
              <c:idx val="3"/>
              <c:layout>
                <c:manualLayout>
                  <c:x val="3.0908947745168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906-461B-A6A7-45BC4232D93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TablaDatos!$B$105:$B$108</c:f>
              <c:strCache>
                <c:ptCount val="4"/>
                <c:pt idx="0">
                  <c:v>Micro</c:v>
                </c:pt>
                <c:pt idx="1">
                  <c:v>Pequeña</c:v>
                </c:pt>
                <c:pt idx="2">
                  <c:v>Mediana</c:v>
                </c:pt>
                <c:pt idx="3">
                  <c:v>Grande</c:v>
                </c:pt>
              </c:strCache>
            </c:strRef>
          </c:cat>
          <c:val>
            <c:numRef>
              <c:f>TablaDatos!$C$105:$C$108</c:f>
              <c:numCache>
                <c:formatCode>General</c:formatCode>
                <c:ptCount val="4"/>
                <c:pt idx="0">
                  <c:v>4.3478260869565202E-2</c:v>
                </c:pt>
                <c:pt idx="1">
                  <c:v>4.3478260869565202E-2</c:v>
                </c:pt>
                <c:pt idx="2">
                  <c:v>0.13043478260869601</c:v>
                </c:pt>
                <c:pt idx="3">
                  <c:v>0.78260869565217395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906-461B-A6A7-45BC4232D9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8955776"/>
        <c:axId val="178795584"/>
        <c:axId val="0"/>
      </c:bar3DChart>
      <c:catAx>
        <c:axId val="17895577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8795584"/>
        <c:crosses val="autoZero"/>
        <c:auto val="1"/>
        <c:lblAlgn val="ctr"/>
        <c:lblOffset val="100"/>
        <c:noMultiLvlLbl val="0"/>
      </c:catAx>
      <c:valAx>
        <c:axId val="1787955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89557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203-4F73-AB04-9D8C3B47F3F1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203-4F73-AB04-9D8C3B47F3F1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203-4F73-AB04-9D8C3B47F3F1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203-4F73-AB04-9D8C3B47F3F1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203-4F73-AB04-9D8C3B47F3F1}"/>
                </c:ext>
              </c:extLst>
            </c:dLbl>
            <c:dLbl>
              <c:idx val="5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203-4F73-AB04-9D8C3B47F3F1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203-4F73-AB04-9D8C3B47F3F1}"/>
                </c:ext>
              </c:extLst>
            </c:dLbl>
            <c:dLbl>
              <c:idx val="7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203-4F73-AB04-9D8C3B47F3F1}"/>
                </c:ext>
              </c:extLst>
            </c:dLbl>
            <c:dLbl>
              <c:idx val="8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203-4F73-AB04-9D8C3B47F3F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TablaDatos!$B$113:$B$121</c:f>
              <c:strCache>
                <c:ptCount val="9"/>
                <c:pt idx="0">
                  <c:v>De $4,001 a $6,000</c:v>
                </c:pt>
                <c:pt idx="1">
                  <c:v>De $6,001 a $8,000</c:v>
                </c:pt>
                <c:pt idx="2">
                  <c:v>De $8,001 a $10,000</c:v>
                </c:pt>
                <c:pt idx="3">
                  <c:v>De $10,001 a $12,000</c:v>
                </c:pt>
                <c:pt idx="4">
                  <c:v>De $12,001 a $15,000</c:v>
                </c:pt>
                <c:pt idx="5">
                  <c:v>De $15,001 a $20,000</c:v>
                </c:pt>
                <c:pt idx="6">
                  <c:v>De $20,001 a $25,000</c:v>
                </c:pt>
                <c:pt idx="7">
                  <c:v>De $25,001 a $30,000</c:v>
                </c:pt>
                <c:pt idx="8">
                  <c:v>De $ 30,001 a $ 40,000</c:v>
                </c:pt>
              </c:strCache>
            </c:strRef>
          </c:cat>
          <c:val>
            <c:numRef>
              <c:f>TablaDatos!$C$113:$C$121</c:f>
              <c:numCache>
                <c:formatCode>General</c:formatCode>
                <c:ptCount val="9"/>
                <c:pt idx="0">
                  <c:v>0.08</c:v>
                </c:pt>
                <c:pt idx="1">
                  <c:v>0.08</c:v>
                </c:pt>
                <c:pt idx="2">
                  <c:v>0.28000000000000003</c:v>
                </c:pt>
                <c:pt idx="3">
                  <c:v>0.08</c:v>
                </c:pt>
                <c:pt idx="4">
                  <c:v>0.12</c:v>
                </c:pt>
                <c:pt idx="5">
                  <c:v>0.16</c:v>
                </c:pt>
                <c:pt idx="6">
                  <c:v>0.08</c:v>
                </c:pt>
                <c:pt idx="7">
                  <c:v>0.08</c:v>
                </c:pt>
                <c:pt idx="8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1203-4F73-AB04-9D8C3B47F3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9180032"/>
        <c:axId val="178797888"/>
        <c:axId val="0"/>
      </c:bar3DChart>
      <c:catAx>
        <c:axId val="17918003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8797888"/>
        <c:crosses val="autoZero"/>
        <c:auto val="1"/>
        <c:lblAlgn val="ctr"/>
        <c:lblOffset val="100"/>
        <c:noMultiLvlLbl val="0"/>
      </c:catAx>
      <c:valAx>
        <c:axId val="17879788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91800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TablaDatos!$B$126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F2CF-42A6-80F8-754DA47D2C3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300"/>
                      <a:t>Sí
100.0%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2CF-42A6-80F8-754DA47D2C3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TablaDatos!$C$126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CF-42A6-80F8-754DA47D2C3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7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36A-4654-BF90-A3FE55F9CF07}"/>
                </c:ext>
              </c:extLst>
            </c:dLbl>
            <c:dLbl>
              <c:idx val="1"/>
              <c:layout>
                <c:manualLayout>
                  <c:x val="2.7575805297065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36A-4654-BF90-A3FE55F9CF07}"/>
                </c:ext>
              </c:extLst>
            </c:dLbl>
            <c:dLbl>
              <c:idx val="2"/>
              <c:layout>
                <c:manualLayout>
                  <c:x val="2.75758052970651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36A-4654-BF90-A3FE55F9CF07}"/>
                </c:ext>
              </c:extLst>
            </c:dLbl>
            <c:dLbl>
              <c:idx val="3"/>
              <c:layout>
                <c:manualLayout>
                  <c:x val="2.75758052970651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36A-4654-BF90-A3FE55F9CF0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TablaDatos!$B$169:$B$172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TablaDatos!$C$169:$C$172</c:f>
              <c:numCache>
                <c:formatCode>General</c:formatCode>
                <c:ptCount val="4"/>
                <c:pt idx="0">
                  <c:v>0.66666666666666696</c:v>
                </c:pt>
                <c:pt idx="1">
                  <c:v>0.18518518518518501</c:v>
                </c:pt>
                <c:pt idx="2">
                  <c:v>7.4074074074074098E-2</c:v>
                </c:pt>
                <c:pt idx="3">
                  <c:v>7.4074074074074098E-2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36A-4654-BF90-A3FE55F9CF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9348480"/>
        <c:axId val="179242112"/>
        <c:axId val="0"/>
      </c:bar3DChart>
      <c:catAx>
        <c:axId val="17934848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9242112"/>
        <c:crosses val="autoZero"/>
        <c:auto val="1"/>
        <c:lblAlgn val="ctr"/>
        <c:lblOffset val="100"/>
        <c:noMultiLvlLbl val="0"/>
      </c:catAx>
      <c:valAx>
        <c:axId val="17924211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93484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0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3AF-4099-8C43-73B03A66C942}"/>
                </c:ext>
              </c:extLst>
            </c:dLbl>
            <c:dLbl>
              <c:idx val="1"/>
              <c:layout>
                <c:manualLayout>
                  <c:x val="2.75756621331424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3AF-4099-8C43-73B03A66C942}"/>
                </c:ext>
              </c:extLst>
            </c:dLbl>
            <c:dLbl>
              <c:idx val="2"/>
              <c:layout>
                <c:manualLayout>
                  <c:x val="3.4848532569792402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3AF-4099-8C43-73B03A66C942}"/>
                </c:ext>
              </c:extLst>
            </c:dLbl>
            <c:dLbl>
              <c:idx val="3"/>
              <c:layout>
                <c:manualLayout>
                  <c:x val="3.4848532569792402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3AF-4099-8C43-73B03A66C94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TablaDatos!$B$130:$B$133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TablaDatos!$C$130:$C$133</c:f>
              <c:numCache>
                <c:formatCode>General</c:formatCode>
                <c:ptCount val="4"/>
                <c:pt idx="0">
                  <c:v>0.96296296296296302</c:v>
                </c:pt>
                <c:pt idx="1">
                  <c:v>3.7037037037037E-2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3AF-4099-8C43-73B03A66C9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9350016"/>
        <c:axId val="179246144"/>
        <c:axId val="0"/>
      </c:bar3DChart>
      <c:catAx>
        <c:axId val="17935001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9246144"/>
        <c:crosses val="autoZero"/>
        <c:auto val="1"/>
        <c:lblAlgn val="ctr"/>
        <c:lblOffset val="100"/>
        <c:noMultiLvlLbl val="0"/>
      </c:catAx>
      <c:valAx>
        <c:axId val="17924614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93500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1006299212598402"/>
          <c:y val="0.22946392849542499"/>
          <c:w val="0.44473500357909801"/>
          <c:h val="0.7547452649499899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06C-4246-B594-7051E3A06E55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06C-4246-B594-7051E3A06E55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06C-4246-B594-7051E3A06E55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06C-4246-B594-7051E3A06E55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06C-4246-B594-7051E3A06E55}"/>
                </c:ext>
              </c:extLst>
            </c:dLbl>
            <c:dLbl>
              <c:idx val="5"/>
              <c:layout>
                <c:manualLayout>
                  <c:x val="1.8181818181818198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06C-4246-B594-7051E3A06E55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06C-4246-B594-7051E3A06E55}"/>
                </c:ext>
              </c:extLst>
            </c:dLbl>
            <c:dLbl>
              <c:idx val="7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06C-4246-B594-7051E3A06E55}"/>
                </c:ext>
              </c:extLst>
            </c:dLbl>
            <c:dLbl>
              <c:idx val="8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06C-4246-B594-7051E3A06E55}"/>
                </c:ext>
              </c:extLst>
            </c:dLbl>
            <c:dLbl>
              <c:idx val="9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06C-4246-B594-7051E3A06E5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TablaDatos!$B$138:$B$147</c:f>
              <c:strCache>
                <c:ptCount val="10"/>
                <c:pt idx="0">
                  <c:v>Diseño de proyectos</c:v>
                </c:pt>
                <c:pt idx="1">
                  <c:v>Investigación</c:v>
                </c:pt>
                <c:pt idx="2">
                  <c:v>Actitudes emprendedoras</c:v>
                </c:pt>
                <c:pt idx="3">
                  <c:v>Liderazgo</c:v>
                </c:pt>
                <c:pt idx="4">
                  <c:v>Comunicación</c:v>
                </c:pt>
                <c:pt idx="5">
                  <c:v>Trabajo en equipo</c:v>
                </c:pt>
                <c:pt idx="6">
                  <c:v>Ninguna</c:v>
                </c:pt>
                <c:pt idx="7">
                  <c:v>Solución de problemas</c:v>
                </c:pt>
                <c:pt idx="8">
                  <c:v>Manejo de instrumentos y herramientas</c:v>
                </c:pt>
                <c:pt idx="9">
                  <c:v>Segundo idioma</c:v>
                </c:pt>
              </c:strCache>
            </c:strRef>
          </c:cat>
          <c:val>
            <c:numRef>
              <c:f>TablaDatos!$C$138:$C$147</c:f>
              <c:numCache>
                <c:formatCode>General</c:formatCode>
                <c:ptCount val="10"/>
                <c:pt idx="0">
                  <c:v>0.296296296296296</c:v>
                </c:pt>
                <c:pt idx="1">
                  <c:v>0.148148148148148</c:v>
                </c:pt>
                <c:pt idx="2">
                  <c:v>0.11111111111111099</c:v>
                </c:pt>
                <c:pt idx="3">
                  <c:v>0.11111111111111099</c:v>
                </c:pt>
                <c:pt idx="4">
                  <c:v>7.4074074074074098E-2</c:v>
                </c:pt>
                <c:pt idx="5">
                  <c:v>7.4074074074074098E-2</c:v>
                </c:pt>
                <c:pt idx="6">
                  <c:v>7.4074074074074098E-2</c:v>
                </c:pt>
                <c:pt idx="7">
                  <c:v>3.7037037037037E-2</c:v>
                </c:pt>
                <c:pt idx="8">
                  <c:v>3.7037037037037E-2</c:v>
                </c:pt>
                <c:pt idx="9">
                  <c:v>3.7037037037037E-2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C06C-4246-B594-7051E3A06E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9950080"/>
        <c:axId val="179281920"/>
        <c:axId val="0"/>
      </c:bar3DChart>
      <c:catAx>
        <c:axId val="17995008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179281920"/>
        <c:crosses val="autoZero"/>
        <c:auto val="1"/>
        <c:lblAlgn val="ctr"/>
        <c:lblOffset val="100"/>
        <c:noMultiLvlLbl val="0"/>
      </c:catAx>
      <c:valAx>
        <c:axId val="17928192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995008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8555619183965501E-2"/>
                  <c:y val="6.384337092998510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2C2-4255-9D54-99423A571D3C}"/>
                </c:ext>
              </c:extLst>
            </c:dLbl>
            <c:dLbl>
              <c:idx val="1"/>
              <c:layout>
                <c:manualLayout>
                  <c:x val="1.63636363636364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2C2-4255-9D54-99423A571D3C}"/>
                </c:ext>
              </c:extLst>
            </c:dLbl>
            <c:dLbl>
              <c:idx val="2"/>
              <c:layout>
                <c:manualLayout>
                  <c:x val="1.8181818181818198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2C2-4255-9D54-99423A571D3C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2C2-4255-9D54-99423A571D3C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2C2-4255-9D54-99423A571D3C}"/>
                </c:ext>
              </c:extLst>
            </c:dLbl>
            <c:dLbl>
              <c:idx val="5"/>
              <c:layout>
                <c:manualLayout>
                  <c:x val="1.5573801002147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2C2-4255-9D54-99423A571D3C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2C2-4255-9D54-99423A571D3C}"/>
                </c:ext>
              </c:extLst>
            </c:dLbl>
            <c:dLbl>
              <c:idx val="7"/>
              <c:layout>
                <c:manualLayout>
                  <c:x val="1.45454545454545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C2C2-4255-9D54-99423A571D3C}"/>
                </c:ext>
              </c:extLst>
            </c:dLbl>
            <c:dLbl>
              <c:idx val="8"/>
              <c:layout>
                <c:manualLayout>
                  <c:x val="1.45453113815319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C2C2-4255-9D54-99423A571D3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TablaDatos!$B$152:$B$160</c:f>
              <c:strCache>
                <c:ptCount val="9"/>
                <c:pt idx="0">
                  <c:v>Comunicación</c:v>
                </c:pt>
                <c:pt idx="1">
                  <c:v>Trabajo en equipo</c:v>
                </c:pt>
                <c:pt idx="2">
                  <c:v>Liderazgo</c:v>
                </c:pt>
                <c:pt idx="3">
                  <c:v>Ninguna</c:v>
                </c:pt>
                <c:pt idx="4">
                  <c:v>Investigación</c:v>
                </c:pt>
                <c:pt idx="5">
                  <c:v>Diseño de proyectos</c:v>
                </c:pt>
                <c:pt idx="6">
                  <c:v>Solución de problemas</c:v>
                </c:pt>
                <c:pt idx="7">
                  <c:v>Manejo de instrumentos y herramientas</c:v>
                </c:pt>
                <c:pt idx="8">
                  <c:v>Actitudes emprendedoras</c:v>
                </c:pt>
              </c:strCache>
            </c:strRef>
          </c:cat>
          <c:val>
            <c:numRef>
              <c:f>TablaDatos!$C$152:$C$160</c:f>
              <c:numCache>
                <c:formatCode>General</c:formatCode>
                <c:ptCount val="9"/>
                <c:pt idx="0">
                  <c:v>0.148148148148148</c:v>
                </c:pt>
                <c:pt idx="1">
                  <c:v>0.148148148148148</c:v>
                </c:pt>
                <c:pt idx="2">
                  <c:v>0.148148148148148</c:v>
                </c:pt>
                <c:pt idx="3">
                  <c:v>0.148148148148148</c:v>
                </c:pt>
                <c:pt idx="4">
                  <c:v>0.11111111111111099</c:v>
                </c:pt>
                <c:pt idx="5">
                  <c:v>0.11111111111111099</c:v>
                </c:pt>
                <c:pt idx="6">
                  <c:v>7.4074074074074098E-2</c:v>
                </c:pt>
                <c:pt idx="7">
                  <c:v>7.4074074074074098E-2</c:v>
                </c:pt>
                <c:pt idx="8">
                  <c:v>3.7037037037037E-2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C2C2-4255-9D54-99423A571D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9952128"/>
        <c:axId val="179284224"/>
        <c:axId val="0"/>
      </c:bar3DChart>
      <c:catAx>
        <c:axId val="17995212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179284224"/>
        <c:crosses val="autoZero"/>
        <c:auto val="1"/>
        <c:lblAlgn val="ctr"/>
        <c:lblOffset val="100"/>
        <c:noMultiLvlLbl val="0"/>
      </c:catAx>
      <c:valAx>
        <c:axId val="1792842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99521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846153846154"/>
          <c:y val="0.240540540540541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TablaDatos!$B$165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9A9-44B3-83A2-E91D416826BE}"/>
              </c:ext>
            </c:extLst>
          </c:dPt>
          <c:dLbls>
            <c:dLbl>
              <c:idx val="0"/>
              <c:layout>
                <c:manualLayout>
                  <c:x val="3.0769230769230201E-3"/>
                  <c:y val="3.5135135135135102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
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9A9-44B3-83A2-E91D416826B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TablaDatos!$C$165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9A9-44B3-83A2-E91D416826B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734-43EC-8086-840945BED56E}"/>
                </c:ext>
              </c:extLst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734-43EC-8086-840945BED56E}"/>
                </c:ext>
              </c:extLst>
            </c:dLbl>
            <c:dLbl>
              <c:idx val="2"/>
              <c:layout>
                <c:manualLayout>
                  <c:x val="2.75758052970651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734-43EC-8086-840945BED56E}"/>
                </c:ext>
              </c:extLst>
            </c:dLbl>
            <c:dLbl>
              <c:idx val="3"/>
              <c:layout>
                <c:manualLayout>
                  <c:x val="2.75758052970651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734-43EC-8086-840945BED56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3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TablaDatos!$B$183:$B$186</c:f>
              <c:strCache>
                <c:ptCount val="4"/>
                <c:pt idx="0">
                  <c:v>Curso</c:v>
                </c:pt>
                <c:pt idx="1">
                  <c:v>Diplomado</c:v>
                </c:pt>
                <c:pt idx="2">
                  <c:v>Doctorado</c:v>
                </c:pt>
                <c:pt idx="3">
                  <c:v>Otra licenciatura</c:v>
                </c:pt>
              </c:strCache>
            </c:strRef>
          </c:cat>
          <c:val>
            <c:numRef>
              <c:f>TablaDatos!$C$183:$C$186</c:f>
              <c:numCache>
                <c:formatCode>General</c:formatCode>
                <c:ptCount val="4"/>
                <c:pt idx="0">
                  <c:v>0.42857142857142899</c:v>
                </c:pt>
                <c:pt idx="1">
                  <c:v>0.35714285714285698</c:v>
                </c:pt>
                <c:pt idx="2">
                  <c:v>0.14285714285714299</c:v>
                </c:pt>
                <c:pt idx="3">
                  <c:v>7.1428571428571397E-2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734-43EC-8086-840945BED5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9587584"/>
        <c:axId val="179287680"/>
        <c:axId val="0"/>
      </c:bar3DChart>
      <c:catAx>
        <c:axId val="1795875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s-ES"/>
          </a:p>
        </c:txPr>
        <c:crossAx val="179287680"/>
        <c:crosses val="autoZero"/>
        <c:auto val="1"/>
        <c:lblAlgn val="ctr"/>
        <c:lblOffset val="100"/>
        <c:noMultiLvlLbl val="0"/>
      </c:catAx>
      <c:valAx>
        <c:axId val="1792876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9587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EED-456D-A442-0C92E6625518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EED-456D-A442-0C92E6625518}"/>
              </c:ext>
            </c:extLst>
          </c:dPt>
          <c:dLbls>
            <c:dLbl>
              <c:idx val="0"/>
              <c:layout>
                <c:manualLayout>
                  <c:x val="7.6923076923076901E-3"/>
                  <c:y val="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EED-456D-A442-0C92E6625518}"/>
                </c:ext>
              </c:extLst>
            </c:dLbl>
            <c:dLbl>
              <c:idx val="1"/>
              <c:layout>
                <c:manualLayout>
                  <c:x val="-7.6923076923077196E-3"/>
                  <c:y val="-1.081081081081079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EED-456D-A442-0C92E662551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TablaDatos!$B$177:$B$178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TablaDatos!$C$177:$C$178</c:f>
              <c:numCache>
                <c:formatCode>General</c:formatCode>
                <c:ptCount val="2"/>
                <c:pt idx="0">
                  <c:v>0.51851851851851904</c:v>
                </c:pt>
                <c:pt idx="1">
                  <c:v>0.48148148148148101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EED-456D-A442-0C92E662551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272727272727299E-2"/>
                  <c:y val="2.12811236383735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1AE-4315-8B52-5E080A80A3E8}"/>
                </c:ext>
              </c:extLst>
            </c:dLbl>
            <c:dLbl>
              <c:idx val="1"/>
              <c:layout>
                <c:manualLayout>
                  <c:x val="2.2121259842519701E-2"/>
                  <c:y val="4.256224728665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AE-4315-8B52-5E080A80A3E8}"/>
                </c:ext>
              </c:extLst>
            </c:dLbl>
            <c:dLbl>
              <c:idx val="2"/>
              <c:layout>
                <c:manualLayout>
                  <c:x val="1.666666666666679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1AE-4315-8B52-5E080A80A3E8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AE-4315-8B52-5E080A80A3E8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1AE-4315-8B52-5E080A80A3E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TablaDatos!$B$11:$B$15</c:f>
              <c:strCache>
                <c:ptCount val="5"/>
                <c:pt idx="0">
                  <c:v>Especialización de conocimientos</c:v>
                </c:pt>
                <c:pt idx="1">
                  <c:v>Mejorar mi trayectoria profesional (currículum)</c:v>
                </c:pt>
                <c:pt idx="2">
                  <c:v>Gusto por el posgrado</c:v>
                </c:pt>
                <c:pt idx="3">
                  <c:v>Actualizar mis conocimientos</c:v>
                </c:pt>
                <c:pt idx="4">
                  <c:v>Mejorar en el ámbito laboral  (sueldo- puesto)</c:v>
                </c:pt>
              </c:strCache>
            </c:strRef>
          </c:cat>
          <c:val>
            <c:numRef>
              <c:f>TablaDatos!$C$11:$C$15</c:f>
              <c:numCache>
                <c:formatCode>General</c:formatCode>
                <c:ptCount val="5"/>
                <c:pt idx="0">
                  <c:v>0.407407407407407</c:v>
                </c:pt>
                <c:pt idx="1">
                  <c:v>0.33333333333333298</c:v>
                </c:pt>
                <c:pt idx="2">
                  <c:v>0.18518518518518501</c:v>
                </c:pt>
                <c:pt idx="3">
                  <c:v>3.7037037037037E-2</c:v>
                </c:pt>
                <c:pt idx="4">
                  <c:v>3.7037037037037E-2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1AE-4315-8B52-5E080A80A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36722944"/>
        <c:axId val="130709696"/>
        <c:axId val="0"/>
      </c:bar3DChart>
      <c:catAx>
        <c:axId val="13672294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30709696"/>
        <c:crosses val="autoZero"/>
        <c:auto val="1"/>
        <c:lblAlgn val="ctr"/>
        <c:lblOffset val="100"/>
        <c:noMultiLvlLbl val="0"/>
      </c:catAx>
      <c:valAx>
        <c:axId val="130709696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36722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TablaDatos!$B$191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CFB-42C9-92D2-27EA06B3FA7A}"/>
              </c:ext>
            </c:extLst>
          </c:dPt>
          <c:dLbls>
            <c:dLbl>
              <c:idx val="0"/>
              <c:layout>
                <c:manualLayout>
                  <c:x val="4.0231292976735597E-2"/>
                  <c:y val="3.0941981105413199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
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CFB-42C9-92D2-27EA06B3FA7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TablaDatos!$C$191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CFB-42C9-92D2-27EA06B3FA7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7F1-41AF-B6F6-BB23CF7E7DCD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B7F1-41AF-B6F6-BB23CF7E7DCD}"/>
              </c:ext>
            </c:extLst>
          </c:dPt>
          <c:dLbls>
            <c:dLbl>
              <c:idx val="0"/>
              <c:layout>
                <c:manualLayout>
                  <c:x val="-4.6153846153847303E-3"/>
                  <c:y val="2.9729729729729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7F1-41AF-B6F6-BB23CF7E7DCD}"/>
                </c:ext>
              </c:extLst>
            </c:dLbl>
            <c:dLbl>
              <c:idx val="1"/>
              <c:layout>
                <c:manualLayout>
                  <c:x val="4.1538461538461503E-2"/>
                  <c:y val="-2.9729729729729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F1-41AF-B6F6-BB23CF7E7DC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TablaDatos!$B$195:$B$196</c:f>
              <c:strCache>
                <c:ptCount val="2"/>
                <c:pt idx="0">
                  <c:v>Doctorado</c:v>
                </c:pt>
                <c:pt idx="1">
                  <c:v>Diplomado</c:v>
                </c:pt>
              </c:strCache>
            </c:strRef>
          </c:cat>
          <c:val>
            <c:numRef>
              <c:f>TablaDatos!$C$195:$C$196</c:f>
              <c:numCache>
                <c:formatCode>General</c:formatCode>
                <c:ptCount val="2"/>
                <c:pt idx="0">
                  <c:v>0.84615384615384603</c:v>
                </c:pt>
                <c:pt idx="1">
                  <c:v>0.15384615384615399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7F1-41AF-B6F6-BB23CF7E7DC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538461538461499"/>
          <c:y val="0.224324324324324"/>
          <c:w val="0.61538461538461497"/>
          <c:h val="0.54054054054054101"/>
        </c:manualLayout>
      </c:layout>
      <c:pie3DChart>
        <c:varyColors val="1"/>
        <c:ser>
          <c:idx val="0"/>
          <c:order val="0"/>
          <c:tx>
            <c:strRef>
              <c:f>TablaDatos!$B$201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507-4836-BB6B-7D064016322A}"/>
              </c:ext>
            </c:extLst>
          </c:dPt>
          <c:dLbls>
            <c:dLbl>
              <c:idx val="0"/>
              <c:layout>
                <c:manualLayout>
                  <c:x val="0"/>
                  <c:y val="4.59459459459459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Sí
100.0%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507-4836-BB6B-7D064016322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TablaDatos!$C$201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507-4836-BB6B-7D064016322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5EA-4494-BB33-22CB250E546E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5EA-4494-BB33-22CB250E546E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5EA-4494-BB33-22CB250E546E}"/>
                </c:ext>
              </c:extLst>
            </c:dLbl>
            <c:dLbl>
              <c:idx val="3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5EA-4494-BB33-22CB250E546E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75EA-4494-BB33-22CB250E546E}"/>
                </c:ext>
              </c:extLst>
            </c:dLbl>
            <c:dLbl>
              <c:idx val="5"/>
              <c:layout>
                <c:manualLayout>
                  <c:x val="1.45454545454545E-2"/>
                  <c:y val="2.1281123653238201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5EA-4494-BB33-22CB250E546E}"/>
                </c:ext>
              </c:extLst>
            </c:dLbl>
            <c:dLbl>
              <c:idx val="6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5EA-4494-BB33-22CB250E546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TablaDatos!$B$20:$B$26</c:f>
              <c:strCache>
                <c:ptCount val="7"/>
                <c:pt idx="0">
                  <c:v>Por la calidad académica</c:v>
                </c:pt>
                <c:pt idx="1">
                  <c:v>Por el programa de estudios</c:v>
                </c:pt>
                <c:pt idx="2">
                  <c:v>Por su prestigio</c:v>
                </c:pt>
                <c:pt idx="3">
                  <c:v>Es la única que oferta dicho posgrado</c:v>
                </c:pt>
                <c:pt idx="4">
                  <c:v>Ubicación</c:v>
                </c:pt>
                <c:pt idx="5">
                  <c:v>Porque es mi alma máter</c:v>
                </c:pt>
                <c:pt idx="6">
                  <c:v>Modalidad a distancia</c:v>
                </c:pt>
              </c:strCache>
            </c:strRef>
          </c:cat>
          <c:val>
            <c:numRef>
              <c:f>TablaDatos!$C$20:$C$26</c:f>
              <c:numCache>
                <c:formatCode>General</c:formatCode>
                <c:ptCount val="7"/>
                <c:pt idx="0">
                  <c:v>0.33333333333333298</c:v>
                </c:pt>
                <c:pt idx="1">
                  <c:v>0.296296296296296</c:v>
                </c:pt>
                <c:pt idx="2">
                  <c:v>0.18518518518518501</c:v>
                </c:pt>
                <c:pt idx="3">
                  <c:v>7.4074074074074098E-2</c:v>
                </c:pt>
                <c:pt idx="4">
                  <c:v>3.7037037037037E-2</c:v>
                </c:pt>
                <c:pt idx="5">
                  <c:v>3.7037037037037E-2</c:v>
                </c:pt>
                <c:pt idx="6">
                  <c:v>3.7037037037037E-2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75EA-4494-BB33-22CB250E54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65608960"/>
        <c:axId val="131774080"/>
        <c:axId val="0"/>
      </c:bar3DChart>
      <c:catAx>
        <c:axId val="16560896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31774080"/>
        <c:crosses val="autoZero"/>
        <c:auto val="1"/>
        <c:lblAlgn val="ctr"/>
        <c:lblOffset val="100"/>
        <c:noMultiLvlLbl val="0"/>
      </c:catAx>
      <c:valAx>
        <c:axId val="1317740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65608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B7EB-4D9A-99A4-D5A42813F5DF}"/>
              </c:ext>
            </c:extLst>
          </c:dPt>
          <c:dPt>
            <c:idx val="1"/>
            <c:bubble3D val="0"/>
            <c:spPr>
              <a:solidFill>
                <a:srgbClr val="CFCFCF"/>
              </a:solidFill>
            </c:spPr>
            <c:extLst>
              <c:ext xmlns:c16="http://schemas.microsoft.com/office/drawing/2014/chart" uri="{C3380CC4-5D6E-409C-BE32-E72D297353CC}">
                <c16:uniqueId val="{00000003-B7EB-4D9A-99A4-D5A42813F5DF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5-B7EB-4D9A-99A4-D5A42813F5DF}"/>
              </c:ext>
            </c:extLst>
          </c:dPt>
          <c:dLbls>
            <c:dLbl>
              <c:idx val="0"/>
              <c:layout>
                <c:manualLayout>
                  <c:x val="-6.7502498469954805E-2"/>
                  <c:y val="-5.91379665637968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7EB-4D9A-99A4-D5A42813F5DF}"/>
                </c:ext>
              </c:extLst>
            </c:dLbl>
            <c:dLbl>
              <c:idx val="1"/>
              <c:layout>
                <c:manualLayout>
                  <c:x val="-1.8461538461538501E-2"/>
                  <c:y val="-2.43243243243243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7EB-4D9A-99A4-D5A42813F5DF}"/>
                </c:ext>
              </c:extLst>
            </c:dLbl>
            <c:dLbl>
              <c:idx val="2"/>
              <c:layout>
                <c:manualLayout>
                  <c:x val="-1.38461538461538E-2"/>
                  <c:y val="2.432432432432430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7EB-4D9A-99A4-D5A42813F5D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0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TablaDatos!$B$37:$B$39</c:f>
              <c:strCache>
                <c:ptCount val="3"/>
                <c:pt idx="0">
                  <c:v>Falta de tiempo</c:v>
                </c:pt>
                <c:pt idx="1">
                  <c:v>No he realizado/terminado la tesis</c:v>
                </c:pt>
                <c:pt idx="2">
                  <c:v>Trámite en proceso</c:v>
                </c:pt>
              </c:strCache>
            </c:strRef>
          </c:cat>
          <c:val>
            <c:numRef>
              <c:f>TablaDatos!$C$37:$C$39</c:f>
              <c:numCache>
                <c:formatCode>General</c:formatCode>
                <c:ptCount val="3"/>
                <c:pt idx="0">
                  <c:v>0.125</c:v>
                </c:pt>
                <c:pt idx="1">
                  <c:v>6.25E-2</c:v>
                </c:pt>
                <c:pt idx="2">
                  <c:v>0.8125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7EB-4D9A-99A4-D5A42813F5D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1"/>
          <c:y val="0.28108108108108099"/>
          <c:w val="0.61538461538461497"/>
          <c:h val="0.5405405405405410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1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1E6-4B5A-A246-332B7FC7249F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D1E6-4B5A-A246-332B7FC7249F}"/>
              </c:ext>
            </c:extLst>
          </c:dPt>
          <c:dLbls>
            <c:dLbl>
              <c:idx val="0"/>
              <c:layout>
                <c:manualLayout>
                  <c:x val="-2.4615384615384699E-2"/>
                  <c:y val="7.0270270270270302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1E6-4B5A-A246-332B7FC7249F}"/>
                </c:ext>
              </c:extLst>
            </c:dLbl>
            <c:dLbl>
              <c:idx val="1"/>
              <c:layout>
                <c:manualLayout>
                  <c:x val="6.30769230769231E-2"/>
                  <c:y val="-5.135135135135140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1E6-4B5A-A246-332B7FC7249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TablaDatos!$B$50:$B$51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TablaDatos!$C$50:$C$51</c:f>
              <c:numCache>
                <c:formatCode>General</c:formatCode>
                <c:ptCount val="2"/>
                <c:pt idx="0">
                  <c:v>0.70370370370370405</c:v>
                </c:pt>
                <c:pt idx="1">
                  <c:v>0.296296296296296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1E6-4B5A-A246-332B7FC7249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090909090909001E-2"/>
                  <c:y val="5.405618216641839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C4E-4D41-ABC1-DF292FD8B1A9}"/>
                </c:ext>
              </c:extLst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C4E-4D41-ABC1-DF292FD8B1A9}"/>
                </c:ext>
              </c:extLst>
            </c:dLbl>
            <c:dLbl>
              <c:idx val="2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C4E-4D41-ABC1-DF292FD8B1A9}"/>
                </c:ext>
              </c:extLst>
            </c:dLbl>
            <c:dLbl>
              <c:idx val="3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C4E-4D41-ABC1-DF292FD8B1A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TablaDatos!$B$56:$B$59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TablaDatos!$C$56:$C$59</c:f>
              <c:numCache>
                <c:formatCode>General</c:formatCode>
                <c:ptCount val="4"/>
                <c:pt idx="0">
                  <c:v>0.74074074074074103</c:v>
                </c:pt>
                <c:pt idx="1">
                  <c:v>0.25925925925925902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C4E-4D41-ABC1-DF292FD8B1A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2186112"/>
        <c:axId val="130698624"/>
        <c:axId val="0"/>
      </c:bar3DChart>
      <c:catAx>
        <c:axId val="17218611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30698624"/>
        <c:crosses val="autoZero"/>
        <c:auto val="1"/>
        <c:lblAlgn val="ctr"/>
        <c:lblOffset val="100"/>
        <c:noMultiLvlLbl val="0"/>
      </c:catAx>
      <c:valAx>
        <c:axId val="13069862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21861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3.09841088045812E-2"/>
                  <c:y val="2.702915513939140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0A5-49AD-8D5B-048768F54507}"/>
                </c:ext>
              </c:extLst>
            </c:dLbl>
            <c:dLbl>
              <c:idx val="1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0A5-49AD-8D5B-048768F54507}"/>
                </c:ext>
              </c:extLst>
            </c:dLbl>
            <c:dLbl>
              <c:idx val="2"/>
              <c:layout>
                <c:manualLayout>
                  <c:x val="3.3030350751610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0A5-49AD-8D5B-048768F54507}"/>
                </c:ext>
              </c:extLst>
            </c:dLbl>
            <c:dLbl>
              <c:idx val="3"/>
              <c:layout>
                <c:manualLayout>
                  <c:x val="2.75758052970651E-2"/>
                  <c:y val="4.256224729656649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0A5-49AD-8D5B-048768F5450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TablaDatos!$B$80:$B$83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TablaDatos!$C$80:$C$83</c:f>
              <c:numCache>
                <c:formatCode>General</c:formatCode>
                <c:ptCount val="4"/>
                <c:pt idx="0">
                  <c:v>0.88888888888888895</c:v>
                </c:pt>
                <c:pt idx="1">
                  <c:v>7.4074074074074098E-2</c:v>
                </c:pt>
                <c:pt idx="2">
                  <c:v>0</c:v>
                </c:pt>
                <c:pt idx="3">
                  <c:v>3.7037037037037E-2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D0A5-49AD-8D5B-048768F545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8692608"/>
        <c:axId val="130700928"/>
        <c:axId val="0"/>
      </c:bar3DChart>
      <c:catAx>
        <c:axId val="17869260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30700928"/>
        <c:crosses val="autoZero"/>
        <c:auto val="1"/>
        <c:lblAlgn val="ctr"/>
        <c:lblOffset val="100"/>
        <c:noMultiLvlLbl val="0"/>
      </c:catAx>
      <c:valAx>
        <c:axId val="1307009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869260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7D37-4366-B1B9-5AD16FA3D34F}"/>
                </c:ext>
              </c:extLst>
            </c:dLbl>
            <c:dLbl>
              <c:idx val="1"/>
              <c:layout>
                <c:manualLayout>
                  <c:x val="2.7575805297065201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D37-4366-B1B9-5AD16FA3D34F}"/>
                </c:ext>
              </c:extLst>
            </c:dLbl>
            <c:dLbl>
              <c:idx val="2"/>
              <c:layout>
                <c:manualLayout>
                  <c:x val="2.21212598425196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7D37-4366-B1B9-5AD16FA3D34F}"/>
                </c:ext>
              </c:extLst>
            </c:dLbl>
            <c:dLbl>
              <c:idx val="3"/>
              <c:layout>
                <c:manualLayout>
                  <c:x val="2.54545454545455E-2"/>
                  <c:y val="2.12811236433284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D37-4366-B1B9-5AD16FA3D34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TablaDatos!$B$88:$B$91</c:f>
              <c:strCache>
                <c:ptCount val="4"/>
                <c:pt idx="0">
                  <c:v>En calidad de trabajo / Incorporé conocimientos</c:v>
                </c:pt>
                <c:pt idx="1">
                  <c:v>Incremento en responsabilidades</c:v>
                </c:pt>
                <c:pt idx="2">
                  <c:v>Incremento de percepciones económicas</c:v>
                </c:pt>
                <c:pt idx="3">
                  <c:v>Incremento en nivel jerárquico</c:v>
                </c:pt>
              </c:strCache>
            </c:strRef>
          </c:cat>
          <c:val>
            <c:numRef>
              <c:f>TablaDatos!$C$88:$C$91</c:f>
              <c:numCache>
                <c:formatCode>General</c:formatCode>
                <c:ptCount val="4"/>
                <c:pt idx="0">
                  <c:v>0.73076923076923095</c:v>
                </c:pt>
                <c:pt idx="1">
                  <c:v>0.115384615384615</c:v>
                </c:pt>
                <c:pt idx="2">
                  <c:v>7.69230769230769E-2</c:v>
                </c:pt>
                <c:pt idx="3">
                  <c:v>7.69230769230769E-2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D37-4366-B1B9-5AD16FA3D3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8694656"/>
        <c:axId val="178790400"/>
        <c:axId val="0"/>
      </c:bar3DChart>
      <c:catAx>
        <c:axId val="17869465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8790400"/>
        <c:crosses val="autoZero"/>
        <c:auto val="1"/>
        <c:lblAlgn val="ctr"/>
        <c:lblOffset val="100"/>
        <c:noMultiLvlLbl val="0"/>
      </c:catAx>
      <c:valAx>
        <c:axId val="17879040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8694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6E-2"/>
          <c:y val="0.19432888597258699"/>
          <c:w val="0.83333333333333404"/>
          <c:h val="0.75474518810148705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01E-2"/>
                  <c:y val="2.702915513939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742-49E2-B235-737D62CFA0F0}"/>
                </c:ext>
              </c:extLst>
            </c:dLbl>
            <c:dLbl>
              <c:idx val="1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742-49E2-B235-737D62CFA0F0}"/>
                </c:ext>
              </c:extLst>
            </c:dLbl>
            <c:dLbl>
              <c:idx val="2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742-49E2-B235-737D62CFA0F0}"/>
                </c:ext>
              </c:extLst>
            </c:dLbl>
            <c:dLbl>
              <c:idx val="3"/>
              <c:layout>
                <c:manualLayout>
                  <c:x val="1.66666666666666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742-49E2-B235-737D62CFA0F0}"/>
                </c:ext>
              </c:extLst>
            </c:dLbl>
            <c:dLbl>
              <c:idx val="4"/>
              <c:layout>
                <c:manualLayout>
                  <c:x val="1.666666666666670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742-49E2-B235-737D62CFA0F0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TablaDatos!$B$96:$B$100</c:f>
              <c:strCache>
                <c:ptCount val="5"/>
                <c:pt idx="0">
                  <c:v>Academia/ IES</c:v>
                </c:pt>
                <c:pt idx="1">
                  <c:v>Gobierno y/u Organismos Públicos</c:v>
                </c:pt>
                <c:pt idx="2">
                  <c:v>Empresa y/u Organismos Privados</c:v>
                </c:pt>
                <c:pt idx="3">
                  <c:v>Asociación Civil</c:v>
                </c:pt>
                <c:pt idx="4">
                  <c:v>Trabajador independiente</c:v>
                </c:pt>
              </c:strCache>
            </c:strRef>
          </c:cat>
          <c:val>
            <c:numRef>
              <c:f>TablaDatos!$C$96:$C$100</c:f>
              <c:numCache>
                <c:formatCode>General</c:formatCode>
                <c:ptCount val="5"/>
                <c:pt idx="0">
                  <c:v>0.44</c:v>
                </c:pt>
                <c:pt idx="1">
                  <c:v>0.28000000000000003</c:v>
                </c:pt>
                <c:pt idx="2">
                  <c:v>0.12</c:v>
                </c:pt>
                <c:pt idx="3">
                  <c:v>0.08</c:v>
                </c:pt>
                <c:pt idx="4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742-49E2-B235-737D62CFA0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78920960"/>
        <c:axId val="178793280"/>
        <c:axId val="0"/>
      </c:bar3DChart>
      <c:catAx>
        <c:axId val="178920960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178793280"/>
        <c:crosses val="autoZero"/>
        <c:auto val="1"/>
        <c:lblAlgn val="ctr"/>
        <c:lblOffset val="100"/>
        <c:noMultiLvlLbl val="0"/>
      </c:catAx>
      <c:valAx>
        <c:axId val="178793280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7892096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970159" y="1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04/05/2018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675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970159" y="8829648"/>
            <a:ext cx="3038604" cy="46675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1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1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1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1" y="0"/>
            <a:ext cx="7010400" cy="92964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81100" y="706438"/>
            <a:ext cx="4638675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702351" y="4414824"/>
            <a:ext cx="5600788" cy="417550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1" y="0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966886" y="0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1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966885" y="8831134"/>
            <a:ext cx="3035330" cy="457834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966886" y="8831135"/>
            <a:ext cx="3041878" cy="463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706438"/>
            <a:ext cx="4648200" cy="3486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2351" y="4414824"/>
            <a:ext cx="5607337" cy="418293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Maestría en Educación Ambiental (a distancia)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95288" y="1079401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en el tiempo que duró cursándolo?</a:t>
            </a:r>
          </a:p>
        </p:txBody>
      </p:sp>
      <p:sp>
        <p:nvSpPr>
          <p:cNvPr id="3686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3635896" y="6021288"/>
            <a:ext cx="54726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8348554"/>
              </p:ext>
            </p:extLst>
          </p:nvPr>
        </p:nvGraphicFramePr>
        <p:xfrm>
          <a:off x="179512" y="967518"/>
          <a:ext cx="8928992" cy="5315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2016831"/>
              </p:ext>
            </p:extLst>
          </p:nvPr>
        </p:nvGraphicFramePr>
        <p:xfrm>
          <a:off x="1396959" y="1052736"/>
          <a:ext cx="7452940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23528" y="1124744"/>
            <a:ext cx="84978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</a:t>
            </a:r>
          </a:p>
        </p:txBody>
      </p:sp>
      <p:sp>
        <p:nvSpPr>
          <p:cNvPr id="3789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07504" y="1175556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91942" y="3748087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93.2%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23321" y="461218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8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23321" y="5198145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289328" y="3159001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295329" y="2276872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0" y="5805264"/>
            <a:ext cx="2771800" cy="10527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grado considera que se desarrollaron las siguientes habilidades durante sus estudios de posgrado? </a:t>
            </a:r>
          </a:p>
        </p:txBody>
      </p:sp>
      <p:sp>
        <p:nvSpPr>
          <p:cNvPr id="38915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3" name="2 Grupo"/>
          <p:cNvGrpSpPr/>
          <p:nvPr/>
        </p:nvGrpSpPr>
        <p:grpSpPr>
          <a:xfrm>
            <a:off x="1619672" y="1764953"/>
            <a:ext cx="6922517" cy="4912245"/>
            <a:chOff x="1619672" y="1764953"/>
            <a:chExt cx="6922517" cy="4912245"/>
          </a:xfrm>
        </p:grpSpPr>
        <p:sp>
          <p:nvSpPr>
            <p:cNvPr id="38916" name="AutoShape 4"/>
            <p:cNvSpPr>
              <a:spLocks noChangeArrowheads="1"/>
            </p:cNvSpPr>
            <p:nvPr/>
          </p:nvSpPr>
          <p:spPr bwMode="auto">
            <a:xfrm>
              <a:off x="6062514" y="2970511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6676876" y="2412653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b="1" dirty="0" smtClean="0">
                  <a:solidFill>
                    <a:srgbClr val="A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entury Gothic" pitchFamily="34" charset="0"/>
                  <a:ea typeface="ＭＳ Ｐゴシック" pitchFamily="34" charset="-128"/>
                </a:rPr>
                <a:t>4.78</a:t>
              </a:r>
              <a:endParaRPr lang="es-MX" b="1" dirty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18" name="Rectangle 6"/>
            <p:cNvSpPr>
              <a:spLocks noChangeArrowheads="1"/>
            </p:cNvSpPr>
            <p:nvPr/>
          </p:nvSpPr>
          <p:spPr bwMode="auto">
            <a:xfrm>
              <a:off x="1619674" y="2852936"/>
              <a:ext cx="4269802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Solución de problemas</a:t>
              </a:r>
            </a:p>
          </p:txBody>
        </p:sp>
        <p:sp>
          <p:nvSpPr>
            <p:cNvPr id="38919" name="Rectangle 7"/>
            <p:cNvSpPr>
              <a:spLocks noChangeArrowheads="1"/>
            </p:cNvSpPr>
            <p:nvPr/>
          </p:nvSpPr>
          <p:spPr bwMode="auto">
            <a:xfrm>
              <a:off x="1619672" y="2420888"/>
              <a:ext cx="4278314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Diseño de proyectos</a:t>
              </a:r>
            </a:p>
          </p:txBody>
        </p:sp>
        <p:sp>
          <p:nvSpPr>
            <p:cNvPr id="38920" name="AutoShape 8"/>
            <p:cNvSpPr>
              <a:spLocks noChangeArrowheads="1"/>
            </p:cNvSpPr>
            <p:nvPr/>
          </p:nvSpPr>
          <p:spPr bwMode="auto">
            <a:xfrm>
              <a:off x="6076801" y="2541241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1" name="Rectangle 9"/>
            <p:cNvSpPr>
              <a:spLocks noChangeArrowheads="1"/>
            </p:cNvSpPr>
            <p:nvPr/>
          </p:nvSpPr>
          <p:spPr bwMode="auto">
            <a:xfrm>
              <a:off x="6676876" y="2852936"/>
              <a:ext cx="885825" cy="3683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xtLst/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4.74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2" name="AutoShape 16"/>
            <p:cNvSpPr>
              <a:spLocks noChangeArrowheads="1"/>
            </p:cNvSpPr>
            <p:nvPr/>
          </p:nvSpPr>
          <p:spPr bwMode="auto">
            <a:xfrm>
              <a:off x="6062514" y="3402558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3" name="Rectangle 18"/>
            <p:cNvSpPr>
              <a:spLocks noChangeArrowheads="1"/>
            </p:cNvSpPr>
            <p:nvPr/>
          </p:nvSpPr>
          <p:spPr bwMode="auto">
            <a:xfrm>
              <a:off x="1619673" y="5900212"/>
              <a:ext cx="427831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Comunicación</a:t>
              </a:r>
            </a:p>
          </p:txBody>
        </p:sp>
        <p:sp>
          <p:nvSpPr>
            <p:cNvPr id="38924" name="Rectangle 21"/>
            <p:cNvSpPr>
              <a:spLocks noChangeArrowheads="1"/>
            </p:cNvSpPr>
            <p:nvPr/>
          </p:nvSpPr>
          <p:spPr bwMode="auto">
            <a:xfrm>
              <a:off x="6676876" y="3277146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4.63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5" name="Rectangle 5"/>
            <p:cNvSpPr>
              <a:spLocks noChangeArrowheads="1"/>
            </p:cNvSpPr>
            <p:nvPr/>
          </p:nvSpPr>
          <p:spPr bwMode="auto">
            <a:xfrm>
              <a:off x="6654651" y="370919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4.59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26" name="Rectangle 7"/>
            <p:cNvSpPr>
              <a:spLocks noChangeArrowheads="1"/>
            </p:cNvSpPr>
            <p:nvPr/>
          </p:nvSpPr>
          <p:spPr bwMode="auto">
            <a:xfrm>
              <a:off x="1619673" y="4172570"/>
              <a:ext cx="4278313" cy="33655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Liderazgo</a:t>
              </a:r>
            </a:p>
          </p:txBody>
        </p:sp>
        <p:sp>
          <p:nvSpPr>
            <p:cNvPr id="38927" name="AutoShape 8"/>
            <p:cNvSpPr>
              <a:spLocks noChangeArrowheads="1"/>
            </p:cNvSpPr>
            <p:nvPr/>
          </p:nvSpPr>
          <p:spPr bwMode="auto">
            <a:xfrm>
              <a:off x="6056164" y="3837781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28" name="Rectangle 3"/>
            <p:cNvSpPr>
              <a:spLocks noChangeArrowheads="1"/>
            </p:cNvSpPr>
            <p:nvPr/>
          </p:nvSpPr>
          <p:spPr bwMode="auto">
            <a:xfrm>
              <a:off x="2133451" y="1849091"/>
              <a:ext cx="3240088" cy="347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Habilidades</a:t>
              </a:r>
              <a:endParaRPr lang="es-MX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29" name="Rectangle 3"/>
            <p:cNvSpPr>
              <a:spLocks noChangeArrowheads="1"/>
            </p:cNvSpPr>
            <p:nvPr/>
          </p:nvSpPr>
          <p:spPr bwMode="auto">
            <a:xfrm>
              <a:off x="5300514" y="1764953"/>
              <a:ext cx="3241675" cy="54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Nivel de desarrollo promedio</a:t>
              </a:r>
              <a:endParaRPr lang="es-MX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8930" name="AutoShape 4"/>
            <p:cNvSpPr>
              <a:spLocks noChangeArrowheads="1"/>
            </p:cNvSpPr>
            <p:nvPr/>
          </p:nvSpPr>
          <p:spPr bwMode="auto">
            <a:xfrm>
              <a:off x="6062514" y="4678065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1" name="Rectangle 5"/>
            <p:cNvSpPr>
              <a:spLocks noChangeArrowheads="1"/>
            </p:cNvSpPr>
            <p:nvPr/>
          </p:nvSpPr>
          <p:spPr bwMode="auto">
            <a:xfrm>
              <a:off x="6676876" y="4141242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4.52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2" name="Rectangle 6"/>
            <p:cNvSpPr>
              <a:spLocks noChangeArrowheads="1"/>
            </p:cNvSpPr>
            <p:nvPr/>
          </p:nvSpPr>
          <p:spPr bwMode="auto">
            <a:xfrm>
              <a:off x="1619674" y="4604618"/>
              <a:ext cx="4269802" cy="33697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 en equipo</a:t>
              </a:r>
            </a:p>
          </p:txBody>
        </p:sp>
        <p:sp>
          <p:nvSpPr>
            <p:cNvPr id="38933" name="Rectangle 7"/>
            <p:cNvSpPr>
              <a:spLocks noChangeArrowheads="1"/>
            </p:cNvSpPr>
            <p:nvPr/>
          </p:nvSpPr>
          <p:spPr bwMode="auto">
            <a:xfrm>
              <a:off x="1619673" y="3284984"/>
              <a:ext cx="4278313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Investigación</a:t>
              </a:r>
            </a:p>
          </p:txBody>
        </p:sp>
        <p:sp>
          <p:nvSpPr>
            <p:cNvPr id="38934" name="AutoShape 8"/>
            <p:cNvSpPr>
              <a:spLocks noChangeArrowheads="1"/>
            </p:cNvSpPr>
            <p:nvPr/>
          </p:nvSpPr>
          <p:spPr bwMode="auto">
            <a:xfrm>
              <a:off x="6076801" y="4269830"/>
              <a:ext cx="420688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5" name="Rectangle 9"/>
            <p:cNvSpPr>
              <a:spLocks noChangeArrowheads="1"/>
            </p:cNvSpPr>
            <p:nvPr/>
          </p:nvSpPr>
          <p:spPr bwMode="auto">
            <a:xfrm>
              <a:off x="6676876" y="4592340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4.52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6" name="AutoShape 16"/>
            <p:cNvSpPr>
              <a:spLocks noChangeArrowheads="1"/>
            </p:cNvSpPr>
            <p:nvPr/>
          </p:nvSpPr>
          <p:spPr bwMode="auto">
            <a:xfrm>
              <a:off x="6062514" y="5130750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8937" name="Rectangle 18"/>
            <p:cNvSpPr>
              <a:spLocks noChangeArrowheads="1"/>
            </p:cNvSpPr>
            <p:nvPr/>
          </p:nvSpPr>
          <p:spPr bwMode="auto">
            <a:xfrm>
              <a:off x="1619672" y="5468164"/>
              <a:ext cx="42698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Manejo de instrumentos y herramientas</a:t>
              </a:r>
            </a:p>
          </p:txBody>
        </p:sp>
        <p:sp>
          <p:nvSpPr>
            <p:cNvPr id="38938" name="Rectangle 21"/>
            <p:cNvSpPr>
              <a:spLocks noChangeArrowheads="1"/>
            </p:cNvSpPr>
            <p:nvPr/>
          </p:nvSpPr>
          <p:spPr bwMode="auto">
            <a:xfrm>
              <a:off x="6676876" y="5005338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4.48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39" name="Rectangle 5"/>
            <p:cNvSpPr>
              <a:spLocks noChangeArrowheads="1"/>
            </p:cNvSpPr>
            <p:nvPr/>
          </p:nvSpPr>
          <p:spPr bwMode="auto">
            <a:xfrm>
              <a:off x="6654651" y="5445224"/>
              <a:ext cx="8858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4.44</a:t>
              </a:r>
              <a:endParaRPr lang="es-MX" altLang="es-MX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0" name="Rectangle 7"/>
            <p:cNvSpPr>
              <a:spLocks noChangeArrowheads="1"/>
            </p:cNvSpPr>
            <p:nvPr/>
          </p:nvSpPr>
          <p:spPr bwMode="auto">
            <a:xfrm>
              <a:off x="1619672" y="3739972"/>
              <a:ext cx="42698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Actitudes emprendedoras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8941" name="AutoShape 8"/>
            <p:cNvSpPr>
              <a:spLocks noChangeArrowheads="1"/>
            </p:cNvSpPr>
            <p:nvPr/>
          </p:nvSpPr>
          <p:spPr bwMode="auto">
            <a:xfrm>
              <a:off x="6056164" y="5581402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1" name="AutoShape 16"/>
            <p:cNvSpPr>
              <a:spLocks noChangeArrowheads="1"/>
            </p:cNvSpPr>
            <p:nvPr/>
          </p:nvSpPr>
          <p:spPr bwMode="auto">
            <a:xfrm>
              <a:off x="6062514" y="5994846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3" name="Rectangle 21"/>
            <p:cNvSpPr>
              <a:spLocks noChangeArrowheads="1"/>
            </p:cNvSpPr>
            <p:nvPr/>
          </p:nvSpPr>
          <p:spPr bwMode="auto">
            <a:xfrm>
              <a:off x="6676876" y="5877272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4.33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" name="Rectangle 7"/>
            <p:cNvSpPr>
              <a:spLocks noChangeArrowheads="1"/>
            </p:cNvSpPr>
            <p:nvPr/>
          </p:nvSpPr>
          <p:spPr bwMode="auto">
            <a:xfrm>
              <a:off x="1619674" y="6332260"/>
              <a:ext cx="4269800" cy="34493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Dominio de otro idioma (Inglés)</a:t>
              </a:r>
            </a:p>
          </p:txBody>
        </p:sp>
        <p:sp>
          <p:nvSpPr>
            <p:cNvPr id="34" name="AutoShape 16"/>
            <p:cNvSpPr>
              <a:spLocks noChangeArrowheads="1"/>
            </p:cNvSpPr>
            <p:nvPr/>
          </p:nvSpPr>
          <p:spPr bwMode="auto">
            <a:xfrm>
              <a:off x="6062512" y="6426894"/>
              <a:ext cx="420687" cy="125413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6" name="Rectangle 21"/>
            <p:cNvSpPr>
              <a:spLocks noChangeArrowheads="1"/>
            </p:cNvSpPr>
            <p:nvPr/>
          </p:nvSpPr>
          <p:spPr bwMode="auto">
            <a:xfrm>
              <a:off x="6676874" y="6309320"/>
              <a:ext cx="631428" cy="3678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eaLnBrk="1" hangingPunct="1">
                <a:buSzPct val="100000"/>
              </a:pPr>
              <a:r>
                <a:rPr lang="es-MX" altLang="es-MX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3.67</a:t>
              </a:r>
              <a:endPara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1619672" y="5036116"/>
              <a:ext cx="4269802" cy="337100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Directivas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1124744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¿En qué medida considera usted que cuenta con las siguientes HABILIDADES Y COMPETENCIAS específicas de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3275856" y="4736177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2678781"/>
              </p:ext>
            </p:extLst>
          </p:nvPr>
        </p:nvGraphicFramePr>
        <p:xfrm>
          <a:off x="323528" y="2492896"/>
          <a:ext cx="8501063" cy="2059825"/>
        </p:xfrm>
        <a:graphic>
          <a:graphicData uri="http://schemas.openxmlformats.org/drawingml/2006/table">
            <a:tbl>
              <a:tblPr/>
              <a:tblGrid>
                <a:gridCol w="72528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8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</a:t>
                      </a:r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competencias*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Comprensión y resolución de problemas educativo-ambientales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 desarrollo de una perspectiva de indagación, de análisis y de interpretación  en sus actividades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Formulación y gestión de programas educativos ambientales sectoriales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Conducción de procesos de desarrollo local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Elaboración de políticas públicas de educación 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082948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¿En qué medida considera usted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como egresado,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cuenta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los siguientes CONOCIMIENTOS específicos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4096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2555776" y="4653136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077646"/>
              </p:ext>
            </p:extLst>
          </p:nvPr>
        </p:nvGraphicFramePr>
        <p:xfrm>
          <a:off x="1115616" y="2420888"/>
          <a:ext cx="6984776" cy="2059825"/>
        </p:xfrm>
        <a:graphic>
          <a:graphicData uri="http://schemas.openxmlformats.org/drawingml/2006/table">
            <a:tbl>
              <a:tblPr/>
              <a:tblGrid>
                <a:gridCol w="53665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Procesos de desarrollo local mediante la educación 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 de los elementos contextuales e históricos del territorio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4.7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Conocimientos para la intervención educativo-ambiental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Fundamentos pedagógicos de la educación 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Fundamentos filosóficos de la teoría ambiental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023516"/>
            <a:ext cx="8964613" cy="749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de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628429" y="213285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386585" y="270356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995911" y="316155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9.5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619672" y="404601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953388" y="404601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532313"/>
              </p:ext>
            </p:extLst>
          </p:nvPr>
        </p:nvGraphicFramePr>
        <p:xfrm>
          <a:off x="1600324" y="472514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001393"/>
              </p:ext>
            </p:extLst>
          </p:nvPr>
        </p:nvGraphicFramePr>
        <p:xfrm>
          <a:off x="4932040" y="4700364"/>
          <a:ext cx="2808312" cy="1550670"/>
        </p:xfrm>
        <a:graphic>
          <a:graphicData uri="http://schemas.openxmlformats.org/drawingml/2006/table">
            <a:tbl>
              <a:tblPr/>
              <a:tblGrid>
                <a:gridCol w="131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91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 a</a:t>
                      </a:r>
                      <a:r>
                        <a:rPr lang="es-MX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54 años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9.6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 años o más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657223" y="1692564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2454111" y="2491078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5" name="AutoShape 8"/>
          <p:cNvSpPr>
            <a:spLocks noChangeArrowheads="1"/>
          </p:cNvSpPr>
          <p:nvPr/>
        </p:nvSpPr>
        <p:spPr bwMode="auto">
          <a:xfrm rot="16200000" flipH="1">
            <a:off x="2872416" y="3028451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886330" y="3534587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7.4%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716016" y="2566883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6200000" flipH="1">
            <a:off x="5206553" y="3197492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552195" y="3487566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92.6%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188720" y="3998895"/>
            <a:ext cx="265908" cy="180753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657223" y="4401981"/>
            <a:ext cx="3383111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razón no trabaja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este momento?</a:t>
            </a: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547664" y="5077468"/>
            <a:ext cx="2405271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Porque estoy estudiando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 rot="10800000" flipH="1">
            <a:off x="4181475" y="51484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4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4946609" y="5047417"/>
            <a:ext cx="1224136" cy="321306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50.0%</a:t>
            </a:r>
            <a:endParaRPr lang="es-MX" sz="16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547663" y="5494966"/>
            <a:ext cx="2405271" cy="29125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Soy jubilado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4210497" y="556598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4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946609" y="5616283"/>
            <a:ext cx="1224136" cy="321306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50.0%</a:t>
            </a:r>
            <a:endParaRPr lang="es-MX" sz="16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07073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07504" y="1223541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1907704" y="2349648"/>
            <a:ext cx="4967288" cy="3023568"/>
            <a:chOff x="2052315" y="2061616"/>
            <a:chExt cx="4967288" cy="3023568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2052315" y="2061616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4397499" y="2302916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5002385" y="2236839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100.0%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536504" y="3498816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1.5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trabajos 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4284340" y="4334297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   -     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4284340" y="4766097"/>
              <a:ext cx="2735263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   -    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5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Trabajos</a:t>
              </a: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5350347" y="2939678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4047100"/>
              </p:ext>
            </p:extLst>
          </p:nvPr>
        </p:nvGraphicFramePr>
        <p:xfrm>
          <a:off x="1187624" y="1036092"/>
          <a:ext cx="7596956" cy="53738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08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883" y="1036092"/>
            <a:ext cx="8964613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mejora laboral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2205038"/>
            <a:ext cx="7488237" cy="212220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egresados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Educación Ambiental (a distancia)”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15240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5270402"/>
              </p:ext>
            </p:extLst>
          </p:nvPr>
        </p:nvGraphicFramePr>
        <p:xfrm>
          <a:off x="395536" y="490537"/>
          <a:ext cx="8207448" cy="60348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7107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1883" y="964557"/>
            <a:ext cx="8964613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96.3% que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el estudiar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un posgrado le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laboral)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948266" y="5220940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60.0%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156178" y="4331865"/>
            <a:ext cx="2593530" cy="521766"/>
          </a:xfrm>
          <a:prstGeom prst="rect">
            <a:avLst/>
          </a:prstGeom>
          <a:noFill/>
          <a:ln w="9360" cap="sq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porcentaje?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Promedio</a:t>
            </a:r>
          </a:p>
        </p:txBody>
      </p:sp>
      <p:sp>
        <p:nvSpPr>
          <p:cNvPr id="47111" name="AutoShape 8"/>
          <p:cNvSpPr>
            <a:spLocks noChangeArrowheads="1"/>
          </p:cNvSpPr>
          <p:nvPr/>
        </p:nvSpPr>
        <p:spPr bwMode="auto">
          <a:xfrm rot="16200000" flipH="1">
            <a:off x="7236421" y="4941465"/>
            <a:ext cx="287337" cy="144463"/>
          </a:xfrm>
          <a:prstGeom prst="rightArrow">
            <a:avLst>
              <a:gd name="adj1" fmla="val 50000"/>
              <a:gd name="adj2" fmla="val 47266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2" name="AutoShape 8"/>
          <p:cNvSpPr>
            <a:spLocks noChangeArrowheads="1"/>
          </p:cNvSpPr>
          <p:nvPr/>
        </p:nvSpPr>
        <p:spPr bwMode="auto">
          <a:xfrm rot="10800000" flipH="1">
            <a:off x="5220073" y="4420279"/>
            <a:ext cx="720081" cy="160848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47113" name="Rectangle 7"/>
          <p:cNvSpPr>
            <a:spLocks noChangeArrowheads="1"/>
          </p:cNvSpPr>
          <p:nvPr/>
        </p:nvSpPr>
        <p:spPr bwMode="auto">
          <a:xfrm>
            <a:off x="6226945" y="5666953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2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47114" name="Rectangle 7"/>
          <p:cNvSpPr>
            <a:spLocks noChangeArrowheads="1"/>
          </p:cNvSpPr>
          <p:nvPr/>
        </p:nvSpPr>
        <p:spPr bwMode="auto">
          <a:xfrm>
            <a:off x="6226945" y="6089228"/>
            <a:ext cx="2232025" cy="292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</a:t>
            </a: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</a:t>
            </a:r>
            <a:r>
              <a:rPr lang="es-MX" altLang="es-MX" sz="14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%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610369" y="1124744"/>
            <a:ext cx="8066087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3168500"/>
              </p:ext>
            </p:extLst>
          </p:nvPr>
        </p:nvGraphicFramePr>
        <p:xfrm>
          <a:off x="1079500" y="1079500"/>
          <a:ext cx="7740972" cy="5445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51520" y="1092924"/>
            <a:ext cx="8568952" cy="7206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: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trabajan y del 92.0% que lo hacen en una empresa/institución)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2756259"/>
              </p:ext>
            </p:extLst>
          </p:nvPr>
        </p:nvGraphicFramePr>
        <p:xfrm>
          <a:off x="1367532" y="1092924"/>
          <a:ext cx="7452940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052736"/>
            <a:ext cx="8066087" cy="5202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promedio, ¿A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cuánto asciende su ingreso mensual aproximado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trabajan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  <a:endParaRPr lang="es-MX" sz="14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2480418"/>
              </p:ext>
            </p:extLst>
          </p:nvPr>
        </p:nvGraphicFramePr>
        <p:xfrm>
          <a:off x="1331019" y="836712"/>
          <a:ext cx="7812981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4535566"/>
              </p:ext>
            </p:extLst>
          </p:nvPr>
        </p:nvGraphicFramePr>
        <p:xfrm>
          <a:off x="1835696" y="1079500"/>
          <a:ext cx="5328592" cy="2421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0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82377" y="923010"/>
            <a:ext cx="8066087" cy="77779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92.6%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actualmente trabajan)</a:t>
            </a:r>
            <a:endParaRPr lang="es-MX" sz="14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0" y="3731245"/>
            <a:ext cx="9144000" cy="77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formación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600400" y="5451066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8.6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635375" y="5988893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3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635375" y="6420693"/>
            <a:ext cx="20891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   -     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01356" y="5086672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59113" y="4604618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5" name="AutoShape 8"/>
          <p:cNvSpPr>
            <a:spLocks noChangeArrowheads="1"/>
          </p:cNvSpPr>
          <p:nvPr/>
        </p:nvSpPr>
        <p:spPr bwMode="auto">
          <a:xfrm rot="16200000" flipH="1">
            <a:off x="5149429" y="3139604"/>
            <a:ext cx="35718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52736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5536630"/>
              </p:ext>
            </p:extLst>
          </p:nvPr>
        </p:nvGraphicFramePr>
        <p:xfrm>
          <a:off x="1296219" y="1052736"/>
          <a:ext cx="7596956" cy="5301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69242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07504" y="1067026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4318943" y="512479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6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4318943" y="5556597"/>
            <a:ext cx="2736850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425305" y="2439194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5109988" y="2373282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683568" y="2250281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4711005" y="456363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89.6%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3" name="AutoShape 8"/>
          <p:cNvSpPr>
            <a:spLocks noChangeArrowheads="1"/>
          </p:cNvSpPr>
          <p:nvPr/>
        </p:nvSpPr>
        <p:spPr bwMode="auto">
          <a:xfrm rot="16200000" flipH="1">
            <a:off x="5596880" y="4189760"/>
            <a:ext cx="387350" cy="215900"/>
          </a:xfrm>
          <a:prstGeom prst="rightArrow">
            <a:avLst>
              <a:gd name="adj1" fmla="val 50000"/>
              <a:gd name="adj2" fmla="val 47278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4385618" y="325789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560368" y="2949922"/>
            <a:ext cx="388937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610369" y="1124744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4402411"/>
              </p:ext>
            </p:extLst>
          </p:nvPr>
        </p:nvGraphicFramePr>
        <p:xfrm>
          <a:off x="1079500" y="1079500"/>
          <a:ext cx="7452940" cy="5085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10061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2185641"/>
              </p:ext>
            </p:extLst>
          </p:nvPr>
        </p:nvGraphicFramePr>
        <p:xfrm>
          <a:off x="1115616" y="1052736"/>
          <a:ext cx="7560444" cy="5471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69120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324349"/>
              </p:ext>
            </p:extLst>
          </p:nvPr>
        </p:nvGraphicFramePr>
        <p:xfrm>
          <a:off x="1043608" y="1340768"/>
          <a:ext cx="7452940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484787"/>
            <a:ext cx="7559675" cy="4209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egresados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la</a:t>
            </a:r>
            <a:r>
              <a:rPr lang="es-ES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Maestría en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Educación Ambiental (a distancia)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</a:t>
            </a:r>
            <a:endParaRPr lang="es-ES" sz="1600" b="1" i="1" dirty="0" smtClean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Universidad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Guadalajara.</a:t>
            </a: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</a:t>
            </a:r>
            <a:r>
              <a:rPr lang="es-MX" sz="16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profesional</a:t>
            </a: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0527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3554477"/>
              </p:ext>
            </p:extLst>
          </p:nvPr>
        </p:nvGraphicFramePr>
        <p:xfrm>
          <a:off x="1566293" y="2492896"/>
          <a:ext cx="6318075" cy="3125998"/>
        </p:xfrm>
        <a:graphic>
          <a:graphicData uri="http://schemas.openxmlformats.org/drawingml/2006/table">
            <a:tbl>
              <a:tblPr/>
              <a:tblGrid>
                <a:gridCol w="30343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48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43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258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20.4%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Liderazgo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13.0%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Comunicación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Ninguna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14.8%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Actitudes emprendedoras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Solución de problemas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7.4%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5.6%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Segundo idioma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45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02318" y="1212056"/>
            <a:ext cx="8569325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752066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279777" y="1412776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alguna 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4799564"/>
              </p:ext>
            </p:extLst>
          </p:nvPr>
        </p:nvGraphicFramePr>
        <p:xfrm>
          <a:off x="1115616" y="2420888"/>
          <a:ext cx="6912768" cy="1478963"/>
        </p:xfrm>
        <a:graphic>
          <a:graphicData uri="http://schemas.openxmlformats.org/drawingml/2006/table">
            <a:tbl>
              <a:tblPr/>
              <a:tblGrid>
                <a:gridCol w="4052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3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34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348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97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74.1%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25.9%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97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977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59.3%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40.7%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9963858"/>
      </p:ext>
    </p:extLst>
  </p:cSld>
  <p:clrMapOvr>
    <a:masterClrMapping/>
  </p:clrMapOvr>
  <p:transition spd="med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1883" y="1180581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555776" y="2276872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313932" y="2847578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923258" y="3305572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9.0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547664" y="440605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881380" y="4406057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profesional</a:t>
            </a:r>
            <a:endParaRPr lang="es-MX" altLang="es-MX" sz="2400" u="sng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6673013"/>
              </p:ext>
            </p:extLst>
          </p:nvPr>
        </p:nvGraphicFramePr>
        <p:xfrm>
          <a:off x="4608512" y="3518947"/>
          <a:ext cx="4644628" cy="3213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0857824"/>
              </p:ext>
            </p:extLst>
          </p:nvPr>
        </p:nvGraphicFramePr>
        <p:xfrm>
          <a:off x="-828600" y="495442"/>
          <a:ext cx="7295852" cy="4221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3415272" flipH="1">
            <a:off x="5448516" y="3214233"/>
            <a:ext cx="307861" cy="23843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32040" y="3595956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7540589"/>
              </p:ext>
            </p:extLst>
          </p:nvPr>
        </p:nvGraphicFramePr>
        <p:xfrm>
          <a:off x="-663445" y="490537"/>
          <a:ext cx="6629168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5539" name="Rectangle 1"/>
          <p:cNvSpPr>
            <a:spLocks noChangeArrowheads="1"/>
          </p:cNvSpPr>
          <p:nvPr/>
        </p:nvSpPr>
        <p:spPr bwMode="auto">
          <a:xfrm>
            <a:off x="320357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798538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48.1% </a:t>
            </a:r>
            <a:r>
              <a:rPr lang="es-MX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10137370" flipH="1">
            <a:off x="4052743" y="3598947"/>
            <a:ext cx="503237" cy="215900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60032" y="3379932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9738727"/>
              </p:ext>
            </p:extLst>
          </p:nvPr>
        </p:nvGraphicFramePr>
        <p:xfrm>
          <a:off x="4001583" y="3548482"/>
          <a:ext cx="5351636" cy="3213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21680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8081506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717753"/>
              </p:ext>
            </p:extLst>
          </p:nvPr>
        </p:nvGraphicFramePr>
        <p:xfrm>
          <a:off x="827584" y="1628775"/>
          <a:ext cx="7488238" cy="347503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03 al 14 de junio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Maestría en Educación Ambiental (a distancia)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27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2339602" y="5339492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4211960" y="1916460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611560" y="908720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7437834" y="1268760"/>
            <a:ext cx="590550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5806351" y="194344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7341579" y="1984163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33.3%</a:t>
            </a:r>
            <a:endParaRPr lang="es-ES" sz="14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5257696" y="583977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5262459" y="2318072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5807938" y="126876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5807938" y="158943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7337169" y="1624123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25.9%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5796826" y="230857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7336377" y="2344203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29.6%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497" y="1380208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1007592" y="2747045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63.0%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2123728" y="2748633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37.0%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4460" y="1380208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5738088" y="2668935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7330819" y="2704243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11.1%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873126" y="3483223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344656" y="6481212"/>
            <a:ext cx="3799344" cy="260156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año de egreso el indicado por los entrevistados. </a:t>
            </a:r>
          </a:p>
        </p:txBody>
      </p:sp>
      <p:graphicFrame>
        <p:nvGraphicFramePr>
          <p:cNvPr id="80" name="7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062807"/>
              </p:ext>
            </p:extLst>
          </p:nvPr>
        </p:nvGraphicFramePr>
        <p:xfrm>
          <a:off x="6084168" y="3945979"/>
          <a:ext cx="2334274" cy="2219325"/>
        </p:xfrm>
        <a:graphic>
          <a:graphicData uri="http://schemas.openxmlformats.org/drawingml/2006/table">
            <a:tbl>
              <a:tblPr/>
              <a:tblGrid>
                <a:gridCol w="1376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7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489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Año de Egreso</a:t>
                      </a:r>
                      <a:endParaRPr lang="es-MX" sz="14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2005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3.7%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25.9%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14.8%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2014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3.7%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11.1%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3.7%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marL="0" algn="ctr" defTabSz="914400" rtl="0" eaLnBrk="1" fontAlgn="t" latinLnBrk="0" hangingPunct="1"/>
                      <a:r>
                        <a:rPr lang="es-MX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2017</a:t>
                      </a: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s-MX" sz="14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37.0%</a:t>
                      </a:r>
                      <a:endParaRPr lang="es-MX" sz="14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8302362"/>
              </p:ext>
            </p:extLst>
          </p:nvPr>
        </p:nvGraphicFramePr>
        <p:xfrm>
          <a:off x="78693" y="3815804"/>
          <a:ext cx="6071716" cy="2925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687707" y="1117486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</a:t>
            </a:r>
          </a:p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 posgrado?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2177123"/>
              </p:ext>
            </p:extLst>
          </p:nvPr>
        </p:nvGraphicFramePr>
        <p:xfrm>
          <a:off x="883603" y="980728"/>
          <a:ext cx="7652704" cy="5366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4290397"/>
              </p:ext>
            </p:extLst>
          </p:nvPr>
        </p:nvGraphicFramePr>
        <p:xfrm>
          <a:off x="755576" y="692150"/>
          <a:ext cx="7920880" cy="5833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735560" y="684305"/>
            <a:ext cx="3276600" cy="32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titulado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3022848" y="1223413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3426867" y="1721094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4679825" y="1943146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59.3%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535736" y="1231351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5011192" y="1729032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095649" y="1943146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40.7%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3799635" flipH="1">
            <a:off x="5316785" y="2468014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1619672" y="2906490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¿Por qué motivo no se ha titulado?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5687888" y="2906490"/>
            <a:ext cx="32766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cuánto tiempo espera titularse?</a:t>
            </a: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877689" flipH="1">
            <a:off x="4490491" y="2486270"/>
            <a:ext cx="531813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5761570"/>
              </p:ext>
            </p:extLst>
          </p:nvPr>
        </p:nvGraphicFramePr>
        <p:xfrm>
          <a:off x="6228184" y="3788361"/>
          <a:ext cx="2385467" cy="800184"/>
        </p:xfrm>
        <a:graphic>
          <a:graphicData uri="http://schemas.openxmlformats.org/drawingml/2006/table">
            <a:tbl>
              <a:tblPr/>
              <a:tblGrid>
                <a:gridCol w="16001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53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1609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Tiempo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Menos de seis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81.3%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309">
                <a:tc>
                  <a:txBody>
                    <a:bodyPr/>
                    <a:lstStyle/>
                    <a:p>
                      <a:pPr algn="l" fontAlgn="ctr"/>
                      <a:r>
                        <a:rPr lang="es-MX" sz="1200" b="1" i="0" u="none" strike="noStrike">
                          <a:effectLst/>
                          <a:latin typeface="Calibri"/>
                        </a:rPr>
                        <a:t>De 6 a 12 meses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18.7%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3085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58475"/>
              </p:ext>
            </p:extLst>
          </p:nvPr>
        </p:nvGraphicFramePr>
        <p:xfrm>
          <a:off x="59791" y="3455765"/>
          <a:ext cx="6071716" cy="2421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6799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52736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59092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pSp>
        <p:nvGrpSpPr>
          <p:cNvPr id="4" name="3 Grupo"/>
          <p:cNvGrpSpPr/>
          <p:nvPr/>
        </p:nvGrpSpPr>
        <p:grpSpPr>
          <a:xfrm>
            <a:off x="868338" y="2060848"/>
            <a:ext cx="7880126" cy="3456384"/>
            <a:chOff x="683568" y="2060848"/>
            <a:chExt cx="7880126" cy="3456384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1561060" y="2142300"/>
              <a:ext cx="32400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Aspecto</a:t>
              </a:r>
              <a:endParaRPr lang="es-MX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4" name="Rectangle 3"/>
            <p:cNvSpPr>
              <a:spLocks noChangeArrowheads="1"/>
            </p:cNvSpPr>
            <p:nvPr/>
          </p:nvSpPr>
          <p:spPr bwMode="auto">
            <a:xfrm>
              <a:off x="5580112" y="2060848"/>
              <a:ext cx="1840954" cy="548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 dirty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Evaluación </a:t>
              </a:r>
              <a:endParaRPr lang="es-ES" alt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600" dirty="0" smtClean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promedio</a:t>
              </a:r>
              <a:endParaRPr lang="es-MX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  <p:sp>
          <p:nvSpPr>
            <p:cNvPr id="35845" name="Rectangle 7"/>
            <p:cNvSpPr>
              <a:spLocks noChangeArrowheads="1"/>
            </p:cNvSpPr>
            <p:nvPr/>
          </p:nvSpPr>
          <p:spPr bwMode="auto">
            <a:xfrm>
              <a:off x="696964" y="2758552"/>
              <a:ext cx="4601666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Preparación de los profesores</a:t>
              </a:r>
            </a:p>
          </p:txBody>
        </p:sp>
        <p:sp>
          <p:nvSpPr>
            <p:cNvPr id="35846" name="AutoShape 8"/>
            <p:cNvSpPr>
              <a:spLocks noChangeArrowheads="1"/>
            </p:cNvSpPr>
            <p:nvPr/>
          </p:nvSpPr>
          <p:spPr bwMode="auto">
            <a:xfrm rot="10800000" flipH="1">
              <a:off x="5406579" y="3813937"/>
              <a:ext cx="390525" cy="150813"/>
            </a:xfrm>
            <a:prstGeom prst="rightArrow">
              <a:avLst>
                <a:gd name="adj1" fmla="val 50000"/>
                <a:gd name="adj2" fmla="val 47162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683568" y="3222420"/>
              <a:ext cx="4584898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Horarios</a:t>
              </a:r>
            </a:p>
          </p:txBody>
        </p:sp>
        <p:sp>
          <p:nvSpPr>
            <p:cNvPr id="35848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4801362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6084168" y="4662580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9.44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3" name="Text Box 6"/>
            <p:cNvSpPr txBox="1">
              <a:spLocks noChangeArrowheads="1"/>
            </p:cNvSpPr>
            <p:nvPr/>
          </p:nvSpPr>
          <p:spPr bwMode="auto">
            <a:xfrm>
              <a:off x="6085755" y="3677058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9.48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55" name="Rectangle 7"/>
            <p:cNvSpPr>
              <a:spLocks noChangeArrowheads="1"/>
            </p:cNvSpPr>
            <p:nvPr/>
          </p:nvSpPr>
          <p:spPr bwMode="auto">
            <a:xfrm>
              <a:off x="696964" y="4190032"/>
              <a:ext cx="4586976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Conocimientos obtenidos</a:t>
              </a:r>
            </a:p>
          </p:txBody>
        </p:sp>
        <p:sp>
          <p:nvSpPr>
            <p:cNvPr id="35856" name="AutoShape 8"/>
            <p:cNvSpPr>
              <a:spLocks noChangeArrowheads="1"/>
            </p:cNvSpPr>
            <p:nvPr/>
          </p:nvSpPr>
          <p:spPr bwMode="auto">
            <a:xfrm rot="10800000" flipH="1">
              <a:off x="5393879" y="42917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35857" name="Rectangle 7"/>
            <p:cNvSpPr>
              <a:spLocks noChangeArrowheads="1"/>
            </p:cNvSpPr>
            <p:nvPr/>
          </p:nvSpPr>
          <p:spPr bwMode="auto">
            <a:xfrm>
              <a:off x="683568" y="4663033"/>
              <a:ext cx="4584898" cy="319088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Plan de estudios (Programa académico)</a:t>
              </a:r>
            </a:p>
          </p:txBody>
        </p:sp>
        <p:sp>
          <p:nvSpPr>
            <p:cNvPr id="35858" name="AutoShape 8"/>
            <p:cNvSpPr>
              <a:spLocks noChangeArrowheads="1"/>
            </p:cNvSpPr>
            <p:nvPr/>
          </p:nvSpPr>
          <p:spPr bwMode="auto">
            <a:xfrm rot="10800000" flipH="1">
              <a:off x="5416104" y="3318637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18" name="Text Box 6"/>
            <p:cNvSpPr txBox="1">
              <a:spLocks noChangeArrowheads="1"/>
            </p:cNvSpPr>
            <p:nvPr/>
          </p:nvSpPr>
          <p:spPr bwMode="auto">
            <a:xfrm>
              <a:off x="6073849" y="4178418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9.48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9" name="Text Box 6"/>
            <p:cNvSpPr txBox="1">
              <a:spLocks noChangeArrowheads="1"/>
            </p:cNvSpPr>
            <p:nvPr/>
          </p:nvSpPr>
          <p:spPr bwMode="auto">
            <a:xfrm>
              <a:off x="6095280" y="3199074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9.50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5" name="Rectangle 7"/>
            <p:cNvSpPr>
              <a:spLocks noChangeArrowheads="1"/>
            </p:cNvSpPr>
            <p:nvPr/>
          </p:nvSpPr>
          <p:spPr bwMode="auto">
            <a:xfrm>
              <a:off x="693093" y="3726476"/>
              <a:ext cx="4584898" cy="3206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Beneficios obtenidos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66" name="AutoShape 8"/>
            <p:cNvSpPr>
              <a:spLocks noChangeArrowheads="1"/>
            </p:cNvSpPr>
            <p:nvPr/>
          </p:nvSpPr>
          <p:spPr bwMode="auto">
            <a:xfrm rot="10800000" flipH="1">
              <a:off x="5411341" y="2785237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>
              <a:off x="6091311" y="2688102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9.63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5871" name="Rectangle 7"/>
            <p:cNvSpPr>
              <a:spLocks noChangeArrowheads="1"/>
            </p:cNvSpPr>
            <p:nvPr/>
          </p:nvSpPr>
          <p:spPr bwMode="auto">
            <a:xfrm>
              <a:off x="683568" y="5198145"/>
              <a:ext cx="4584898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Instalaciones</a:t>
              </a:r>
            </a:p>
          </p:txBody>
        </p:sp>
        <p:sp>
          <p:nvSpPr>
            <p:cNvPr id="35872" name="AutoShape 8"/>
            <p:cNvSpPr>
              <a:spLocks noChangeArrowheads="1"/>
            </p:cNvSpPr>
            <p:nvPr/>
          </p:nvSpPr>
          <p:spPr bwMode="auto">
            <a:xfrm rot="10800000" flipH="1">
              <a:off x="5404991" y="530356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4" name="Text Box 6"/>
            <p:cNvSpPr txBox="1">
              <a:spLocks noChangeArrowheads="1"/>
            </p:cNvSpPr>
            <p:nvPr/>
          </p:nvSpPr>
          <p:spPr bwMode="auto">
            <a:xfrm>
              <a:off x="6085310" y="5166636"/>
              <a:ext cx="794372" cy="335605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8.62</a:t>
              </a:r>
              <a:endParaRPr lang="es-MX" sz="1700" b="1" dirty="0"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6" name="AutoShape 4"/>
            <p:cNvSpPr>
              <a:spLocks noChangeArrowheads="1"/>
            </p:cNvSpPr>
            <p:nvPr/>
          </p:nvSpPr>
          <p:spPr bwMode="auto">
            <a:xfrm>
              <a:off x="7236296" y="5297707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7668344" y="5180132"/>
              <a:ext cx="885825" cy="3371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xtLst/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altLang="es-MX" sz="16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22.2%</a:t>
              </a:r>
              <a:endParaRPr lang="es-MX" altLang="es-MX" sz="16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28" name="AutoShape 4"/>
            <p:cNvSpPr>
              <a:spLocks noChangeArrowheads="1"/>
            </p:cNvSpPr>
            <p:nvPr/>
          </p:nvSpPr>
          <p:spPr bwMode="auto">
            <a:xfrm>
              <a:off x="7236296" y="3322291"/>
              <a:ext cx="420687" cy="125412"/>
            </a:xfrm>
            <a:prstGeom prst="rightArrow">
              <a:avLst>
                <a:gd name="adj1" fmla="val 50000"/>
                <a:gd name="adj2" fmla="val 47319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29" name="Rectangle 9"/>
            <p:cNvSpPr>
              <a:spLocks noChangeArrowheads="1"/>
            </p:cNvSpPr>
            <p:nvPr/>
          </p:nvSpPr>
          <p:spPr bwMode="auto">
            <a:xfrm>
              <a:off x="7668344" y="3204716"/>
              <a:ext cx="885825" cy="3371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xtLst/>
          </p:spPr>
          <p:txBody>
            <a:bodyPr lIns="90000" tIns="45000" rIns="90000" bIns="45000">
              <a:spAutoFit/>
            </a:bodyPr>
            <a:lstStyle/>
            <a:p>
              <a:pPr eaLnBrk="1" hangingPunct="1">
                <a:buSzPct val="100000"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s-MX" altLang="es-MX" sz="16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3.7%</a:t>
              </a:r>
              <a:endParaRPr lang="es-MX" altLang="es-MX" sz="16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30" name="Rectangle 3"/>
            <p:cNvSpPr>
              <a:spLocks noChangeArrowheads="1"/>
            </p:cNvSpPr>
            <p:nvPr/>
          </p:nvSpPr>
          <p:spPr bwMode="auto">
            <a:xfrm>
              <a:off x="7236296" y="2060848"/>
              <a:ext cx="1327398" cy="491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400" dirty="0" smtClean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No </a:t>
              </a:r>
            </a:p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ES" altLang="es-MX" sz="1400" dirty="0" smtClean="0">
                  <a:solidFill>
                    <a:srgbClr val="C00000"/>
                  </a:solidFill>
                  <a:latin typeface="Copperplate Gothic Bold" pitchFamily="34" charset="0"/>
                  <a:ea typeface="ＭＳ Ｐゴシック" pitchFamily="34" charset="-128"/>
                </a:rPr>
                <a:t>Aplica*</a:t>
              </a:r>
              <a:endPara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32" name="31 CuadroTexto"/>
          <p:cNvSpPr txBox="1"/>
          <p:nvPr/>
        </p:nvSpPr>
        <p:spPr>
          <a:xfrm>
            <a:off x="4860032" y="5877272"/>
            <a:ext cx="412258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Casos en los que los entrevistados refieren que no aplica la evaluación de ese aspecto por ser modalidad a distancia.</a:t>
            </a:r>
            <a:endParaRPr lang="es-MX" sz="11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13711</TotalTime>
  <Words>1680</Words>
  <Application>Microsoft Office PowerPoint</Application>
  <PresentationFormat>Presentación en pantalla (4:3)</PresentationFormat>
  <Paragraphs>397</Paragraphs>
  <Slides>37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37</vt:i4>
      </vt:variant>
    </vt:vector>
  </HeadingPairs>
  <TitlesOfParts>
    <vt:vector size="48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949</cp:revision>
  <cp:lastPrinted>2017-08-04T14:36:32Z</cp:lastPrinted>
  <dcterms:created xsi:type="dcterms:W3CDTF">1601-01-01T00:00:00Z</dcterms:created>
  <dcterms:modified xsi:type="dcterms:W3CDTF">2018-05-04T18:25:01Z</dcterms:modified>
</cp:coreProperties>
</file>