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0"/>
  </p:notesMasterIdLst>
  <p:handoutMasterIdLst>
    <p:handoutMasterId r:id="rId41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69" r:id="rId20"/>
    <p:sldId id="492" r:id="rId21"/>
    <p:sldId id="468" r:id="rId22"/>
    <p:sldId id="473" r:id="rId23"/>
    <p:sldId id="474" r:id="rId24"/>
    <p:sldId id="475" r:id="rId25"/>
    <p:sldId id="477" r:id="rId26"/>
    <p:sldId id="516" r:id="rId27"/>
    <p:sldId id="478" r:id="rId28"/>
    <p:sldId id="479" r:id="rId29"/>
    <p:sldId id="480" r:id="rId30"/>
    <p:sldId id="493" r:id="rId31"/>
    <p:sldId id="509" r:id="rId32"/>
    <p:sldId id="481" r:id="rId33"/>
    <p:sldId id="502" r:id="rId34"/>
    <p:sldId id="510" r:id="rId35"/>
    <p:sldId id="505" r:id="rId36"/>
    <p:sldId id="506" r:id="rId37"/>
    <p:sldId id="507" r:id="rId38"/>
    <p:sldId id="369" r:id="rId39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8_MAESTR&#205;A_ENSE&#209;ANZA_INGL&#201;S_LENGUA_EXTRANJERA\18_GR&#193;FICAS_EG_MEIL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719-4C3D-8483-1248CB8DBD7F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719-4C3D-8483-1248CB8DBD7F}"/>
              </c:ext>
            </c:extLst>
          </c:dPt>
          <c:dLbls>
            <c:dLbl>
              <c:idx val="0"/>
              <c:layout>
                <c:manualLayout>
                  <c:x val="7.6923076923076901E-3"/>
                  <c:y val="2.7027027027026998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19-4C3D-8483-1248CB8DBD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TablaDatos!$B$208:$B$209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TablaDatos!$C$208:$C$209</c:f>
              <c:numCache>
                <c:formatCode>General</c:formatCode>
                <c:ptCount val="2"/>
                <c:pt idx="0">
                  <c:v>0.54545454545454497</c:v>
                </c:pt>
                <c:pt idx="1">
                  <c:v>0.45454545454545398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19-4C3D-8483-1248CB8DBD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62A-40B9-9FD5-F5680A927DE4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62A-40B9-9FD5-F5680A927DE4}"/>
              </c:ext>
            </c:extLst>
          </c:dPt>
          <c:dLbls>
            <c:dLbl>
              <c:idx val="0"/>
              <c:layout>
                <c:manualLayout>
                  <c:x val="-1.07692307692308E-2"/>
                  <c:y val="4.05405405405403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2A-40B9-9FD5-F5680A927DE4}"/>
                </c:ext>
              </c:extLst>
            </c:dLbl>
            <c:dLbl>
              <c:idx val="1"/>
              <c:layout>
                <c:manualLayout>
                  <c:x val="8.6153846153846206E-2"/>
                  <c:y val="-4.3243243243243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2A-40B9-9FD5-F5680A927DE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TablaDatos!$B$89:$B$90</c:f>
              <c:strCache>
                <c:ptCount val="2"/>
                <c:pt idx="0">
                  <c:v>Academia/ IES</c:v>
                </c:pt>
                <c:pt idx="1">
                  <c:v>Empresa y/u Organismos Privados</c:v>
                </c:pt>
              </c:strCache>
            </c:strRef>
          </c:cat>
          <c:val>
            <c:numRef>
              <c:f>TablaDatos!$C$89:$C$90</c:f>
              <c:numCache>
                <c:formatCode>General</c:formatCode>
                <c:ptCount val="2"/>
                <c:pt idx="0">
                  <c:v>0.86363636363636298</c:v>
                </c:pt>
                <c:pt idx="1">
                  <c:v>0.13636363636363599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2A-40B9-9FD5-F5680A927DE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97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04-4CF1-8A81-88C5350510EC}"/>
                </c:ext>
              </c:extLst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04-4CF1-8A81-88C5350510EC}"/>
                </c:ext>
              </c:extLst>
            </c:dLbl>
            <c:dLbl>
              <c:idx val="2"/>
              <c:layout>
                <c:manualLayout>
                  <c:x val="2.9393987115246999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04-4CF1-8A81-88C5350510EC}"/>
                </c:ext>
              </c:extLst>
            </c:dLbl>
            <c:dLbl>
              <c:idx val="3"/>
              <c:layout>
                <c:manualLayout>
                  <c:x val="3.30303507516106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04-4CF1-8A81-88C5350510E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TablaDatos!$B$95:$B$98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TablaDatos!$C$95:$C$98</c:f>
              <c:numCache>
                <c:formatCode>General</c:formatCode>
                <c:ptCount val="4"/>
                <c:pt idx="0">
                  <c:v>0</c:v>
                </c:pt>
                <c:pt idx="1">
                  <c:v>4.5454545454545497E-2</c:v>
                </c:pt>
                <c:pt idx="2">
                  <c:v>0.45454545454545398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04-4CF1-8A81-88C5350510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415680"/>
        <c:axId val="83000064"/>
        <c:axId val="0"/>
      </c:bar3DChart>
      <c:catAx>
        <c:axId val="894156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000064"/>
        <c:crosses val="autoZero"/>
        <c:auto val="1"/>
        <c:lblAlgn val="ctr"/>
        <c:lblOffset val="100"/>
        <c:noMultiLvlLbl val="0"/>
      </c:catAx>
      <c:valAx>
        <c:axId val="83000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415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E85-420D-8159-9742F56FE2FE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E85-420D-8159-9742F56FE2FE}"/>
                </c:ext>
              </c:extLst>
            </c:dLbl>
            <c:dLbl>
              <c:idx val="2"/>
              <c:layout>
                <c:manualLayout>
                  <c:x val="1.6363493199713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E85-420D-8159-9742F56FE2FE}"/>
                </c:ext>
              </c:extLst>
            </c:dLbl>
            <c:dLbl>
              <c:idx val="3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E85-420D-8159-9742F56FE2FE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E85-420D-8159-9742F56FE2FE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E85-420D-8159-9742F56FE2FE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E85-420D-8159-9742F56FE2FE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E85-420D-8159-9742F56FE2F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TablaDatos!$B$103:$B$110</c:f>
              <c:strCache>
                <c:ptCount val="8"/>
                <c:pt idx="0">
                  <c:v>De $4,001 a $6,000</c:v>
                </c:pt>
                <c:pt idx="1">
                  <c:v>De $6,001 a $8,000</c:v>
                </c:pt>
                <c:pt idx="2">
                  <c:v>De $8,001 a $10,000</c:v>
                </c:pt>
                <c:pt idx="3">
                  <c:v>De $12,001 a $15,000</c:v>
                </c:pt>
                <c:pt idx="4">
                  <c:v>De $15,001 a $20,000</c:v>
                </c:pt>
                <c:pt idx="5">
                  <c:v>De $20,001 a $25,000</c:v>
                </c:pt>
                <c:pt idx="6">
                  <c:v>De $25,001 a $30,000</c:v>
                </c:pt>
                <c:pt idx="7">
                  <c:v>No proporcionó dato</c:v>
                </c:pt>
              </c:strCache>
            </c:strRef>
          </c:cat>
          <c:val>
            <c:numRef>
              <c:f>TablaDatos!$C$103:$C$110</c:f>
              <c:numCache>
                <c:formatCode>General</c:formatCode>
                <c:ptCount val="8"/>
                <c:pt idx="0">
                  <c:v>9.0909090909090898E-2</c:v>
                </c:pt>
                <c:pt idx="1">
                  <c:v>0.18181818181818199</c:v>
                </c:pt>
                <c:pt idx="2">
                  <c:v>0.18181818181818199</c:v>
                </c:pt>
                <c:pt idx="3">
                  <c:v>0.13636363636363599</c:v>
                </c:pt>
                <c:pt idx="4">
                  <c:v>9.0909090909090898E-2</c:v>
                </c:pt>
                <c:pt idx="5">
                  <c:v>9.0909090909090898E-2</c:v>
                </c:pt>
                <c:pt idx="6">
                  <c:v>0.13636363636363599</c:v>
                </c:pt>
                <c:pt idx="7">
                  <c:v>9.0909090909090898E-2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E85-420D-8159-9742F56FE2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030656"/>
        <c:axId val="83010688"/>
        <c:axId val="0"/>
      </c:bar3DChart>
      <c:catAx>
        <c:axId val="890306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010688"/>
        <c:crosses val="autoZero"/>
        <c:auto val="1"/>
        <c:lblAlgn val="ctr"/>
        <c:lblOffset val="100"/>
        <c:noMultiLvlLbl val="0"/>
      </c:catAx>
      <c:valAx>
        <c:axId val="830106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030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048341660667795E-2"/>
          <c:y val="0.19005191179474701"/>
          <c:w val="0.75068162137235905"/>
          <c:h val="0.66001671857248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97F-45DE-ABB7-EEB6E934D20A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97F-45DE-ABB7-EEB6E934D20A}"/>
              </c:ext>
            </c:extLst>
          </c:dPt>
          <c:dLbls>
            <c:dLbl>
              <c:idx val="0"/>
              <c:layout>
                <c:manualLayout>
                  <c:x val="-3.07692307692308E-3"/>
                  <c:y val="1.6216216216216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97F-45DE-ABB7-EEB6E934D20A}"/>
                </c:ext>
              </c:extLst>
            </c:dLbl>
            <c:dLbl>
              <c:idx val="1"/>
              <c:layout>
                <c:manualLayout>
                  <c:x val="2.4615384615384601E-2"/>
                  <c:y val="-1.89189189189188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97F-45DE-ABB7-EEB6E934D20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TablaDatos!$B$115:$B$116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TablaDatos!$C$115:$C$116</c:f>
              <c:numCache>
                <c:formatCode>General</c:formatCode>
                <c:ptCount val="2"/>
                <c:pt idx="0">
                  <c:v>0.95454545454545503</c:v>
                </c:pt>
                <c:pt idx="1">
                  <c:v>4.5454545454545497E-2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97F-45DE-ABB7-EEB6E934D20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34D-40EC-8EED-A328F405D42C}"/>
                </c:ext>
              </c:extLst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34D-40EC-8EED-A328F405D42C}"/>
                </c:ext>
              </c:extLst>
            </c:dLbl>
            <c:dLbl>
              <c:idx val="2"/>
              <c:layout>
                <c:manualLayout>
                  <c:x val="3.30303507516106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34D-40EC-8EED-A328F405D42C}"/>
                </c:ext>
              </c:extLst>
            </c:dLbl>
            <c:dLbl>
              <c:idx val="3"/>
              <c:layout>
                <c:manualLayout>
                  <c:x val="3.4848532569792402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34D-40EC-8EED-A328F405D42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TablaDatos!$B$155:$B$158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TablaDatos!$C$155:$C$158</c:f>
              <c:numCache>
                <c:formatCode>General</c:formatCode>
                <c:ptCount val="4"/>
                <c:pt idx="0">
                  <c:v>0.81818181818181801</c:v>
                </c:pt>
                <c:pt idx="1">
                  <c:v>0.18181818181818199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4D-40EC-8EED-A328F405D4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253888"/>
        <c:axId val="83014720"/>
        <c:axId val="0"/>
      </c:bar3DChart>
      <c:catAx>
        <c:axId val="892538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014720"/>
        <c:crosses val="autoZero"/>
        <c:auto val="1"/>
        <c:lblAlgn val="ctr"/>
        <c:lblOffset val="100"/>
        <c:noMultiLvlLbl val="0"/>
      </c:catAx>
      <c:valAx>
        <c:axId val="830147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253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1295633499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3F-4D43-A0A6-6788E109AA49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3F-4D43-A0A6-6788E109AA49}"/>
                </c:ext>
              </c:extLst>
            </c:dLbl>
            <c:dLbl>
              <c:idx val="2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3F-4D43-A0A6-6788E109AA49}"/>
                </c:ext>
              </c:extLst>
            </c:dLbl>
            <c:dLbl>
              <c:idx val="3"/>
              <c:layout>
                <c:manualLayout>
                  <c:x val="3.30303507516106E-2"/>
                  <c:y val="5.40583102787836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73F-4D43-A0A6-6788E109AA4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TablaDatos!$B$121:$B$124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TablaDatos!$C$121:$C$124</c:f>
              <c:numCache>
                <c:formatCode>General</c:formatCode>
                <c:ptCount val="4"/>
                <c:pt idx="0">
                  <c:v>0.90909090909090895</c:v>
                </c:pt>
                <c:pt idx="1">
                  <c:v>9.0909090909090898E-2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3F-4D43-A0A6-6788E109AA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865280"/>
        <c:axId val="83017024"/>
        <c:axId val="0"/>
      </c:bar3DChart>
      <c:catAx>
        <c:axId val="1128652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3017024"/>
        <c:crosses val="autoZero"/>
        <c:auto val="1"/>
        <c:lblAlgn val="ctr"/>
        <c:lblOffset val="100"/>
        <c:noMultiLvlLbl val="0"/>
      </c:catAx>
      <c:valAx>
        <c:axId val="830170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865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3636363636364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8C0-42DC-A573-FE60FFDBCEC3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C0-42DC-A573-FE60FFDBCEC3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8C0-42DC-A573-FE60FFDBCEC3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8C0-42DC-A573-FE60FFDBCEC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8C0-42DC-A573-FE60FFDBCEC3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8C0-42DC-A573-FE60FFDBCEC3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8C0-42DC-A573-FE60FFDBCEC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TablaDatos!$B$129:$B$135</c:f>
              <c:strCache>
                <c:ptCount val="7"/>
                <c:pt idx="0">
                  <c:v>Investigación</c:v>
                </c:pt>
                <c:pt idx="1">
                  <c:v>Comunicación</c:v>
                </c:pt>
                <c:pt idx="2">
                  <c:v>Diseño de proyectos</c:v>
                </c:pt>
                <c:pt idx="3">
                  <c:v>Trabajo en equipo</c:v>
                </c:pt>
                <c:pt idx="4">
                  <c:v>Solución de problemas</c:v>
                </c:pt>
                <c:pt idx="5">
                  <c:v>Manejo de instrumentos y herramientas</c:v>
                </c:pt>
                <c:pt idx="6">
                  <c:v>Liderazgo</c:v>
                </c:pt>
              </c:strCache>
            </c:strRef>
          </c:cat>
          <c:val>
            <c:numRef>
              <c:f>TablaDatos!$C$129:$C$135</c:f>
              <c:numCache>
                <c:formatCode>General</c:formatCode>
                <c:ptCount val="7"/>
                <c:pt idx="0">
                  <c:v>0.59090909090909105</c:v>
                </c:pt>
                <c:pt idx="1">
                  <c:v>0.13636363636363599</c:v>
                </c:pt>
                <c:pt idx="2">
                  <c:v>9.0909090909090898E-2</c:v>
                </c:pt>
                <c:pt idx="3">
                  <c:v>4.5454545454545497E-2</c:v>
                </c:pt>
                <c:pt idx="4">
                  <c:v>4.5454545454545497E-2</c:v>
                </c:pt>
                <c:pt idx="5">
                  <c:v>4.5454545454545497E-2</c:v>
                </c:pt>
                <c:pt idx="6">
                  <c:v>4.5454545454545497E-2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8C0-42DC-A573-FE60FFDBC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867328"/>
        <c:axId val="39339712"/>
        <c:axId val="0"/>
      </c:bar3DChart>
      <c:catAx>
        <c:axId val="1128673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339712"/>
        <c:crosses val="autoZero"/>
        <c:auto val="1"/>
        <c:lblAlgn val="ctr"/>
        <c:lblOffset val="100"/>
        <c:noMultiLvlLbl val="0"/>
      </c:catAx>
      <c:valAx>
        <c:axId val="393397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867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71-46D5-8257-913B2C5145FA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71-46D5-8257-913B2C5145FA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71-46D5-8257-913B2C5145FA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71-46D5-8257-913B2C5145FA}"/>
                </c:ext>
              </c:extLst>
            </c:dLbl>
            <c:dLbl>
              <c:idx val="4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71-46D5-8257-913B2C5145FA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71-46D5-8257-913B2C5145FA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A71-46D5-8257-913B2C5145F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TablaDatos!$B$140:$B$146</c:f>
              <c:strCache>
                <c:ptCount val="7"/>
                <c:pt idx="0">
                  <c:v>Diseño de proyectos</c:v>
                </c:pt>
                <c:pt idx="1">
                  <c:v>Comunicación</c:v>
                </c:pt>
                <c:pt idx="2">
                  <c:v>Liderazgo</c:v>
                </c:pt>
                <c:pt idx="3">
                  <c:v>Investigación</c:v>
                </c:pt>
                <c:pt idx="4">
                  <c:v>Trabajo en equipo</c:v>
                </c:pt>
                <c:pt idx="5">
                  <c:v>Actitudes emprendedoras</c:v>
                </c:pt>
                <c:pt idx="6">
                  <c:v>Ninguna</c:v>
                </c:pt>
              </c:strCache>
            </c:strRef>
          </c:cat>
          <c:val>
            <c:numRef>
              <c:f>TablaDatos!$C$140:$C$146</c:f>
              <c:numCache>
                <c:formatCode>General</c:formatCode>
                <c:ptCount val="7"/>
                <c:pt idx="0">
                  <c:v>0.36363636363636398</c:v>
                </c:pt>
                <c:pt idx="1">
                  <c:v>0.13636363636363599</c:v>
                </c:pt>
                <c:pt idx="2">
                  <c:v>0.13636363636363599</c:v>
                </c:pt>
                <c:pt idx="3">
                  <c:v>9.0909090909090898E-2</c:v>
                </c:pt>
                <c:pt idx="4">
                  <c:v>9.0909090909090898E-2</c:v>
                </c:pt>
                <c:pt idx="5">
                  <c:v>9.0909090909090898E-2</c:v>
                </c:pt>
                <c:pt idx="6">
                  <c:v>9.0909090909090898E-2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A71-46D5-8257-913B2C5145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620992"/>
        <c:axId val="39342016"/>
        <c:axId val="0"/>
      </c:bar3DChart>
      <c:catAx>
        <c:axId val="896209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342016"/>
        <c:crosses val="autoZero"/>
        <c:auto val="1"/>
        <c:lblAlgn val="ctr"/>
        <c:lblOffset val="100"/>
        <c:noMultiLvlLbl val="0"/>
      </c:catAx>
      <c:valAx>
        <c:axId val="393420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6209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TablaDatos!$B$151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850-484A-BF3E-5E9BA276BD1C}"/>
              </c:ext>
            </c:extLst>
          </c:dPt>
          <c:dLbls>
            <c:dLbl>
              <c:idx val="0"/>
              <c:layout>
                <c:manualLayout>
                  <c:x val="2.89129987378451E-3"/>
                  <c:y val="2.882017139681199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850-484A-BF3E-5E9BA276BD1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TablaDatos!$C$151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850-484A-BF3E-5E9BA276BD1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8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57A-47DD-8908-2E54C0928717}"/>
                </c:ext>
              </c:extLst>
            </c:dLbl>
            <c:dLbl>
              <c:idx val="1"/>
              <c:layout>
                <c:manualLayout>
                  <c:x val="3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57A-47DD-8908-2E54C0928717}"/>
                </c:ext>
              </c:extLst>
            </c:dLbl>
            <c:dLbl>
              <c:idx val="2"/>
              <c:layout>
                <c:manualLayout>
                  <c:x val="2.93938439513241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57A-47DD-8908-2E54C0928717}"/>
                </c:ext>
              </c:extLst>
            </c:dLbl>
            <c:dLbl>
              <c:idx val="3"/>
              <c:layout>
                <c:manualLayout>
                  <c:x val="2.939384395132419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7A-47DD-8908-2E54C092871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TablaDatos!$B$169:$B$171</c:f>
              <c:strCache>
                <c:ptCount val="3"/>
                <c:pt idx="0">
                  <c:v>Doctorado</c:v>
                </c:pt>
                <c:pt idx="1">
                  <c:v>Cursos</c:v>
                </c:pt>
                <c:pt idx="2">
                  <c:v>Maestría</c:v>
                </c:pt>
              </c:strCache>
            </c:strRef>
          </c:cat>
          <c:val>
            <c:numRef>
              <c:f>TablaDatos!$C$169:$C$171</c:f>
              <c:numCache>
                <c:formatCode>General</c:formatCode>
                <c:ptCount val="3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57A-47DD-8908-2E54C09287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624064"/>
        <c:axId val="89530368"/>
        <c:axId val="0"/>
      </c:bar3DChart>
      <c:catAx>
        <c:axId val="896240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89530368"/>
        <c:crosses val="autoZero"/>
        <c:auto val="1"/>
        <c:lblAlgn val="ctr"/>
        <c:lblOffset val="100"/>
        <c:noMultiLvlLbl val="0"/>
      </c:catAx>
      <c:valAx>
        <c:axId val="895303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624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8947745168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12D-4D69-B35A-94EEDB71749D}"/>
                </c:ext>
              </c:extLst>
            </c:dLbl>
            <c:dLbl>
              <c:idx val="1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12D-4D69-B35A-94EEDB71749D}"/>
                </c:ext>
              </c:extLst>
            </c:dLbl>
            <c:dLbl>
              <c:idx val="2"/>
              <c:layout>
                <c:manualLayout>
                  <c:x val="2.75756621331425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12D-4D69-B35A-94EEDB71749D}"/>
                </c:ext>
              </c:extLst>
            </c:dLbl>
            <c:dLbl>
              <c:idx val="3"/>
              <c:layout>
                <c:manualLayout>
                  <c:x val="2.5757623478883301E-2"/>
                  <c:y val="-2.7024898914663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2D-4D69-B35A-94EEDB71749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TablaDatos!$B$11:$B$14</c:f>
              <c:strCache>
                <c:ptCount val="4"/>
                <c:pt idx="0">
                  <c:v>Especialización de conocimientos</c:v>
                </c:pt>
                <c:pt idx="1">
                  <c:v>Actualizar mis conocimientos</c:v>
                </c:pt>
                <c:pt idx="2">
                  <c:v>Mejorar mi trayectoria profesional (currículum)</c:v>
                </c:pt>
                <c:pt idx="3">
                  <c:v>Mejorar en el ámbito laboral  (sueldo- puesto)</c:v>
                </c:pt>
              </c:strCache>
            </c:strRef>
          </c:cat>
          <c:val>
            <c:numRef>
              <c:f>TablaDatos!$C$11:$C$14</c:f>
              <c:numCache>
                <c:formatCode>General</c:formatCode>
                <c:ptCount val="4"/>
                <c:pt idx="0">
                  <c:v>0.59090909090909105</c:v>
                </c:pt>
                <c:pt idx="1">
                  <c:v>0.18181818181818199</c:v>
                </c:pt>
                <c:pt idx="2">
                  <c:v>0.13636363636363599</c:v>
                </c:pt>
                <c:pt idx="3">
                  <c:v>9.0909090909090898E-2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12D-4D69-B35A-94EEDB717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3161600"/>
        <c:axId val="38203328"/>
        <c:axId val="0"/>
      </c:bar3DChart>
      <c:catAx>
        <c:axId val="831616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8203328"/>
        <c:crosses val="autoZero"/>
        <c:auto val="1"/>
        <c:lblAlgn val="ctr"/>
        <c:lblOffset val="100"/>
        <c:noMultiLvlLbl val="0"/>
      </c:catAx>
      <c:valAx>
        <c:axId val="382033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31616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A5A3-4DAC-9FAC-73F5F758FE6E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A5A3-4DAC-9FAC-73F5F758FE6E}"/>
              </c:ext>
            </c:extLst>
          </c:dPt>
          <c:dLbls>
            <c:dLbl>
              <c:idx val="0"/>
              <c:layout>
                <c:manualLayout>
                  <c:x val="-9.2307692307692299E-3"/>
                  <c:y val="-5.4054054054054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A3-4DAC-9FAC-73F5F758FE6E}"/>
                </c:ext>
              </c:extLst>
            </c:dLbl>
            <c:dLbl>
              <c:idx val="1"/>
              <c:layout>
                <c:manualLayout>
                  <c:x val="2.1538461538461499E-2"/>
                  <c:y val="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A3-4DAC-9FAC-73F5F758FE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TablaDatos!$B$163:$B$164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TablaDatos!$C$163:$C$164</c:f>
              <c:numCache>
                <c:formatCode>General</c:formatCode>
                <c:ptCount val="2"/>
                <c:pt idx="0">
                  <c:v>0.22727272727272699</c:v>
                </c:pt>
                <c:pt idx="1">
                  <c:v>0.77272727272727304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A3-4DAC-9FAC-73F5F758FE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8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B40-41A6-94C1-835772A6AFB9}"/>
                </c:ext>
              </c:extLst>
            </c:dLbl>
            <c:dLbl>
              <c:idx val="1"/>
              <c:layout>
                <c:manualLayout>
                  <c:x val="3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B40-41A6-94C1-835772A6AFB9}"/>
                </c:ext>
              </c:extLst>
            </c:dLbl>
            <c:dLbl>
              <c:idx val="2"/>
              <c:layout>
                <c:manualLayout>
                  <c:x val="2.93938439513241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B40-41A6-94C1-835772A6AFB9}"/>
                </c:ext>
              </c:extLst>
            </c:dLbl>
            <c:dLbl>
              <c:idx val="3"/>
              <c:layout>
                <c:manualLayout>
                  <c:x val="2.939384395132419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B40-41A6-94C1-835772A6AFB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TablaDatos!$B$182:$B$185</c:f>
              <c:strCache>
                <c:ptCount val="4"/>
                <c:pt idx="0">
                  <c:v>Doctorado</c:v>
                </c:pt>
                <c:pt idx="1">
                  <c:v>Especialidad</c:v>
                </c:pt>
                <c:pt idx="2">
                  <c:v>Diplomado</c:v>
                </c:pt>
                <c:pt idx="3">
                  <c:v>Cursos</c:v>
                </c:pt>
              </c:strCache>
            </c:strRef>
          </c:cat>
          <c:val>
            <c:numRef>
              <c:f>TablaDatos!$C$182:$C$185</c:f>
              <c:numCache>
                <c:formatCode>General</c:formatCode>
                <c:ptCount val="4"/>
                <c:pt idx="0">
                  <c:v>0.76923076923076905</c:v>
                </c:pt>
                <c:pt idx="1">
                  <c:v>7.69230769230769E-2</c:v>
                </c:pt>
                <c:pt idx="2">
                  <c:v>7.69230769230769E-2</c:v>
                </c:pt>
                <c:pt idx="3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40-41A6-94C1-835772A6AF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3564160"/>
        <c:axId val="89533824"/>
        <c:axId val="0"/>
      </c:bar3DChart>
      <c:catAx>
        <c:axId val="1135641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89533824"/>
        <c:crosses val="autoZero"/>
        <c:auto val="1"/>
        <c:lblAlgn val="ctr"/>
        <c:lblOffset val="100"/>
        <c:noMultiLvlLbl val="0"/>
      </c:catAx>
      <c:valAx>
        <c:axId val="895338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3564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93E-4026-A7BB-8C0B3E43996E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93E-4026-A7BB-8C0B3E43996E}"/>
              </c:ext>
            </c:extLst>
          </c:dPt>
          <c:dLbls>
            <c:dLbl>
              <c:idx val="0"/>
              <c:layout>
                <c:manualLayout>
                  <c:x val="-9.0334870199607495E-2"/>
                  <c:y val="0.10151634981254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3E-4026-A7BB-8C0B3E43996E}"/>
                </c:ext>
              </c:extLst>
            </c:dLbl>
            <c:dLbl>
              <c:idx val="1"/>
              <c:layout>
                <c:manualLayout>
                  <c:x val="3.0769230769230702E-2"/>
                  <c:y val="-6.4864864864864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93E-4026-A7BB-8C0B3E4399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TablaDatos!$B$176:$B$177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TablaDatos!$C$176:$C$177</c:f>
              <c:numCache>
                <c:formatCode>General</c:formatCode>
                <c:ptCount val="2"/>
                <c:pt idx="0">
                  <c:v>0.76470588235294101</c:v>
                </c:pt>
                <c:pt idx="1">
                  <c:v>0.23529411764705899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3E-4026-A7BB-8C0B3E43996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TablaDatos!$B$190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796-41D3-B3C1-8A82652BD016}"/>
              </c:ext>
            </c:extLst>
          </c:dPt>
          <c:dLbls>
            <c:dLbl>
              <c:idx val="0"/>
              <c:layout>
                <c:manualLayout>
                  <c:x val="1.4338966853728601E-3"/>
                  <c:y val="2.428381856354519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96-41D3-B3C1-8A82652BD01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796-41D3-B3C1-8A82652BD01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2E2-4DA8-8F39-A8479CAEF76B}"/>
                </c:ext>
              </c:extLst>
            </c:dLbl>
            <c:dLbl>
              <c:idx val="1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E2-4DA8-8F39-A8479CAEF76B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2E2-4DA8-8F39-A8479CAEF76B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2E2-4DA8-8F39-A8479CAEF76B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2E2-4DA8-8F39-A8479CAEF76B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2E2-4DA8-8F39-A8479CAEF76B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2E2-4DA8-8F39-A8479CAEF76B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2E2-4DA8-8F39-A8479CAEF76B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2E2-4DA8-8F39-A8479CAEF76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TablaDatos!$B$19:$B$27</c:f>
              <c:strCache>
                <c:ptCount val="9"/>
                <c:pt idx="0">
                  <c:v>Por su prestigio</c:v>
                </c:pt>
                <c:pt idx="1">
                  <c:v>Por el programa de estudios</c:v>
                </c:pt>
                <c:pt idx="2">
                  <c:v>Ubicación</c:v>
                </c:pt>
                <c:pt idx="3">
                  <c:v>Por la calidad académica</c:v>
                </c:pt>
                <c:pt idx="4">
                  <c:v>Por la modalidad en línea</c:v>
                </c:pt>
                <c:pt idx="5">
                  <c:v>Por el costo</c:v>
                </c:pt>
                <c:pt idx="6">
                  <c:v>Por opción a beca</c:v>
                </c:pt>
                <c:pt idx="7">
                  <c:v>Trabajo en la UdeG</c:v>
                </c:pt>
                <c:pt idx="8">
                  <c:v>Porque es mi alma máter</c:v>
                </c:pt>
              </c:strCache>
            </c:strRef>
          </c:cat>
          <c:val>
            <c:numRef>
              <c:f>TablaDatos!$C$19:$C$27</c:f>
              <c:numCache>
                <c:formatCode>General</c:formatCode>
                <c:ptCount val="9"/>
                <c:pt idx="0">
                  <c:v>0.27272727272727298</c:v>
                </c:pt>
                <c:pt idx="1">
                  <c:v>0.18181818181818199</c:v>
                </c:pt>
                <c:pt idx="2">
                  <c:v>0.13636363636363599</c:v>
                </c:pt>
                <c:pt idx="3">
                  <c:v>0.13636363636363599</c:v>
                </c:pt>
                <c:pt idx="4">
                  <c:v>9.0909090909090898E-2</c:v>
                </c:pt>
                <c:pt idx="5">
                  <c:v>4.5454545454545497E-2</c:v>
                </c:pt>
                <c:pt idx="6">
                  <c:v>4.5454545454545497E-2</c:v>
                </c:pt>
                <c:pt idx="7">
                  <c:v>4.5454545454545497E-2</c:v>
                </c:pt>
                <c:pt idx="8">
                  <c:v>4.5454545454545497E-2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2E2-4DA8-8F39-A8479CAEF7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42440192"/>
        <c:axId val="38205632"/>
        <c:axId val="0"/>
      </c:bar3DChart>
      <c:catAx>
        <c:axId val="424401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8205632"/>
        <c:crosses val="autoZero"/>
        <c:auto val="1"/>
        <c:lblAlgn val="ctr"/>
        <c:lblOffset val="100"/>
        <c:noMultiLvlLbl val="0"/>
      </c:catAx>
      <c:valAx>
        <c:axId val="38205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42440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D518-4A5D-ABF7-7EAE94C725A5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518-4A5D-ABF7-7EAE94C725A5}"/>
              </c:ext>
            </c:extLst>
          </c:dPt>
          <c:dPt>
            <c:idx val="2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D518-4A5D-ABF7-7EAE94C725A5}"/>
              </c:ext>
            </c:extLst>
          </c:dPt>
          <c:dLbls>
            <c:dLbl>
              <c:idx val="0"/>
              <c:layout>
                <c:manualLayout>
                  <c:x val="-4.30769230769232E-2"/>
                  <c:y val="-5.40540540540540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18-4A5D-ABF7-7EAE94C725A5}"/>
                </c:ext>
              </c:extLst>
            </c:dLbl>
            <c:dLbl>
              <c:idx val="1"/>
              <c:layout>
                <c:manualLayout>
                  <c:x val="-1.8735072793871399E-3"/>
                  <c:y val="-1.261205191840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18-4A5D-ABF7-7EAE94C725A5}"/>
                </c:ext>
              </c:extLst>
            </c:dLbl>
            <c:dLbl>
              <c:idx val="2"/>
              <c:layout>
                <c:manualLayout>
                  <c:x val="4.6153846153846202E-3"/>
                  <c:y val="5.6756756756756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18-4A5D-ABF7-7EAE94C725A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TablaDatos!$B$38:$B$40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TablaDatos!$C$38:$C$40</c:f>
              <c:numCache>
                <c:formatCode>General</c:formatCode>
                <c:ptCount val="3"/>
                <c:pt idx="0">
                  <c:v>0.14285714285714299</c:v>
                </c:pt>
                <c:pt idx="1">
                  <c:v>0.28571428571428598</c:v>
                </c:pt>
                <c:pt idx="2">
                  <c:v>0.57142857142857195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518-4A5D-ABF7-7EAE94C725A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AB5-4624-978F-95D6DAFF0E2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AB5-4624-978F-95D6DAFF0E25}"/>
              </c:ext>
            </c:extLst>
          </c:dPt>
          <c:dLbls>
            <c:dLbl>
              <c:idx val="0"/>
              <c:layout>
                <c:manualLayout>
                  <c:x val="-2.76923076923077E-2"/>
                  <c:y val="6.7567567567567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B5-4624-978F-95D6DAFF0E25}"/>
                </c:ext>
              </c:extLst>
            </c:dLbl>
            <c:dLbl>
              <c:idx val="1"/>
              <c:layout>
                <c:manualLayout>
                  <c:x val="3.2307692307692301E-2"/>
                  <c:y val="-4.86486486486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B5-4624-978F-95D6DAFF0E2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TablaDatos!$B$51:$B$52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TablaDatos!$C$51:$C$52</c:f>
              <c:numCache>
                <c:formatCode>General</c:formatCode>
                <c:ptCount val="2"/>
                <c:pt idx="0">
                  <c:v>0.77272727272727304</c:v>
                </c:pt>
                <c:pt idx="1">
                  <c:v>0.22727272727272699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B5-4624-978F-95D6DAFF0E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2B0-40D9-B1F3-13A902E40E76}"/>
                </c:ext>
              </c:extLst>
            </c:dLbl>
            <c:dLbl>
              <c:idx val="1"/>
              <c:layout>
                <c:manualLayout>
                  <c:x val="2.91182534001432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2B0-40D9-B1F3-13A902E40E76}"/>
                </c:ext>
              </c:extLst>
            </c:dLbl>
            <c:dLbl>
              <c:idx val="2"/>
              <c:layout>
                <c:manualLayout>
                  <c:x val="3.4848532569792402E-2"/>
                  <c:y val="-8.1078952968717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2B0-40D9-B1F3-13A902E40E76}"/>
                </c:ext>
              </c:extLst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2B0-40D9-B1F3-13A902E40E7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TablaDatos!$B$57:$B$60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TablaDatos!$C$57:$C$60</c:f>
              <c:numCache>
                <c:formatCode>General</c:formatCode>
                <c:ptCount val="4"/>
                <c:pt idx="0">
                  <c:v>0.45454545454545398</c:v>
                </c:pt>
                <c:pt idx="1">
                  <c:v>0.54545454545454497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2B0-40D9-B1F3-13A902E40E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532736"/>
        <c:axId val="80892416"/>
        <c:axId val="0"/>
      </c:bar3DChart>
      <c:catAx>
        <c:axId val="845327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0892416"/>
        <c:crosses val="autoZero"/>
        <c:auto val="1"/>
        <c:lblAlgn val="ctr"/>
        <c:lblOffset val="100"/>
        <c:noMultiLvlLbl val="0"/>
      </c:catAx>
      <c:valAx>
        <c:axId val="808924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53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431369617700501"/>
          <c:y val="0.24129503337590699"/>
          <c:w val="0.61538454198169701"/>
          <c:h val="0.54054052100151795"/>
        </c:manualLayout>
      </c:layout>
      <c:pie3DChart>
        <c:varyColors val="1"/>
        <c:ser>
          <c:idx val="0"/>
          <c:order val="0"/>
          <c:tx>
            <c:strRef>
              <c:f>TablaDatos!$B$65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1E9-4CB0-864A-CFFE228741D0}"/>
              </c:ext>
            </c:extLst>
          </c:dPt>
          <c:dLbls>
            <c:dLbl>
              <c:idx val="0"/>
              <c:layout>
                <c:manualLayout>
                  <c:x val="-7.4058610455861695E-17"/>
                  <c:y val="3.6725546425042797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1E9-4CB0-864A-CFFE228741D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TablaDatos!$C$65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E9-4CB0-864A-CFFE228741D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A3-4F68-988B-AB760AC08CAC}"/>
                </c:ext>
              </c:extLst>
            </c:dLbl>
            <c:dLbl>
              <c:idx val="1"/>
              <c:layout>
                <c:manualLayout>
                  <c:x val="3.12121689334288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EA3-4F68-988B-AB760AC08CAC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A3-4F68-988B-AB760AC08CAC}"/>
                </c:ext>
              </c:extLst>
            </c:dLbl>
            <c:dLbl>
              <c:idx val="3"/>
              <c:layout>
                <c:manualLayout>
                  <c:x val="3.4848532569792402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EA3-4F68-988B-AB760AC08CA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TablaDatos!$B$73:$B$76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TablaDatos!$C$73:$C$76</c:f>
              <c:numCache>
                <c:formatCode>General</c:formatCode>
                <c:ptCount val="4"/>
                <c:pt idx="0">
                  <c:v>0.86363636363636298</c:v>
                </c:pt>
                <c:pt idx="1">
                  <c:v>0.13636363636363599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EA3-4F68-988B-AB760AC08C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589056"/>
        <c:axId val="82993728"/>
        <c:axId val="0"/>
      </c:bar3DChart>
      <c:catAx>
        <c:axId val="845890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2993728"/>
        <c:crosses val="autoZero"/>
        <c:auto val="1"/>
        <c:lblAlgn val="ctr"/>
        <c:lblOffset val="100"/>
        <c:noMultiLvlLbl val="0"/>
      </c:catAx>
      <c:valAx>
        <c:axId val="829937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589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D0-4CCF-A1D5-8C1896A860C9}"/>
                </c:ext>
              </c:extLst>
            </c:dLbl>
            <c:dLbl>
              <c:idx val="1"/>
              <c:layout>
                <c:manualLayout>
                  <c:x val="2.7575805297064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D0-4CCF-A1D5-8C1896A860C9}"/>
                </c:ext>
              </c:extLst>
            </c:dLbl>
            <c:dLbl>
              <c:idx val="2"/>
              <c:layout>
                <c:manualLayout>
                  <c:x val="2.75758052970652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D0-4CCF-A1D5-8C1896A860C9}"/>
                </c:ext>
              </c:extLst>
            </c:dLbl>
            <c:dLbl>
              <c:idx val="3"/>
              <c:layout>
                <c:manualLayout>
                  <c:x val="2.89278453829634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D0-4CCF-A1D5-8C1896A860C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TablaDatos!$B$81:$B$84</c:f>
              <c:strCache>
                <c:ptCount val="4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</c:strCache>
            </c:strRef>
          </c:cat>
          <c:val>
            <c:numRef>
              <c:f>TablaDatos!$C$81:$C$84</c:f>
              <c:numCache>
                <c:formatCode>General</c:formatCode>
                <c:ptCount val="4"/>
                <c:pt idx="0">
                  <c:v>0.5</c:v>
                </c:pt>
                <c:pt idx="1">
                  <c:v>0.27272727272727298</c:v>
                </c:pt>
                <c:pt idx="2">
                  <c:v>0.13636363636363599</c:v>
                </c:pt>
                <c:pt idx="3">
                  <c:v>9.0909090909090898E-2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8D0-4CCF-A1D5-8C1896A860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349248"/>
        <c:axId val="82996032"/>
        <c:axId val="0"/>
      </c:bar3DChart>
      <c:catAx>
        <c:axId val="73492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2996032"/>
        <c:crosses val="autoZero"/>
        <c:auto val="1"/>
        <c:lblAlgn val="ctr"/>
        <c:lblOffset val="100"/>
        <c:noMultiLvlLbl val="0"/>
      </c:catAx>
      <c:valAx>
        <c:axId val="829960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349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Enseñanza del Inglés como Lengua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Extranjera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6459356"/>
              </p:ext>
            </p:extLst>
          </p:nvPr>
        </p:nvGraphicFramePr>
        <p:xfrm>
          <a:off x="0" y="850326"/>
          <a:ext cx="9144000" cy="5491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35896" y="6021288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0380198"/>
              </p:ext>
            </p:extLst>
          </p:nvPr>
        </p:nvGraphicFramePr>
        <p:xfrm>
          <a:off x="1187004" y="980728"/>
          <a:ext cx="7956996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196752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1175556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91942" y="374808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23321" y="461218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23321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289328" y="3159001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95329" y="2276872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619672" y="1764953"/>
            <a:ext cx="6922517" cy="4544367"/>
            <a:chOff x="1619672" y="1764953"/>
            <a:chExt cx="6922517" cy="4544367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97051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41265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4.45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619674" y="3300859"/>
              <a:ext cx="4269802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619672" y="2852936"/>
              <a:ext cx="4242816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54124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852936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4.45</a:t>
              </a: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40255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619673" y="3739973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27714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4.45</a:t>
              </a: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70919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619673" y="4588194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837781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84909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76495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678065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14124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619674" y="5468714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619673" y="4170434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269830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592340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4.27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513075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619674" y="2420888"/>
              <a:ext cx="4242814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500533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4.09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50113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4.05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619672" y="5036116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58140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99484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941442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4.00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619674" y="5900212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24744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195736" y="486916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062752"/>
              </p:ext>
            </p:extLst>
          </p:nvPr>
        </p:nvGraphicFramePr>
        <p:xfrm>
          <a:off x="1691680" y="2492896"/>
          <a:ext cx="5904656" cy="2202225"/>
        </p:xfrm>
        <a:graphic>
          <a:graphicData uri="http://schemas.openxmlformats.org/drawingml/2006/table">
            <a:tbl>
              <a:tblPr/>
              <a:tblGrid>
                <a:gridCol w="4459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47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5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Adquisición del lenguaje y contexto social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05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Principios teórico-prácticos en la enseñanza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5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Descripción lingüística para la enseñanza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5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Educación y formación de profesores de lenguas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52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 experiencial: investigación empírica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auto">
          <a:xfrm>
            <a:off x="28244" y="5733256"/>
            <a:ext cx="3562681" cy="112474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836712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203848" y="652534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94516"/>
              </p:ext>
            </p:extLst>
          </p:nvPr>
        </p:nvGraphicFramePr>
        <p:xfrm>
          <a:off x="611560" y="1890953"/>
          <a:ext cx="7968403" cy="4562383"/>
        </p:xfrm>
        <a:graphic>
          <a:graphicData uri="http://schemas.openxmlformats.org/drawingml/2006/table">
            <a:tbl>
              <a:tblPr/>
              <a:tblGrid>
                <a:gridCol w="64324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4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 los elementos del discurso que un alumno debe tener al momento de participar en cualquier intercambio de ideas orales y escritas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de manera crítica las prácticas propias como docente para identificar problemáticas en las áreas de gramática y vocabulario, así como gramática hablada y escrita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el discurso utilizado en clase y los diversos significados de dicho discurso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el tipo de discurso utilizado por los alumnos dentro del aula (polite language &amp; complaints) y la relevancia del mismo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8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Conocer la diferencia de roles entre un preparador de docentes y un docente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 y contrastar las diferencias y similitudes en diversos cursos de preparación de docentes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Desarrollar, diseñar y evaluar materiales apropiados según el currículo, plan de estudios y la planeación de clases en el contexto de enseñanza de inglés como lengua extranjera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Identificar las diferencias entre los modelos de preparación de docentes de idiomas en los periodos method y post method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Entender y estar familiarizado con tendencias tecnológicas para la enseñanza del idioma inglés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780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Implementar de manera positiva las TIC (tradicionales y contemporáneas) en la enseñanza de inglés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371" marR="9371" marT="937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de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28429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86585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95911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19672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53388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71305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9011848"/>
              </p:ext>
            </p:extLst>
          </p:nvPr>
        </p:nvGraphicFramePr>
        <p:xfrm>
          <a:off x="4932040" y="4653136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2370241"/>
              </p:ext>
            </p:extLst>
          </p:nvPr>
        </p:nvGraphicFramePr>
        <p:xfrm>
          <a:off x="1331640" y="1484784"/>
          <a:ext cx="6287740" cy="414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2411760" y="1628800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15153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2052315" y="2205632"/>
            <a:ext cx="4967288" cy="3023568"/>
            <a:chOff x="2052315" y="2061616"/>
            <a:chExt cx="4967288" cy="3023568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2052315" y="2061616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4397499" y="23029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5002385" y="2236839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536504" y="3498816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4284340" y="43342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4284340" y="47660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5350347" y="2939678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771387"/>
              </p:ext>
            </p:extLst>
          </p:nvPr>
        </p:nvGraphicFramePr>
        <p:xfrm>
          <a:off x="1099779" y="720725"/>
          <a:ext cx="806450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036092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Enseñanza del Inglés como Lengua Extranjera”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094601"/>
              </p:ext>
            </p:extLst>
          </p:nvPr>
        </p:nvGraphicFramePr>
        <p:xfrm>
          <a:off x="4250" y="675100"/>
          <a:ext cx="7741619" cy="5719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08075"/>
            <a:ext cx="8964613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un </a:t>
            </a:r>
            <a:endParaRPr lang="es-MX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36296" y="5220940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</a:t>
            </a: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6.7%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44208" y="4331865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24451" y="4941465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436097" y="4420279"/>
            <a:ext cx="720081" cy="160848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514975" y="5666953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2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514975" y="6089228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427857"/>
              </p:ext>
            </p:extLst>
          </p:nvPr>
        </p:nvGraphicFramePr>
        <p:xfrm>
          <a:off x="0" y="1035288"/>
          <a:ext cx="9036496" cy="5516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3507290"/>
              </p:ext>
            </p:extLst>
          </p:nvPr>
        </p:nvGraphicFramePr>
        <p:xfrm>
          <a:off x="1083189" y="720725"/>
          <a:ext cx="7569959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1092924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764616"/>
              </p:ext>
            </p:extLst>
          </p:nvPr>
        </p:nvGraphicFramePr>
        <p:xfrm>
          <a:off x="971600" y="702550"/>
          <a:ext cx="8029004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92924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833284"/>
              </p:ext>
            </p:extLst>
          </p:nvPr>
        </p:nvGraphicFramePr>
        <p:xfrm>
          <a:off x="1835696" y="1268760"/>
          <a:ext cx="525658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2377" y="836712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587229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37905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91688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34868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942656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460602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293445" y="321446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5163465"/>
              </p:ext>
            </p:extLst>
          </p:nvPr>
        </p:nvGraphicFramePr>
        <p:xfrm>
          <a:off x="1325808" y="908720"/>
          <a:ext cx="7813675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151983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71883" y="106702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318943" y="51247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5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318943" y="55565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425305" y="24391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109988" y="237328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83568" y="2250281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11005" y="456363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96880" y="418976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85618" y="325789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60368" y="294992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584303" y="6238473"/>
            <a:ext cx="438018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0771734"/>
              </p:ext>
            </p:extLst>
          </p:nvPr>
        </p:nvGraphicFramePr>
        <p:xfrm>
          <a:off x="1301351" y="908720"/>
          <a:ext cx="7812980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663703"/>
              </p:ext>
            </p:extLst>
          </p:nvPr>
        </p:nvGraphicFramePr>
        <p:xfrm>
          <a:off x="899592" y="1211692"/>
          <a:ext cx="7794414" cy="5589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10061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2355742"/>
              </p:ext>
            </p:extLst>
          </p:nvPr>
        </p:nvGraphicFramePr>
        <p:xfrm>
          <a:off x="1337886" y="1340768"/>
          <a:ext cx="7561535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Enseñanza del Inglés como Lengua Extranjera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527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141464"/>
              </p:ext>
            </p:extLst>
          </p:nvPr>
        </p:nvGraphicFramePr>
        <p:xfrm>
          <a:off x="1403648" y="2492896"/>
          <a:ext cx="6408712" cy="3003905"/>
        </p:xfrm>
        <a:graphic>
          <a:graphicData uri="http://schemas.openxmlformats.org/drawingml/2006/table">
            <a:tbl>
              <a:tblPr/>
              <a:tblGrid>
                <a:gridCol w="3077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94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6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4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99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22.8%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7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9420340"/>
              </p:ext>
            </p:extLst>
          </p:nvPr>
        </p:nvGraphicFramePr>
        <p:xfrm>
          <a:off x="179512" y="490537"/>
          <a:ext cx="8784976" cy="5287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650764"/>
              </p:ext>
            </p:extLst>
          </p:nvPr>
        </p:nvGraphicFramePr>
        <p:xfrm>
          <a:off x="971600" y="2420888"/>
          <a:ext cx="7128794" cy="1656184"/>
        </p:xfrm>
        <a:graphic>
          <a:graphicData uri="http://schemas.openxmlformats.org/drawingml/2006/table">
            <a:tbl>
              <a:tblPr/>
              <a:tblGrid>
                <a:gridCol w="41789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32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32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32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528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3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3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3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555776" y="22768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313932" y="28475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23258" y="33055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47664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81380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849860"/>
              </p:ext>
            </p:extLst>
          </p:nvPr>
        </p:nvGraphicFramePr>
        <p:xfrm>
          <a:off x="4483557" y="3415086"/>
          <a:ext cx="4644628" cy="312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090237"/>
              </p:ext>
            </p:extLst>
          </p:nvPr>
        </p:nvGraphicFramePr>
        <p:xfrm>
          <a:off x="-1335946" y="72072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4949718" y="2542196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3369630"/>
              </p:ext>
            </p:extLst>
          </p:nvPr>
        </p:nvGraphicFramePr>
        <p:xfrm>
          <a:off x="4239417" y="3212356"/>
          <a:ext cx="5148684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655695"/>
              </p:ext>
            </p:extLst>
          </p:nvPr>
        </p:nvGraphicFramePr>
        <p:xfrm>
          <a:off x="-1476672" y="720725"/>
          <a:ext cx="7344816" cy="4004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798538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77.3%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0137370" flipH="1">
            <a:off x="4227980" y="3670955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3379932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8757152"/>
              </p:ext>
            </p:extLst>
          </p:nvPr>
        </p:nvGraphicFramePr>
        <p:xfrm>
          <a:off x="180020" y="476672"/>
          <a:ext cx="8856984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168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648288"/>
              </p:ext>
            </p:extLst>
          </p:nvPr>
        </p:nvGraphicFramePr>
        <p:xfrm>
          <a:off x="827584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13 al 30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Enseñanza del Inglés como Lengua Extranjera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22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339602" y="53394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550723"/>
              </p:ext>
            </p:extLst>
          </p:nvPr>
        </p:nvGraphicFramePr>
        <p:xfrm>
          <a:off x="-656382" y="3145916"/>
          <a:ext cx="7038132" cy="3573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067944" y="184445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576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863656" y="119675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309494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844722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31.8%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396681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401444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311081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311081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840312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31.8%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299969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839520" y="227219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13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14178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54.5%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30232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476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241231" y="259692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884456" y="263223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729110" y="348322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038677" y="377125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26518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794923" y="438616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31.8%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6012160" y="441950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626648" y="447188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815560" y="481796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27.3%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6018510" y="485130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647285" y="490368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804448" y="527040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36.4%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6012160" y="5303738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636173" y="535612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817148" y="568156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4.5%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6024860" y="571490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648873" y="576728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793545"/>
              </p:ext>
            </p:extLst>
          </p:nvPr>
        </p:nvGraphicFramePr>
        <p:xfrm>
          <a:off x="1043608" y="908720"/>
          <a:ext cx="7884988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3840" y="1117487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2676616"/>
              </p:ext>
            </p:extLst>
          </p:nvPr>
        </p:nvGraphicFramePr>
        <p:xfrm>
          <a:off x="1187004" y="748619"/>
          <a:ext cx="7956996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467838"/>
              </p:ext>
            </p:extLst>
          </p:nvPr>
        </p:nvGraphicFramePr>
        <p:xfrm>
          <a:off x="-406530" y="2938338"/>
          <a:ext cx="6922746" cy="3587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735560" y="585532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022848" y="112464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3426867" y="162232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79825" y="1844373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31.8%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535736" y="113257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011192" y="163025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095649" y="1844373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68.2%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5316785" y="2369241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511424" y="280771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80771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490491" y="2387497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10586"/>
              </p:ext>
            </p:extLst>
          </p:nvPr>
        </p:nvGraphicFramePr>
        <p:xfrm>
          <a:off x="6362997" y="3545572"/>
          <a:ext cx="2385467" cy="891540"/>
        </p:xfrm>
        <a:graphic>
          <a:graphicData uri="http://schemas.openxmlformats.org/drawingml/2006/table">
            <a:tbl>
              <a:tblPr/>
              <a:tblGrid>
                <a:gridCol w="1600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6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52736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220308" y="2060848"/>
            <a:ext cx="7455663" cy="3448595"/>
            <a:chOff x="1220308" y="2060848"/>
            <a:chExt cx="7455663" cy="3448595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123728" y="2060848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434296" y="2083299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1220308" y="4149080"/>
              <a:ext cx="4640990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969247" y="3732485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246236" y="3140968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471991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46836" y="465273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9.23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48423" y="359560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1259632" y="2636912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956547" y="421032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1246236" y="4622080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978772" y="323718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36517" y="409696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57948" y="311762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1255761" y="3685523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974009" y="270378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53979" y="260665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1246236" y="5157192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522211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47978" y="517383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8.50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12961</TotalTime>
  <Words>1760</Words>
  <Application>Microsoft Office PowerPoint</Application>
  <PresentationFormat>Presentación en pantalla (4:3)</PresentationFormat>
  <Paragraphs>373</Paragraphs>
  <Slides>37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8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863</cp:revision>
  <cp:lastPrinted>2013-07-09T20:28:01Z</cp:lastPrinted>
  <dcterms:created xsi:type="dcterms:W3CDTF">1601-01-01T00:00:00Z</dcterms:created>
  <dcterms:modified xsi:type="dcterms:W3CDTF">2017-11-24T22:53:13Z</dcterms:modified>
</cp:coreProperties>
</file>