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12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5"/>
  </p:notesMasterIdLst>
  <p:handoutMasterIdLst>
    <p:handoutMasterId r:id="rId36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19" r:id="rId14"/>
    <p:sldId id="520" r:id="rId15"/>
    <p:sldId id="521" r:id="rId16"/>
    <p:sldId id="522" r:id="rId17"/>
    <p:sldId id="523" r:id="rId18"/>
    <p:sldId id="524" r:id="rId19"/>
    <p:sldId id="525" r:id="rId20"/>
    <p:sldId id="526" r:id="rId21"/>
    <p:sldId id="527" r:id="rId22"/>
    <p:sldId id="528" r:id="rId23"/>
    <p:sldId id="529" r:id="rId24"/>
    <p:sldId id="530" r:id="rId25"/>
    <p:sldId id="531" r:id="rId26"/>
    <p:sldId id="532" r:id="rId27"/>
    <p:sldId id="533" r:id="rId28"/>
    <p:sldId id="534" r:id="rId29"/>
    <p:sldId id="535" r:id="rId30"/>
    <p:sldId id="536" r:id="rId31"/>
    <p:sldId id="537" r:id="rId32"/>
    <p:sldId id="538" r:id="rId33"/>
    <p:sldId id="369" r:id="rId34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AC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1" autoAdjust="0"/>
  </p:normalViewPr>
  <p:slideViewPr>
    <p:cSldViewPr>
      <p:cViewPr varScale="1">
        <p:scale>
          <a:sx n="75" d="100"/>
          <a:sy n="75" d="100"/>
        </p:scale>
        <p:origin x="-1014" y="18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MP_ENEO(HCFAA)_PROCESO\14_GRAFICAS_EMP_EN(HCGFAA)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9.2307692307692316E-3"/>
                  <c:y val="-0.5459459459459459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cat>
          <c:val>
            <c:numRef>
              <c:f>TablaDatos!$C$7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351725125268434"/>
          <c:y val="6.45990636305597E-2"/>
          <c:w val="0.6494625626342162"/>
          <c:h val="0.8844749946797191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TablaDatos!$B$131:$B$135</c:f>
              <c:strCache>
                <c:ptCount val="5"/>
                <c:pt idx="0">
                  <c:v>De $10,001 a $15,000</c:v>
                </c:pt>
                <c:pt idx="1">
                  <c:v>De $15,001 a $20,000</c:v>
                </c:pt>
                <c:pt idx="2">
                  <c:v>De $20,001 a $25,000</c:v>
                </c:pt>
                <c:pt idx="3">
                  <c:v>De $25,001 a $30,000</c:v>
                </c:pt>
                <c:pt idx="4">
                  <c:v>No proporcionó dato</c:v>
                </c:pt>
              </c:strCache>
            </c:strRef>
          </c:cat>
          <c:val>
            <c:numRef>
              <c:f>TablaDatos!$C$131:$C$135</c:f>
              <c:numCache>
                <c:formatCode>General</c:formatCode>
                <c:ptCount val="5"/>
                <c:pt idx="0">
                  <c:v>0.3</c:v>
                </c:pt>
                <c:pt idx="1">
                  <c:v>0.3</c:v>
                </c:pt>
                <c:pt idx="2">
                  <c:v>0.1</c:v>
                </c:pt>
                <c:pt idx="3">
                  <c:v>0.2</c:v>
                </c:pt>
                <c:pt idx="4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3679872"/>
        <c:axId val="83681664"/>
        <c:axId val="0"/>
      </c:bar3DChart>
      <c:catAx>
        <c:axId val="836798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3681664"/>
        <c:crosses val="autoZero"/>
        <c:auto val="1"/>
        <c:lblAlgn val="ctr"/>
        <c:lblOffset val="100"/>
        <c:noMultiLvlLbl val="0"/>
      </c:catAx>
      <c:valAx>
        <c:axId val="836816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3679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dLbl>
              <c:idx val="1"/>
              <c:layout>
                <c:manualLayout>
                  <c:x val="-4.9230769230769203E-2"/>
                  <c:y val="-0.4918918918918919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TablaDatos!$B$140:$B$141</c:f>
              <c:strCache>
                <c:ptCount val="2"/>
                <c:pt idx="0">
                  <c:v>Puesto</c:v>
                </c:pt>
                <c:pt idx="1">
                  <c:v>Ya se tiene un rango establecido</c:v>
                </c:pt>
              </c:strCache>
            </c:strRef>
          </c:cat>
          <c:val>
            <c:numRef>
              <c:f>TablaDatos!$C$140:$C$141</c:f>
              <c:numCache>
                <c:formatCode>General</c:formatCode>
                <c:ptCount val="2"/>
                <c:pt idx="0">
                  <c:v>0.1</c:v>
                </c:pt>
                <c:pt idx="1">
                  <c:v>0.9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TablaDatos!$B$163</c:f>
              <c:strCache>
                <c:ptCount val="1"/>
                <c:pt idx="0">
                  <c:v>Muy importante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1.5384615384615328E-2"/>
                  <c:y val="-0.48648648648648646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TablaDatos!$B$163</c:f>
              <c:strCache>
                <c:ptCount val="1"/>
                <c:pt idx="0">
                  <c:v>Muy importante</c:v>
                </c:pt>
              </c:strCache>
            </c:strRef>
          </c:cat>
          <c:val>
            <c:numRef>
              <c:f>TablaDatos!$C$163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-7.0769230769230876E-2"/>
                  <c:y val="-0.281081081081081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2.6153846153846153E-2"/>
                  <c:y val="-0.1756756756756756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3.2307692307692308E-2"/>
                  <c:y val="5.4054054054054057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TablaDatos!$B$198:$B$200</c:f>
              <c:strCache>
                <c:ptCount val="3"/>
                <c:pt idx="0">
                  <c:v>Preparación académica</c:v>
                </c:pt>
                <c:pt idx="1">
                  <c:v>Práctica</c:v>
                </c:pt>
                <c:pt idx="2">
                  <c:v>Saben tomar decisiones</c:v>
                </c:pt>
              </c:strCache>
            </c:strRef>
          </c:cat>
          <c:val>
            <c:numRef>
              <c:f>TablaDatos!$C$198:$C$200</c:f>
              <c:numCache>
                <c:formatCode>General</c:formatCode>
                <c:ptCount val="3"/>
                <c:pt idx="0">
                  <c:v>0.6</c:v>
                </c:pt>
                <c:pt idx="1">
                  <c:v>0.3</c:v>
                </c:pt>
                <c:pt idx="2">
                  <c:v>0.1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54064800880710229"/>
          <c:y val="0.11230677565506419"/>
          <c:w val="0.40750611043217427"/>
          <c:h val="0.7439344541391785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TablaDatos!$B$205:$B$213</c:f>
              <c:strCache>
                <c:ptCount val="9"/>
                <c:pt idx="0">
                  <c:v>Falta de disposición</c:v>
                </c:pt>
                <c:pt idx="1">
                  <c:v>Falta de práctica</c:v>
                </c:pt>
                <c:pt idx="2">
                  <c:v>Falta de dominio de programas computacionales</c:v>
                </c:pt>
                <c:pt idx="3">
                  <c:v>No saben trabajar bajo presión</c:v>
                </c:pt>
                <c:pt idx="4">
                  <c:v>Falta de dominio de otro idioma</c:v>
                </c:pt>
                <c:pt idx="5">
                  <c:v>Falta de liderazgo</c:v>
                </c:pt>
                <c:pt idx="6">
                  <c:v>Falta de trabajo en equipo</c:v>
                </c:pt>
                <c:pt idx="7">
                  <c:v>Falta de administración del tiempo</c:v>
                </c:pt>
                <c:pt idx="8">
                  <c:v>Ninguna</c:v>
                </c:pt>
              </c:strCache>
            </c:strRef>
          </c:cat>
          <c:val>
            <c:numRef>
              <c:f>TablaDatos!$C$205:$C$213</c:f>
              <c:numCache>
                <c:formatCode>General</c:formatCode>
                <c:ptCount val="9"/>
                <c:pt idx="0">
                  <c:v>0.2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3921152"/>
        <c:axId val="83922944"/>
        <c:axId val="0"/>
      </c:bar3DChart>
      <c:catAx>
        <c:axId val="8392115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3922944"/>
        <c:crosses val="autoZero"/>
        <c:auto val="1"/>
        <c:lblAlgn val="ctr"/>
        <c:lblOffset val="100"/>
        <c:noMultiLvlLbl val="0"/>
      </c:catAx>
      <c:valAx>
        <c:axId val="839229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3921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036191839656408"/>
          <c:y val="7.5409874441370511E-2"/>
          <c:w val="0.70534516821760918"/>
          <c:h val="0.8736641838689083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777E-2"/>
                  <c:y val="1.3513726324749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1.0811023622047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666714387974232E-2"/>
                  <c:y val="5.40561821664183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3939441660701503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TablaDatos!$B$218:$B$221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TablaDatos!$C$218:$C$221</c:f>
              <c:numCache>
                <c:formatCode>General</c:formatCode>
                <c:ptCount val="4"/>
                <c:pt idx="0">
                  <c:v>0.4</c:v>
                </c:pt>
                <c:pt idx="1">
                  <c:v>0.6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5333504"/>
        <c:axId val="85335040"/>
        <c:axId val="0"/>
      </c:bar3DChart>
      <c:catAx>
        <c:axId val="853335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5335040"/>
        <c:crosses val="autoZero"/>
        <c:auto val="1"/>
        <c:lblAlgn val="ctr"/>
        <c:lblOffset val="100"/>
        <c:noMultiLvlLbl val="0"/>
      </c:catAx>
      <c:valAx>
        <c:axId val="853350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5333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29"/>
          <c:y val="7.5409874441370511E-2"/>
          <c:w val="0.76865440229062276"/>
          <c:h val="0.8736641838689083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939441660701503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48489620615604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3939441660701503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TablaDatos!$B$226:$B$229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TablaDatos!$C$226:$C$229</c:f>
              <c:numCache>
                <c:formatCode>General</c:formatCode>
                <c:ptCount val="4"/>
                <c:pt idx="0">
                  <c:v>0.7</c:v>
                </c:pt>
                <c:pt idx="1">
                  <c:v>0.3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3952000"/>
        <c:axId val="83953536"/>
        <c:axId val="0"/>
      </c:bar3DChart>
      <c:catAx>
        <c:axId val="8395200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3953536"/>
        <c:crosses val="autoZero"/>
        <c:auto val="1"/>
        <c:lblAlgn val="ctr"/>
        <c:lblOffset val="100"/>
        <c:noMultiLvlLbl val="0"/>
      </c:catAx>
      <c:valAx>
        <c:axId val="839535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39520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677"/>
          <c:y val="7.5409874441370511E-2"/>
          <c:w val="0.71396320687186832"/>
          <c:h val="0.8736641838689083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3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2121259842519687E-2"/>
                  <c:y val="1.35137263247498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TablaDatos!$B$234:$B$237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TablaDatos!$C$234:$C$237</c:f>
              <c:numCache>
                <c:formatCode>General</c:formatCode>
                <c:ptCount val="4"/>
                <c:pt idx="0">
                  <c:v>0.5</c:v>
                </c:pt>
                <c:pt idx="1">
                  <c:v>0.4</c:v>
                </c:pt>
                <c:pt idx="2">
                  <c:v>0.1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3983360"/>
        <c:axId val="84001536"/>
        <c:axId val="0"/>
      </c:bar3DChart>
      <c:catAx>
        <c:axId val="8398336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4001536"/>
        <c:crosses val="autoZero"/>
        <c:auto val="1"/>
        <c:lblAlgn val="ctr"/>
        <c:lblOffset val="100"/>
        <c:noMultiLvlLbl val="0"/>
      </c:catAx>
      <c:valAx>
        <c:axId val="840015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39833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677"/>
          <c:y val="7.5409874441370511E-2"/>
          <c:w val="0.70305411596277734"/>
          <c:h val="0.8736641838689083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TablaDatos!$B$242:$B$246</c:f>
              <c:strCache>
                <c:ptCount val="5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  <c:pt idx="4">
                  <c:v>No sé</c:v>
                </c:pt>
              </c:strCache>
            </c:strRef>
          </c:cat>
          <c:val>
            <c:numRef>
              <c:f>TablaDatos!$C$242:$C$246</c:f>
              <c:numCache>
                <c:formatCode>General</c:formatCode>
                <c:ptCount val="5"/>
                <c:pt idx="0">
                  <c:v>0.5</c:v>
                </c:pt>
                <c:pt idx="1">
                  <c:v>0.1</c:v>
                </c:pt>
                <c:pt idx="2">
                  <c:v>0.1</c:v>
                </c:pt>
                <c:pt idx="3">
                  <c:v>0.2</c:v>
                </c:pt>
                <c:pt idx="4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4072320"/>
        <c:axId val="84073856"/>
        <c:axId val="0"/>
      </c:bar3DChart>
      <c:catAx>
        <c:axId val="840723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4073856"/>
        <c:crosses val="autoZero"/>
        <c:auto val="1"/>
        <c:lblAlgn val="ctr"/>
        <c:lblOffset val="100"/>
        <c:noMultiLvlLbl val="0"/>
      </c:catAx>
      <c:valAx>
        <c:axId val="840738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40723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TablaDatos!$B$11:$B$12</c:f>
              <c:strCache>
                <c:ptCount val="2"/>
                <c:pt idx="0">
                  <c:v>Gobierno y/u Organismos Públicos</c:v>
                </c:pt>
                <c:pt idx="1">
                  <c:v>Empresa y/u Organismos Privados</c:v>
                </c:pt>
              </c:strCache>
            </c:strRef>
          </c:cat>
          <c:val>
            <c:numRef>
              <c:f>TablaDatos!$C$11:$C$12</c:f>
              <c:numCache>
                <c:formatCode>General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976177523264137"/>
          <c:y val="8.6220685252181323E-2"/>
          <c:w val="0.72594531138153184"/>
          <c:h val="0.7979885081932326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8484896206156048E-2"/>
                  <c:y val="5.40561821664183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212125984251968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2121259842519687E-2"/>
                  <c:y val="5.40561821664183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TablaDatos!$B$17:$B$20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TablaDatos!$C$17:$C$20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69892736"/>
        <c:axId val="69898624"/>
        <c:axId val="0"/>
      </c:bar3DChart>
      <c:catAx>
        <c:axId val="6989273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69898624"/>
        <c:crosses val="autoZero"/>
        <c:auto val="1"/>
        <c:lblAlgn val="ctr"/>
        <c:lblOffset val="100"/>
        <c:noMultiLvlLbl val="0"/>
      </c:catAx>
      <c:valAx>
        <c:axId val="698986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69892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dLbl>
              <c:idx val="1"/>
              <c:layout>
                <c:manualLayout>
                  <c:x val="1.3846153846153847E-2"/>
                  <c:y val="-0.3972972972972973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TablaDatos!$B$24:$B$25</c:f>
              <c:strCache>
                <c:ptCount val="2"/>
                <c:pt idx="0">
                  <c:v>Coordinador de área</c:v>
                </c:pt>
                <c:pt idx="1">
                  <c:v>Jefatura</c:v>
                </c:pt>
              </c:strCache>
            </c:strRef>
          </c:cat>
          <c:val>
            <c:numRef>
              <c:f>TablaDatos!$C$24:$C$25</c:f>
              <c:numCache>
                <c:formatCode>General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677"/>
          <c:y val="4.5680144711640787E-2"/>
          <c:w val="0.72305411596277736"/>
          <c:h val="0.90339391359863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5.40561821664183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777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48489620615604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4.0303078024337864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TablaDatos!$B$47:$B$50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TablaDatos!$C$47:$C$50</c:f>
              <c:numCache>
                <c:formatCode>General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0038272"/>
        <c:axId val="70039808"/>
        <c:axId val="0"/>
      </c:bar3DChart>
      <c:catAx>
        <c:axId val="700382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0039808"/>
        <c:crosses val="autoZero"/>
        <c:auto val="1"/>
        <c:lblAlgn val="ctr"/>
        <c:lblOffset val="100"/>
        <c:noMultiLvlLbl val="0"/>
      </c:catAx>
      <c:valAx>
        <c:axId val="700398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00382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29"/>
          <c:y val="7.0004469035965106E-2"/>
          <c:w val="0.76319985683607727"/>
          <c:h val="0.8790695892743136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939441660701503E-2"/>
                  <c:y val="1.3513726324749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48489620615604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484896206156048E-2"/>
                  <c:y val="8.1083209193444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TablaDatos!$B$55:$B$58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TablaDatos!$C$55:$C$58</c:f>
              <c:numCache>
                <c:formatCode>General</c:formatCode>
                <c:ptCount val="4"/>
                <c:pt idx="0">
                  <c:v>0.9</c:v>
                </c:pt>
                <c:pt idx="1">
                  <c:v>0.1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0096384"/>
        <c:axId val="70097920"/>
        <c:axId val="0"/>
      </c:bar3DChart>
      <c:catAx>
        <c:axId val="700963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0097920"/>
        <c:crosses val="autoZero"/>
        <c:auto val="1"/>
        <c:lblAlgn val="ctr"/>
        <c:lblOffset val="100"/>
        <c:noMultiLvlLbl val="0"/>
      </c:catAx>
      <c:valAx>
        <c:axId val="700979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0096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977995705082321"/>
          <c:y val="7.0004469035965092E-2"/>
          <c:w val="0.74865440229062274"/>
          <c:h val="0.8952858054905299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393944166070150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757623478883322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484896206156048E-2"/>
                  <c:y val="5.40561821664183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6666714387974232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TablaDatos!$B$63:$B$66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TablaDatos!$C$63:$C$66</c:f>
              <c:numCache>
                <c:formatCode>General</c:formatCode>
                <c:ptCount val="4"/>
                <c:pt idx="0">
                  <c:v>0.8</c:v>
                </c:pt>
                <c:pt idx="1">
                  <c:v>0.2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3273600"/>
        <c:axId val="83275136"/>
        <c:axId val="0"/>
      </c:bar3DChart>
      <c:catAx>
        <c:axId val="8327360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83275136"/>
        <c:crosses val="autoZero"/>
        <c:auto val="1"/>
        <c:lblAlgn val="ctr"/>
        <c:lblOffset val="100"/>
        <c:noMultiLvlLbl val="0"/>
      </c:catAx>
      <c:valAx>
        <c:axId val="832751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3273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Lbls>
            <c:dLbl>
              <c:idx val="0"/>
              <c:layout>
                <c:manualLayout>
                  <c:x val="-0.14307692307692307"/>
                  <c:y val="-0.3027027027027027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8.615384615384615E-2"/>
                  <c:y val="-5.40540540540540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6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TablaDatos!$B$91:$B$92</c:f>
              <c:strCache>
                <c:ptCount val="2"/>
                <c:pt idx="0">
                  <c:v>Bolsa de trabajo</c:v>
                </c:pt>
                <c:pt idx="1">
                  <c:v>Recomendación</c:v>
                </c:pt>
              </c:strCache>
            </c:strRef>
          </c:cat>
          <c:val>
            <c:numRef>
              <c:f>TablaDatos!$C$91:$C$92</c:f>
              <c:numCache>
                <c:formatCode>General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3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-7.2307692307692309E-2"/>
                  <c:y val="-6.756756756756757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7.6923076923076927E-3"/>
                  <c:y val="-0.2540540540540540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TablaDatos!$B$124:$B$126</c:f>
              <c:strCache>
                <c:ptCount val="3"/>
                <c:pt idx="0">
                  <c:v>Eventual</c:v>
                </c:pt>
                <c:pt idx="1">
                  <c:v>Eventual y base</c:v>
                </c:pt>
                <c:pt idx="2">
                  <c:v>Por honorarios</c:v>
                </c:pt>
              </c:strCache>
            </c:strRef>
          </c:cat>
          <c:val>
            <c:numRef>
              <c:f>TablaDatos!$C$124:$C$126</c:f>
              <c:numCache>
                <c:formatCode>General</c:formatCode>
                <c:ptCount val="3"/>
                <c:pt idx="0">
                  <c:v>0.4</c:v>
                </c:pt>
                <c:pt idx="1">
                  <c:v>0.5</c:v>
                </c:pt>
                <c:pt idx="2">
                  <c:v>0.1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08/06/2017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32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32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Especialidad en Neonatología (HCGFAA)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1506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sabe o conoce cuántos egresados de ese posgrado laboran actualmente en la empresa/institución)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1600" dirty="0" smtClean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73328" y="279508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11.9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627784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35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1228164"/>
              </p:ext>
            </p:extLst>
          </p:nvPr>
        </p:nvGraphicFramePr>
        <p:xfrm>
          <a:off x="1124004" y="177472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8553770"/>
              </p:ext>
            </p:extLst>
          </p:nvPr>
        </p:nvGraphicFramePr>
        <p:xfrm>
          <a:off x="1151508" y="1588857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836712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6381189"/>
              </p:ext>
            </p:extLst>
          </p:nvPr>
        </p:nvGraphicFramePr>
        <p:xfrm>
          <a:off x="971600" y="1666255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858510"/>
              </p:ext>
            </p:extLst>
          </p:nvPr>
        </p:nvGraphicFramePr>
        <p:xfrm>
          <a:off x="600077" y="2348880"/>
          <a:ext cx="8229598" cy="2204727"/>
        </p:xfrm>
        <a:graphic>
          <a:graphicData uri="http://schemas.openxmlformats.org/drawingml/2006/table">
            <a:tbl>
              <a:tblPr/>
              <a:tblGrid>
                <a:gridCol w="2317455"/>
                <a:gridCol w="1192963"/>
                <a:gridCol w="1242998"/>
                <a:gridCol w="1242998"/>
                <a:gridCol w="1221931"/>
                <a:gridCol w="1011253"/>
              </a:tblGrid>
              <a:tr h="3793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9757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7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7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7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7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7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7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7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03" marR="7903" marT="790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empresa/ institución 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cuenten con 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758995"/>
              </p:ext>
            </p:extLst>
          </p:nvPr>
        </p:nvGraphicFramePr>
        <p:xfrm>
          <a:off x="323528" y="2204864"/>
          <a:ext cx="8147247" cy="2586513"/>
        </p:xfrm>
        <a:graphic>
          <a:graphicData uri="http://schemas.openxmlformats.org/drawingml/2006/table">
            <a:tbl>
              <a:tblPr/>
              <a:tblGrid>
                <a:gridCol w="3024336"/>
                <a:gridCol w="1152128"/>
                <a:gridCol w="1080120"/>
                <a:gridCol w="1029630"/>
                <a:gridCol w="1233718"/>
                <a:gridCol w="627315"/>
              </a:tblGrid>
              <a:tr h="33277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9808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8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8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8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8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8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8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8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8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8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923" marR="7923" marT="792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908720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8277344"/>
              </p:ext>
            </p:extLst>
          </p:nvPr>
        </p:nvGraphicFramePr>
        <p:xfrm>
          <a:off x="408495" y="1452361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864989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916832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82009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931182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36298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793396"/>
            <a:ext cx="8722171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797152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276956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826129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2579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980728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4163441"/>
              </p:ext>
            </p:extLst>
          </p:nvPr>
        </p:nvGraphicFramePr>
        <p:xfrm>
          <a:off x="396131" y="1563181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73135"/>
              </p:ext>
            </p:extLst>
          </p:nvPr>
        </p:nvGraphicFramePr>
        <p:xfrm>
          <a:off x="1151731" y="168218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Neonatología (HCGFAA)”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980728"/>
            <a:ext cx="8497887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se 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9779106"/>
              </p:ext>
            </p:extLst>
          </p:nvPr>
        </p:nvGraphicFramePr>
        <p:xfrm>
          <a:off x="516979" y="1317828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2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5.9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264921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696721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61274" y="116639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Neonatología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0316291"/>
              </p:ext>
            </p:extLst>
          </p:nvPr>
        </p:nvGraphicFramePr>
        <p:xfrm>
          <a:off x="516731" y="141993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907704" y="1988840"/>
            <a:ext cx="3240088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 generales</a:t>
            </a: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5833505" y="1772816"/>
            <a:ext cx="215979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1547664" y="3359225"/>
            <a:ext cx="41766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4822" name="AutoShape 8"/>
          <p:cNvSpPr>
            <a:spLocks noChangeArrowheads="1"/>
          </p:cNvSpPr>
          <p:nvPr/>
        </p:nvSpPr>
        <p:spPr bwMode="auto">
          <a:xfrm rot="10800000" flipH="1">
            <a:off x="5837039" y="2969575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549252" y="4272856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 rot="10800000" flipH="1">
            <a:off x="5837039" y="437128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516216" y="4304103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4.1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516216" y="2832696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1" name="Rectangle 7"/>
          <p:cNvSpPr>
            <a:spLocks noChangeArrowheads="1"/>
          </p:cNvSpPr>
          <p:nvPr/>
        </p:nvSpPr>
        <p:spPr bwMode="auto">
          <a:xfrm>
            <a:off x="1547664" y="23971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4832" name="AutoShape 8"/>
          <p:cNvSpPr>
            <a:spLocks noChangeArrowheads="1"/>
          </p:cNvSpPr>
          <p:nvPr/>
        </p:nvSpPr>
        <p:spPr bwMode="auto">
          <a:xfrm rot="10800000" flipH="1">
            <a:off x="5837039" y="246221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33" name="Rectangle 7"/>
          <p:cNvSpPr>
            <a:spLocks noChangeArrowheads="1"/>
          </p:cNvSpPr>
          <p:nvPr/>
        </p:nvSpPr>
        <p:spPr bwMode="auto">
          <a:xfrm>
            <a:off x="1547664" y="28743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4834" name="AutoShape 8"/>
          <p:cNvSpPr>
            <a:spLocks noChangeArrowheads="1"/>
          </p:cNvSpPr>
          <p:nvPr/>
        </p:nvSpPr>
        <p:spPr bwMode="auto">
          <a:xfrm rot="10800000" flipH="1">
            <a:off x="5837039" y="388913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516216" y="234888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516216" y="376880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1" name="Rectangle 7"/>
          <p:cNvSpPr>
            <a:spLocks noChangeArrowheads="1"/>
          </p:cNvSpPr>
          <p:nvPr/>
        </p:nvSpPr>
        <p:spPr bwMode="auto">
          <a:xfrm>
            <a:off x="1547664" y="3784357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4842" name="AutoShape 8"/>
          <p:cNvSpPr>
            <a:spLocks noChangeArrowheads="1"/>
          </p:cNvSpPr>
          <p:nvPr/>
        </p:nvSpPr>
        <p:spPr bwMode="auto">
          <a:xfrm rot="10800000" flipH="1">
            <a:off x="5837039" y="343383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516216" y="333675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7" name="Rectangle 7"/>
          <p:cNvSpPr>
            <a:spLocks noChangeArrowheads="1"/>
          </p:cNvSpPr>
          <p:nvPr/>
        </p:nvSpPr>
        <p:spPr bwMode="auto">
          <a:xfrm>
            <a:off x="1549252" y="4776912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4848" name="AutoShape 8"/>
          <p:cNvSpPr>
            <a:spLocks noChangeArrowheads="1"/>
          </p:cNvSpPr>
          <p:nvPr/>
        </p:nvSpPr>
        <p:spPr bwMode="auto">
          <a:xfrm rot="10800000" flipH="1">
            <a:off x="5837039" y="484993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517358" y="480166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549252" y="5713016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auto">
          <a:xfrm rot="10800000" flipH="1">
            <a:off x="5837039" y="581144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516216" y="5744263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AutoShape 8"/>
          <p:cNvSpPr>
            <a:spLocks noChangeArrowheads="1"/>
          </p:cNvSpPr>
          <p:nvPr/>
        </p:nvSpPr>
        <p:spPr bwMode="auto">
          <a:xfrm rot="10800000" flipH="1">
            <a:off x="5837039" y="532929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516216" y="520896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547664" y="5224517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549252" y="6217072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Habilidades directivas</a:t>
            </a: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 rot="10800000" flipH="1">
            <a:off x="5837039" y="629009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517358" y="624182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9266" y="799838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0" y="980728"/>
            <a:ext cx="8893175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CuadroTexto 13"/>
          <p:cNvSpPr txBox="1"/>
          <p:nvPr/>
        </p:nvSpPr>
        <p:spPr>
          <a:xfrm>
            <a:off x="1709428" y="6093296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1831291"/>
              </p:ext>
            </p:extLst>
          </p:nvPr>
        </p:nvGraphicFramePr>
        <p:xfrm>
          <a:off x="1259632" y="2153756"/>
          <a:ext cx="6912769" cy="3939540"/>
        </p:xfrm>
        <a:graphic>
          <a:graphicData uri="http://schemas.openxmlformats.org/drawingml/2006/table">
            <a:tbl>
              <a:tblPr/>
              <a:tblGrid>
                <a:gridCol w="5409992"/>
                <a:gridCol w="1502777"/>
              </a:tblGrid>
              <a:tr h="619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específicas 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000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Aplicar sus conocimientos, actitudes, habilidades y destrezas para proporcionar atención de medicina general, perinatal y neonatal de alta calidad, a través de la promoción de la salud, protección específica, acciones oportunas de diagnóstico, de tratamiento, de limitación del daño, </a:t>
                      </a:r>
                      <a:r>
                        <a:rPr lang="es-MX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-habilitación y rehabilitación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Brindar atención de calidad y alto sentido humano, así como resolver problemas de la práctica profesional aplicando los principios y métodos científicos para interpretar la realidad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integral del neonato sano y de alto riesgo.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Ejercer su práctica profesional de acuerdo a la normatividad estatal, nacional e internacional, con una actitud ética, crítica y propositiva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Aplicar los conocimientos sobre el proceso administrativo con eficiencia y eficacia de acuerdo a las prioridades del ámbito de la salud, con una actitud prospectiva y propositiva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420" y="924690"/>
            <a:ext cx="8893175" cy="129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con los siguientes CONOCIMIENTOS específicos de su posgrado que 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1907704" y="6143307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467202"/>
              </p:ext>
            </p:extLst>
          </p:nvPr>
        </p:nvGraphicFramePr>
        <p:xfrm>
          <a:off x="1541077" y="2215898"/>
          <a:ext cx="6402599" cy="3935730"/>
        </p:xfrm>
        <a:graphic>
          <a:graphicData uri="http://schemas.openxmlformats.org/drawingml/2006/table">
            <a:tbl>
              <a:tblPr/>
              <a:tblGrid>
                <a:gridCol w="5040560"/>
                <a:gridCol w="1362039"/>
              </a:tblGrid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Conocer e identificar al individuo desde una perspectiva compleja </a:t>
                      </a:r>
                      <a:r>
                        <a:rPr lang="es-MX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bio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-psicosocial, con juicio crítico y respeto a la diversidad ideológica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Comprender los procesos de investigación y su impacto en la atención integral del paciente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Identificar, diseñar e implementar los diferentes programas de prevención  de la salud en equipo </a:t>
                      </a:r>
                      <a:r>
                        <a:rPr lang="es-MX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inter y </a:t>
                      </a:r>
                      <a:r>
                        <a:rPr lang="es-MX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transdiciplinario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para fomentar una cultura de salud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Analizar e insertarse en los segmentos del mercado de trabajo con actitud autocrítica, creativa y ética profesional con liderazgo en su campo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Colaborar y participar en grupos interdisciplinarios para la generación, evaluación, desarrollo y transmisión de nuevos conocimientos, con respeto y ética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836613"/>
            <a:ext cx="8641085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7914839"/>
              </p:ext>
            </p:extLst>
          </p:nvPr>
        </p:nvGraphicFramePr>
        <p:xfrm>
          <a:off x="516570" y="166615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 bwMode="auto">
          <a:xfrm>
            <a:off x="179512" y="5661248"/>
            <a:ext cx="72008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836613"/>
            <a:ext cx="871309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1758831"/>
              </p:ext>
            </p:extLst>
          </p:nvPr>
        </p:nvGraphicFramePr>
        <p:xfrm>
          <a:off x="330064" y="1412776"/>
          <a:ext cx="7920880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54360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en función de la atención a las necesidades de su empresa / institución en 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1500303"/>
              </p:ext>
            </p:extLst>
          </p:nvPr>
        </p:nvGraphicFramePr>
        <p:xfrm>
          <a:off x="989806" y="170080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908720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2447971"/>
              </p:ext>
            </p:extLst>
          </p:nvPr>
        </p:nvGraphicFramePr>
        <p:xfrm>
          <a:off x="1115566" y="1492041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Especialidad en Neonatología (HCGFAA)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901463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8655030"/>
              </p:ext>
            </p:extLst>
          </p:nvPr>
        </p:nvGraphicFramePr>
        <p:xfrm>
          <a:off x="899592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becas a sus empleados actuales para estudiar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5698460"/>
              </p:ext>
            </p:extLst>
          </p:nvPr>
        </p:nvGraphicFramePr>
        <p:xfrm>
          <a:off x="1115616" y="155679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896644"/>
              </p:ext>
            </p:extLst>
          </p:nvPr>
        </p:nvGraphicFramePr>
        <p:xfrm>
          <a:off x="833259" y="1628800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19 de mayo al 02 de junio de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Especialidad en Neonatología (HCGFAA)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10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762720" y="5372714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755644" y="103417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60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30.0%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079565" y="1682100"/>
            <a:ext cx="74090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10.0%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8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30.0%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073144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10.0%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09113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90.0%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120528" y="27616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30.0%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32953" y="399019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902044" y="462344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1101819" y="46361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733769" y="47091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16.2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293121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293121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30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935731" y="1052736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Neonatología (HCGFAA)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9418953"/>
              </p:ext>
            </p:extLst>
          </p:nvPr>
        </p:nvGraphicFramePr>
        <p:xfrm>
          <a:off x="529331" y="1467507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745190"/>
              </p:ext>
            </p:extLst>
          </p:nvPr>
        </p:nvGraphicFramePr>
        <p:xfrm>
          <a:off x="532349" y="1368303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0916774"/>
              </p:ext>
            </p:extLst>
          </p:nvPr>
        </p:nvGraphicFramePr>
        <p:xfrm>
          <a:off x="1115616" y="136802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9584574"/>
              </p:ext>
            </p:extLst>
          </p:nvPr>
        </p:nvGraphicFramePr>
        <p:xfrm>
          <a:off x="497516" y="1292373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14162</TotalTime>
  <Words>1858</Words>
  <Application>Microsoft Office PowerPoint</Application>
  <PresentationFormat>Presentación en pantalla (4:3)</PresentationFormat>
  <Paragraphs>383</Paragraphs>
  <Slides>32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32</vt:i4>
      </vt:variant>
    </vt:vector>
  </HeadingPairs>
  <TitlesOfParts>
    <vt:vector size="34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GPE GLEZ</cp:lastModifiedBy>
  <cp:revision>966</cp:revision>
  <cp:lastPrinted>2013-07-09T20:28:01Z</cp:lastPrinted>
  <dcterms:created xsi:type="dcterms:W3CDTF">1601-01-01T00:00:00Z</dcterms:created>
  <dcterms:modified xsi:type="dcterms:W3CDTF">2017-06-08T14:23:59Z</dcterms:modified>
</cp:coreProperties>
</file>