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elly Chavez Nieto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66"/>
    <a:srgbClr val="CCFF66"/>
    <a:srgbClr val="00FF80"/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0" y="-2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commentAuthors" Target="commentAuthors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MP_MCPF_PROCESO\09_GR&#193;FICAS_EMP_MCPF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60985230534498"/>
          <c:y val="0.0435766597380713"/>
          <c:w val="0.915384615384615"/>
          <c:h val="0.805405405405406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0.269341723272162"/>
                  <c:y val="-0.0120258470489013"/>
                </c:manualLayout>
              </c:layout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41862661286584257"/>
                      <c:h val="0.18275342026453076"/>
                    </c:manualLayout>
                  </c15:layout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1916678596994"/>
          <c:y val="0.132166631198127"/>
          <c:w val="0.711063135289907"/>
          <c:h val="0.81690742711215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12121689334288"/>
                  <c:y val="0.013513726324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39394416607014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239394416607014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257576234788833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239394416607015"/>
                  <c:y val="0.002702915513939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TablaDatos!$B$121:$B$125</c:f>
              <c:strCache>
                <c:ptCount val="5"/>
                <c:pt idx="0">
                  <c:v>Eventual</c:v>
                </c:pt>
                <c:pt idx="1">
                  <c:v>Por honorarios</c:v>
                </c:pt>
                <c:pt idx="2">
                  <c:v>Por periodos</c:v>
                </c:pt>
                <c:pt idx="3">
                  <c:v>Base o Planta</c:v>
                </c:pt>
                <c:pt idx="4">
                  <c:v>Eventual y base</c:v>
                </c:pt>
              </c:strCache>
            </c:strRef>
          </c:cat>
          <c:val>
            <c:numRef>
              <c:f>TablaDatos!$C$121:$C$125</c:f>
              <c:numCache>
                <c:formatCode>General</c:formatCode>
                <c:ptCount val="5"/>
                <c:pt idx="0">
                  <c:v>0.333333333333333</c:v>
                </c:pt>
                <c:pt idx="1">
                  <c:v>0.222222222222222</c:v>
                </c:pt>
                <c:pt idx="2">
                  <c:v>0.222222222222222</c:v>
                </c:pt>
                <c:pt idx="3">
                  <c:v>0.166666666666667</c:v>
                </c:pt>
                <c:pt idx="4">
                  <c:v>0.0555555555555555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7568840"/>
        <c:axId val="2128477624"/>
        <c:axId val="0"/>
      </c:bar3DChart>
      <c:catAx>
        <c:axId val="-21375688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8477624"/>
        <c:crosses val="autoZero"/>
        <c:auto val="1"/>
        <c:lblAlgn val="ctr"/>
        <c:lblOffset val="100"/>
        <c:noMultiLvlLbl val="0"/>
      </c:catAx>
      <c:valAx>
        <c:axId val="21284776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75688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35092476322701"/>
          <c:y val="0.0352837891066878"/>
          <c:w val="0.498599065509405"/>
          <c:h val="0.92230648659774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176379748519883"/>
                  <c:y val="0.00540593295900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TablaDatos!$B$130:$B$136</c:f>
              <c:strCache>
                <c:ptCount val="7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$25,001 a $30,000</c:v>
                </c:pt>
                <c:pt idx="4">
                  <c:v>De $35,001 a $40,000</c:v>
                </c:pt>
                <c:pt idx="5">
                  <c:v>No proporcionó dato</c:v>
                </c:pt>
                <c:pt idx="6">
                  <c:v>Son docentes y se paga por hora de asignatura</c:v>
                </c:pt>
              </c:strCache>
            </c:strRef>
          </c:cat>
          <c:val>
            <c:numRef>
              <c:f>TablaDatos!$C$130:$C$136</c:f>
              <c:numCache>
                <c:formatCode>General</c:formatCode>
                <c:ptCount val="7"/>
                <c:pt idx="0">
                  <c:v>0.222222222222222</c:v>
                </c:pt>
                <c:pt idx="1">
                  <c:v>0.166666666666667</c:v>
                </c:pt>
                <c:pt idx="2">
                  <c:v>0.0555555555555555</c:v>
                </c:pt>
                <c:pt idx="3">
                  <c:v>0.0555555555555555</c:v>
                </c:pt>
                <c:pt idx="4">
                  <c:v>0.111111111111111</c:v>
                </c:pt>
                <c:pt idx="5">
                  <c:v>0.0555555555555555</c:v>
                </c:pt>
                <c:pt idx="6">
                  <c:v>0.333333333333333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8419224"/>
        <c:axId val="2128171704"/>
        <c:axId val="0"/>
      </c:bar3DChart>
      <c:catAx>
        <c:axId val="21284192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8171704"/>
        <c:crosses val="autoZero"/>
        <c:auto val="1"/>
        <c:lblAlgn val="ctr"/>
        <c:lblOffset val="100"/>
        <c:noMultiLvlLbl val="0"/>
      </c:catAx>
      <c:valAx>
        <c:axId val="21281717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8419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98526556907659"/>
          <c:y val="0.102436901468398"/>
          <c:w val="0.565362347888332"/>
          <c:h val="0.84663715684188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0366070436618153"/>
                  <c:y val="4.0477160961955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12121689334287"/>
                  <c:y val="-0.002702489891466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218181818181817"/>
                  <c:y val="0.01081102362204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239394416607015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TablaDatos!$B$146:$B$150</c:f>
              <c:strCache>
                <c:ptCount val="5"/>
                <c:pt idx="0">
                  <c:v>Ya se tiene un rango establecido</c:v>
                </c:pt>
                <c:pt idx="1">
                  <c:v>Experiencia</c:v>
                </c:pt>
                <c:pt idx="2">
                  <c:v>Grado académico (título)</c:v>
                </c:pt>
                <c:pt idx="3">
                  <c:v>Puesto</c:v>
                </c:pt>
                <c:pt idx="4">
                  <c:v>Conocimientos</c:v>
                </c:pt>
              </c:strCache>
            </c:strRef>
          </c:cat>
          <c:val>
            <c:numRef>
              <c:f>TablaDatos!$C$146:$C$150</c:f>
              <c:numCache>
                <c:formatCode>General</c:formatCode>
                <c:ptCount val="5"/>
                <c:pt idx="0">
                  <c:v>0.444444444444444</c:v>
                </c:pt>
                <c:pt idx="1">
                  <c:v>0.277777777777778</c:v>
                </c:pt>
                <c:pt idx="2">
                  <c:v>0.111111111111111</c:v>
                </c:pt>
                <c:pt idx="3">
                  <c:v>0.111111111111111</c:v>
                </c:pt>
                <c:pt idx="4">
                  <c:v>0.0555555555555555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57196584"/>
        <c:axId val="2125660856"/>
        <c:axId val="0"/>
      </c:bar3DChart>
      <c:catAx>
        <c:axId val="20571965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5660856"/>
        <c:crosses val="autoZero"/>
        <c:auto val="1"/>
        <c:lblAlgn val="ctr"/>
        <c:lblOffset val="100"/>
        <c:noMultiLvlLbl val="0"/>
      </c:catAx>
      <c:valAx>
        <c:axId val="21256608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57196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4700580763151"/>
          <c:y val="0.134813617654194"/>
          <c:w val="0.694717680744452"/>
          <c:h val="0.81690742711215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12121689334288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72727272727273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30303507516106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30303507516106"/>
                  <c:y val="0.0135137263247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TablaDatos!$B$172:$B$175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TablaDatos!$C$172:$C$175</c:f>
              <c:numCache>
                <c:formatCode>General</c:formatCode>
                <c:ptCount val="4"/>
                <c:pt idx="0">
                  <c:v>0.333333333333333</c:v>
                </c:pt>
                <c:pt idx="1">
                  <c:v>0.555555555555556</c:v>
                </c:pt>
                <c:pt idx="2">
                  <c:v>0.111111111111111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4263608"/>
        <c:axId val="2123924408"/>
        <c:axId val="0"/>
      </c:bar3DChart>
      <c:catAx>
        <c:axId val="21242636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3924408"/>
        <c:crosses val="autoZero"/>
        <c:auto val="1"/>
        <c:lblAlgn val="ctr"/>
        <c:lblOffset val="100"/>
        <c:noMultiLvlLbl val="0"/>
      </c:catAx>
      <c:valAx>
        <c:axId val="21239244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4263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49362920544023"/>
          <c:y val="0.113247712279208"/>
          <c:w val="0.603616893342878"/>
          <c:h val="0.8358263460310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81237957807682"/>
                  <c:y val="0.01330449829527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29928232409837"/>
                  <c:y val="0.005321925027923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63569554575251"/>
                  <c:y val="2.0951635872301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45669236513379"/>
                  <c:y val="0.00798278278370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309868600389634"/>
                  <c:y val="0.01596535605105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309868600389634"/>
                  <c:y val="0.00798278278370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TablaDatos!$B$216:$B$221</c:f>
              <c:strCache>
                <c:ptCount val="6"/>
                <c:pt idx="0">
                  <c:v>Práctica</c:v>
                </c:pt>
                <c:pt idx="1">
                  <c:v>Preparación académica</c:v>
                </c:pt>
                <c:pt idx="2">
                  <c:v>Saben trabajar bajo presión</c:v>
                </c:pt>
                <c:pt idx="3">
                  <c:v>Disposición</c:v>
                </c:pt>
                <c:pt idx="4">
                  <c:v>Saben tomar decisiones</c:v>
                </c:pt>
                <c:pt idx="5">
                  <c:v>Trabajo en equipo</c:v>
                </c:pt>
              </c:strCache>
            </c:strRef>
          </c:cat>
          <c:val>
            <c:numRef>
              <c:f>TablaDatos!$C$216:$C$221</c:f>
              <c:numCache>
                <c:formatCode>General</c:formatCode>
                <c:ptCount val="6"/>
                <c:pt idx="0">
                  <c:v>0.333333333333333</c:v>
                </c:pt>
                <c:pt idx="1">
                  <c:v>0.277777777777778</c:v>
                </c:pt>
                <c:pt idx="2">
                  <c:v>0.166666666666667</c:v>
                </c:pt>
                <c:pt idx="3">
                  <c:v>0.111111111111111</c:v>
                </c:pt>
                <c:pt idx="4">
                  <c:v>0.0555555555555555</c:v>
                </c:pt>
                <c:pt idx="5">
                  <c:v>0.0555555555555555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56576344"/>
        <c:axId val="2056579416"/>
        <c:axId val="0"/>
      </c:bar3DChart>
      <c:catAx>
        <c:axId val="20565763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056579416"/>
        <c:crosses val="autoZero"/>
        <c:auto val="1"/>
        <c:lblAlgn val="ctr"/>
        <c:lblOffset val="100"/>
        <c:noMultiLvlLbl val="0"/>
      </c:catAx>
      <c:valAx>
        <c:axId val="20565794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56576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511966972623076"/>
          <c:y val="0.138965769593186"/>
          <c:w val="0.461453113815318"/>
          <c:h val="0.81900823859452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09090909090909"/>
                  <c:y val="2.1281123648283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109090909090909"/>
                  <c:y val="2.1281123648283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109090909090909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0909090909090909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145454545454544"/>
                  <c:y val="9.9097954311074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0163636363636363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TablaDatos!$B$226:$B$235</c:f>
              <c:strCache>
                <c:ptCount val="10"/>
                <c:pt idx="0">
                  <c:v>Falta de dominio de programas computacionales</c:v>
                </c:pt>
                <c:pt idx="1">
                  <c:v>Falta de práctica</c:v>
                </c:pt>
                <c:pt idx="2">
                  <c:v>No saben tomar decisiones</c:v>
                </c:pt>
                <c:pt idx="3">
                  <c:v>Falta de dominio de otro idioma</c:v>
                </c:pt>
                <c:pt idx="4">
                  <c:v>Falta de trabajo en equipo</c:v>
                </c:pt>
                <c:pt idx="5">
                  <c:v>Autoestima</c:v>
                </c:pt>
                <c:pt idx="6">
                  <c:v>Falta de disposición</c:v>
                </c:pt>
                <c:pt idx="7">
                  <c:v>Falta de dominio de la pedagogía</c:v>
                </c:pt>
                <c:pt idx="8">
                  <c:v>Ninguna</c:v>
                </c:pt>
                <c:pt idx="9">
                  <c:v>No dominan la redacción de informes de gestión</c:v>
                </c:pt>
              </c:strCache>
            </c:strRef>
          </c:cat>
          <c:val>
            <c:numRef>
              <c:f>TablaDatos!$C$226:$C$235</c:f>
              <c:numCache>
                <c:formatCode>General</c:formatCode>
                <c:ptCount val="10"/>
                <c:pt idx="0">
                  <c:v>0.166666666666667</c:v>
                </c:pt>
                <c:pt idx="1">
                  <c:v>0.166666666666667</c:v>
                </c:pt>
                <c:pt idx="2">
                  <c:v>0.166666666666667</c:v>
                </c:pt>
                <c:pt idx="3">
                  <c:v>0.111111111111111</c:v>
                </c:pt>
                <c:pt idx="4">
                  <c:v>0.111111111111111</c:v>
                </c:pt>
                <c:pt idx="5">
                  <c:v>0.0555555555555555</c:v>
                </c:pt>
                <c:pt idx="6">
                  <c:v>0.0555555555555555</c:v>
                </c:pt>
                <c:pt idx="7">
                  <c:v>0.0555555555555555</c:v>
                </c:pt>
                <c:pt idx="8">
                  <c:v>0.0555555555555555</c:v>
                </c:pt>
                <c:pt idx="9">
                  <c:v>0.0555555555555555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9862856"/>
        <c:axId val="2129857224"/>
        <c:axId val="0"/>
      </c:bar3DChart>
      <c:catAx>
        <c:axId val="212986285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9857224"/>
        <c:crosses val="autoZero"/>
        <c:auto val="1"/>
        <c:lblAlgn val="ctr"/>
        <c:lblOffset val="100"/>
        <c:noMultiLvlLbl val="0"/>
      </c:catAx>
      <c:valAx>
        <c:axId val="21298572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98628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361918396564"/>
          <c:y val="0.129287494264298"/>
          <c:w val="0.703052108605908"/>
          <c:h val="0.8197867225516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30303507516106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15065139584823"/>
                  <c:y val="0.02162183443285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30303507516106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30303507516106"/>
                  <c:y val="0.01621642902745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TablaDatos!$B$240:$B$243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TablaDatos!$C$240:$C$243</c:f>
              <c:numCache>
                <c:formatCode>General</c:formatCode>
                <c:ptCount val="4"/>
                <c:pt idx="0">
                  <c:v>0.5</c:v>
                </c:pt>
                <c:pt idx="1">
                  <c:v>0.444444444444444</c:v>
                </c:pt>
                <c:pt idx="2">
                  <c:v>0.0555555555555555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2645256"/>
        <c:axId val="2045520008"/>
        <c:axId val="0"/>
      </c:bar3DChart>
      <c:catAx>
        <c:axId val="214264525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045520008"/>
        <c:crosses val="autoZero"/>
        <c:auto val="1"/>
        <c:lblAlgn val="ctr"/>
        <c:lblOffset val="100"/>
        <c:noMultiLvlLbl val="0"/>
      </c:catAx>
      <c:valAx>
        <c:axId val="20455200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26452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132166631198127"/>
          <c:w val="0.774108947745168"/>
          <c:h val="0.81690742711215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12121689334288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91360057265568"/>
                  <c:y val="0.02162183443285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48485325697924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8484896206156"/>
                  <c:y val="0.01621642902745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TablaDatos!$B$248:$B$251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TablaDatos!$C$248:$C$251</c:f>
              <c:numCache>
                <c:formatCode>General</c:formatCode>
                <c:ptCount val="4"/>
                <c:pt idx="0">
                  <c:v>0.444444444444444</c:v>
                </c:pt>
                <c:pt idx="1">
                  <c:v>0.555555555555556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6980712"/>
        <c:axId val="-2136858056"/>
        <c:axId val="0"/>
      </c:bar3DChart>
      <c:catAx>
        <c:axId val="-21369807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6858056"/>
        <c:crosses val="autoZero"/>
        <c:auto val="1"/>
        <c:lblAlgn val="ctr"/>
        <c:lblOffset val="100"/>
        <c:noMultiLvlLbl val="0"/>
      </c:catAx>
      <c:valAx>
        <c:axId val="-21368580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6980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140274739306235"/>
          <c:w val="0.708508661417323"/>
          <c:h val="0.80879931900404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30303507516106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48485325697923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257576234788833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29393987115247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TablaDatos!$B$256:$B$259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TablaDatos!$C$256:$C$259</c:f>
              <c:numCache>
                <c:formatCode>General</c:formatCode>
                <c:ptCount val="4"/>
                <c:pt idx="0">
                  <c:v>0.0555555555555555</c:v>
                </c:pt>
                <c:pt idx="1">
                  <c:v>0.444444444444444</c:v>
                </c:pt>
                <c:pt idx="2">
                  <c:v>0.388888888888889</c:v>
                </c:pt>
                <c:pt idx="3">
                  <c:v>0.111111111111111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9855912"/>
        <c:axId val="2129798424"/>
        <c:axId val="0"/>
      </c:bar3DChart>
      <c:catAx>
        <c:axId val="21298559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9798424"/>
        <c:crosses val="autoZero"/>
        <c:auto val="1"/>
        <c:lblAlgn val="ctr"/>
        <c:lblOffset val="100"/>
        <c:noMultiLvlLbl val="0"/>
      </c:catAx>
      <c:valAx>
        <c:axId val="21297984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9855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1993709182"/>
          <c:y val="0.129347701107327"/>
          <c:w val="0.719417752326414"/>
          <c:h val="0.81690742711215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72727272727273"/>
                  <c:y val="0.01621642902745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12121689334288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275758052970651"/>
                  <c:y val="0.01621642902745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TablaDatos!$B$264:$B$267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TablaDatos!$C$264:$C$267</c:f>
              <c:numCache>
                <c:formatCode>General</c:formatCode>
                <c:ptCount val="4"/>
                <c:pt idx="0">
                  <c:v>0.222222222222222</c:v>
                </c:pt>
                <c:pt idx="1">
                  <c:v>0.388888888888889</c:v>
                </c:pt>
                <c:pt idx="2">
                  <c:v>0.222222222222222</c:v>
                </c:pt>
                <c:pt idx="3">
                  <c:v>0.166666666666667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45561368"/>
        <c:axId val="2125687928"/>
        <c:axId val="0"/>
      </c:bar3DChart>
      <c:catAx>
        <c:axId val="204556136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5687928"/>
        <c:crosses val="autoZero"/>
        <c:auto val="1"/>
        <c:lblAlgn val="ctr"/>
        <c:lblOffset val="100"/>
        <c:noMultiLvlLbl val="0"/>
      </c:catAx>
      <c:valAx>
        <c:axId val="21256879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45561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8387997113857"/>
          <c:y val="0.262234081977178"/>
          <c:w val="0.641495331868026"/>
          <c:h val="0.56500457618462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1"/>
              <c:layout>
                <c:manualLayout>
                  <c:x val="-0.0182473838450177"/>
                  <c:y val="0.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7880777315040494"/>
                      <c:h val="0.20795742236808018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.110862457307391"/>
                  <c:y val="-0.13374831257404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3957992092887412"/>
                      <c:h val="0.20795742236808018"/>
                    </c:manualLayout>
                  </c15:layout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TablaDatos!$B$11:$B$13</c:f>
              <c:strCache>
                <c:ptCount val="3"/>
                <c:pt idx="0">
                  <c:v>Academia /IES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TablaDatos!$C$11:$C$13</c:f>
              <c:numCache>
                <c:formatCode>General</c:formatCode>
                <c:ptCount val="3"/>
                <c:pt idx="0">
                  <c:v>0.666666666666667</c:v>
                </c:pt>
                <c:pt idx="1">
                  <c:v>0.0555555555555555</c:v>
                </c:pt>
                <c:pt idx="2">
                  <c:v>0.277777777777778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"/>
          <c:y val="0.140274739306235"/>
          <c:w val="0.771399856836077"/>
          <c:h val="0.80879931900404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75758052970651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275758052970651"/>
                  <c:y val="0.013513726324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09090909090909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TablaDatos!$B$18:$B$21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TablaDatos!$C$18:$C$21</c:f>
              <c:numCache>
                <c:formatCode>General</c:formatCode>
                <c:ptCount val="4"/>
                <c:pt idx="0">
                  <c:v>0.0555555555555555</c:v>
                </c:pt>
                <c:pt idx="1">
                  <c:v>0.111111111111111</c:v>
                </c:pt>
                <c:pt idx="2">
                  <c:v>0.0555555555555555</c:v>
                </c:pt>
                <c:pt idx="3">
                  <c:v>0.777777777777778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89650280"/>
        <c:axId val="2127627480"/>
        <c:axId val="0"/>
      </c:bar3DChart>
      <c:catAx>
        <c:axId val="20896502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7627480"/>
        <c:crosses val="autoZero"/>
        <c:auto val="1"/>
        <c:lblAlgn val="ctr"/>
        <c:lblOffset val="100"/>
        <c:noMultiLvlLbl val="0"/>
      </c:catAx>
      <c:valAx>
        <c:axId val="21276274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89650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1107802433787"/>
          <c:y val="0.113247712279208"/>
          <c:w val="0.671872011453114"/>
          <c:h val="0.8358263460310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0767738407699038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TablaDatos!$B$26:$B$35</c:f>
              <c:strCache>
                <c:ptCount val="10"/>
                <c:pt idx="0">
                  <c:v>Coordinador de área</c:v>
                </c:pt>
                <c:pt idx="1">
                  <c:v>Jefatura</c:v>
                </c:pt>
                <c:pt idx="2">
                  <c:v>Director de área</c:v>
                </c:pt>
                <c:pt idx="3">
                  <c:v>Director General</c:v>
                </c:pt>
                <c:pt idx="4">
                  <c:v>Gerente de área</c:v>
                </c:pt>
                <c:pt idx="5">
                  <c:v>Administrativo</c:v>
                </c:pt>
                <c:pt idx="6">
                  <c:v>Dueño de la empresa</c:v>
                </c:pt>
                <c:pt idx="7">
                  <c:v>Profesor</c:v>
                </c:pt>
                <c:pt idx="8">
                  <c:v>Subdirector</c:v>
                </c:pt>
                <c:pt idx="9">
                  <c:v>Supervisor</c:v>
                </c:pt>
              </c:strCache>
            </c:strRef>
          </c:cat>
          <c:val>
            <c:numRef>
              <c:f>TablaDatos!$C$26:$C$35</c:f>
              <c:numCache>
                <c:formatCode>General</c:formatCode>
                <c:ptCount val="10"/>
                <c:pt idx="0">
                  <c:v>0.222222222222222</c:v>
                </c:pt>
                <c:pt idx="1">
                  <c:v>0.166666666666667</c:v>
                </c:pt>
                <c:pt idx="2">
                  <c:v>0.111111111111111</c:v>
                </c:pt>
                <c:pt idx="3">
                  <c:v>0.111111111111111</c:v>
                </c:pt>
                <c:pt idx="4">
                  <c:v>0.111111111111111</c:v>
                </c:pt>
                <c:pt idx="5">
                  <c:v>0.0555555555555555</c:v>
                </c:pt>
                <c:pt idx="6">
                  <c:v>0.0555555555555555</c:v>
                </c:pt>
                <c:pt idx="7">
                  <c:v>0.0555555555555555</c:v>
                </c:pt>
                <c:pt idx="8">
                  <c:v>0.056</c:v>
                </c:pt>
                <c:pt idx="9">
                  <c:v>0.056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91853320"/>
        <c:axId val="2091856392"/>
        <c:axId val="0"/>
      </c:bar3DChart>
      <c:catAx>
        <c:axId val="20918533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091856392"/>
        <c:crosses val="autoZero"/>
        <c:auto val="1"/>
        <c:lblAlgn val="ctr"/>
        <c:lblOffset val="100"/>
        <c:noMultiLvlLbl val="0"/>
      </c:catAx>
      <c:valAx>
        <c:axId val="20918563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91853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148382847414343"/>
          <c:w val="0.701235934144596"/>
          <c:h val="0.80069121089593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0.02702723983826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75758052970651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12121689334288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30303507516106"/>
                  <c:y val="0.01081102362204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TablaDatos!$B$53:$B$56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TablaDatos!$C$53:$C$56</c:f>
              <c:numCache>
                <c:formatCode>General</c:formatCode>
                <c:ptCount val="4"/>
                <c:pt idx="0">
                  <c:v>0.222222222222222</c:v>
                </c:pt>
                <c:pt idx="1">
                  <c:v>0.444444444444444</c:v>
                </c:pt>
                <c:pt idx="2">
                  <c:v>0.277777777777778</c:v>
                </c:pt>
                <c:pt idx="3">
                  <c:v>0.0555555555555555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056980920"/>
        <c:axId val="2056991400"/>
        <c:axId val="0"/>
      </c:bar3DChart>
      <c:catAx>
        <c:axId val="205698092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056991400"/>
        <c:crosses val="autoZero"/>
        <c:auto val="1"/>
        <c:lblAlgn val="ctr"/>
        <c:lblOffset val="100"/>
        <c:noMultiLvlLbl val="0"/>
      </c:catAx>
      <c:valAx>
        <c:axId val="20569914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056980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8208446671439"/>
          <c:y val="0.132166631198127"/>
          <c:w val="0.564771367215462"/>
          <c:h val="0.816907427112152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TablaDatos!$C$60</c:f>
              <c:strCache>
                <c:ptCount val="1"/>
                <c:pt idx="0">
                  <c:v>PORCENTAJE</c:v>
                </c:pt>
              </c:strCache>
            </c:strRef>
          </c:tx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0.02702723983826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75758052970651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12121689334288"/>
                  <c:y val="0.02432453713556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30303507516106"/>
                  <c:y val="0.01081102362204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TablaDatos!$B$61:$B$64</c:f>
              <c:strCache>
                <c:ptCount val="4"/>
                <c:pt idx="0">
                  <c:v>Sólo se contrata personal con doctorado</c:v>
                </c:pt>
                <c:pt idx="1">
                  <c:v>Ya contamos con suficientes profesionistas en este ramo</c:v>
                </c:pt>
                <c:pt idx="2">
                  <c:v>No es el perfil requerido</c:v>
                </c:pt>
                <c:pt idx="3">
                  <c:v>No es necesario en la empresa/institución</c:v>
                </c:pt>
              </c:strCache>
            </c:strRef>
          </c:cat>
          <c:val>
            <c:numRef>
              <c:f>TablaDatos!$C$61:$C$64</c:f>
              <c:numCache>
                <c:formatCode>General</c:formatCode>
                <c:ptCount val="4"/>
                <c:pt idx="0">
                  <c:v>0.333333333333333</c:v>
                </c:pt>
                <c:pt idx="1">
                  <c:v>0.333333333333333</c:v>
                </c:pt>
                <c:pt idx="2">
                  <c:v>0.166666666666667</c:v>
                </c:pt>
                <c:pt idx="3">
                  <c:v>0.166666666666667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6319304"/>
        <c:axId val="2123531432"/>
        <c:axId val="0"/>
      </c:bar3DChart>
      <c:catAx>
        <c:axId val="-213631930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3531432"/>
        <c:crosses val="autoZero"/>
        <c:auto val="1"/>
        <c:lblAlgn val="ctr"/>
        <c:lblOffset val="100"/>
        <c:noMultiLvlLbl val="0"/>
      </c:catAx>
      <c:valAx>
        <c:axId val="21235314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6319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107842306873803"/>
          <c:w val="0.799563493199714"/>
          <c:h val="0.84123175143647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56428060128846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39394416607015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275758052970651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12121689334288"/>
                  <c:y val="0.01081102362204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TablaDatos!$B$69:$B$72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TablaDatos!$C$69:$C$72</c:f>
              <c:numCache>
                <c:formatCode>General</c:formatCode>
                <c:ptCount val="4"/>
                <c:pt idx="0">
                  <c:v>0.555555555555556</c:v>
                </c:pt>
                <c:pt idx="1">
                  <c:v>0.444444444444444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4380280"/>
        <c:axId val="-2136608744"/>
        <c:axId val="0"/>
      </c:bar3DChart>
      <c:catAx>
        <c:axId val="21243802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6608744"/>
        <c:crosses val="autoZero"/>
        <c:auto val="1"/>
        <c:lblAlgn val="ctr"/>
        <c:lblOffset val="100"/>
        <c:noMultiLvlLbl val="0"/>
      </c:catAx>
      <c:valAx>
        <c:axId val="-21366087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4380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0862206852521813"/>
          <c:w val="0.823199856836077"/>
          <c:h val="0.8628533730580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135137263247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28226914817466"/>
                  <c:y val="0.008108320919344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48485325697924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8484896206156"/>
                  <c:y val="0.01081102362204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TablaDatos!$B$77:$B$80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TablaDatos!$C$77:$C$80</c:f>
              <c:numCache>
                <c:formatCode>General</c:formatCode>
                <c:ptCount val="4"/>
                <c:pt idx="0">
                  <c:v>0.444444444444444</c:v>
                </c:pt>
                <c:pt idx="1">
                  <c:v>0.555555555555556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9640776"/>
        <c:axId val="2140005832"/>
        <c:axId val="0"/>
      </c:bar3DChart>
      <c:catAx>
        <c:axId val="213964077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005832"/>
        <c:crosses val="autoZero"/>
        <c:auto val="1"/>
        <c:lblAlgn val="ctr"/>
        <c:lblOffset val="100"/>
        <c:noMultiLvlLbl val="0"/>
      </c:catAx>
      <c:valAx>
        <c:axId val="21400058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9640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9238277782219"/>
          <c:y val="0.0916940541229109"/>
          <c:w val="0.554021645570015"/>
          <c:h val="0.854745264949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43919279912595"/>
                  <c:y val="0.01580924098174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79369839780218"/>
                  <c:y val="0.005269885305669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61644559846407"/>
                  <c:y val="0.01053956314370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0397095119714028"/>
                  <c:y val="2.0746763141881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0396347029159342"/>
                  <c:y val="0.005337934688774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TablaDatos!$B$85:$B$89</c:f>
              <c:strCache>
                <c:ptCount val="5"/>
                <c:pt idx="0">
                  <c:v>Internet</c:v>
                </c:pt>
                <c:pt idx="1">
                  <c:v>Recomendación</c:v>
                </c:pt>
                <c:pt idx="2">
                  <c:v>Bolsa de trabajo</c:v>
                </c:pt>
                <c:pt idx="3">
                  <c:v>Los mismos egresados de la maestría</c:v>
                </c:pt>
                <c:pt idx="4">
                  <c:v>Empresas de contratación de personal</c:v>
                </c:pt>
              </c:strCache>
            </c:strRef>
          </c:cat>
          <c:val>
            <c:numRef>
              <c:f>TablaDatos!$C$85:$C$89</c:f>
              <c:numCache>
                <c:formatCode>General</c:formatCode>
                <c:ptCount val="5"/>
                <c:pt idx="0">
                  <c:v>0.333333333333333</c:v>
                </c:pt>
                <c:pt idx="1">
                  <c:v>0.277777777777778</c:v>
                </c:pt>
                <c:pt idx="2">
                  <c:v>0.166666666666667</c:v>
                </c:pt>
                <c:pt idx="3">
                  <c:v>0.111111111111111</c:v>
                </c:pt>
                <c:pt idx="4">
                  <c:v>0.111111111111111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9407016"/>
        <c:axId val="2139402824"/>
        <c:axId val="0"/>
      </c:bar3DChart>
      <c:catAx>
        <c:axId val="213940701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9402824"/>
        <c:crosses val="autoZero"/>
        <c:auto val="1"/>
        <c:lblAlgn val="ctr"/>
        <c:lblOffset val="100"/>
        <c:noMultiLvlLbl val="0"/>
      </c:catAx>
      <c:valAx>
        <c:axId val="21394028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9407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06/06/17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xmlns:p14="http://schemas.microsoft.com/office/powerpoint/2010/main"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Maestría en Ciencia de Productos Forestales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xmlns:p14="http://schemas.microsoft.com/office/powerpoint/2010/main"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50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sabe o conoce cuántos egresados de ese posgrado laboran actualmente en la empresa/institución)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1.6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9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2994222"/>
              </p:ext>
            </p:extLst>
          </p:nvPr>
        </p:nvGraphicFramePr>
        <p:xfrm>
          <a:off x="1043608" y="1484784"/>
          <a:ext cx="7238862" cy="4869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0343270"/>
              </p:ext>
            </p:extLst>
          </p:nvPr>
        </p:nvGraphicFramePr>
        <p:xfrm>
          <a:off x="899592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33.4%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0730149"/>
              </p:ext>
            </p:extLst>
          </p:nvPr>
        </p:nvGraphicFramePr>
        <p:xfrm>
          <a:off x="827584" y="1412776"/>
          <a:ext cx="7344816" cy="494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4908704"/>
              </p:ext>
            </p:extLst>
          </p:nvPr>
        </p:nvGraphicFramePr>
        <p:xfrm>
          <a:off x="755576" y="15567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043376"/>
              </p:ext>
            </p:extLst>
          </p:nvPr>
        </p:nvGraphicFramePr>
        <p:xfrm>
          <a:off x="611560" y="2492896"/>
          <a:ext cx="7992888" cy="2808311"/>
        </p:xfrm>
        <a:graphic>
          <a:graphicData uri="http://schemas.openxmlformats.org/drawingml/2006/table">
            <a:tbl>
              <a:tblPr/>
              <a:tblGrid>
                <a:gridCol w="2148061"/>
                <a:gridCol w="1245419"/>
                <a:gridCol w="1256844"/>
                <a:gridCol w="1245419"/>
                <a:gridCol w="1245419"/>
                <a:gridCol w="851726"/>
              </a:tblGrid>
              <a:tr h="5583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Criterios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Muy 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Poco 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Nada importante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Conocimientos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Disponibilidad de horario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 cuente con título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38.9%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Experiencia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Edad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Universidad de procedencia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Género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Estado civil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572" marR="8572" marT="857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078523"/>
              </p:ext>
            </p:extLst>
          </p:nvPr>
        </p:nvGraphicFramePr>
        <p:xfrm>
          <a:off x="539552" y="1988840"/>
          <a:ext cx="8102723" cy="3528391"/>
        </p:xfrm>
        <a:graphic>
          <a:graphicData uri="http://schemas.openxmlformats.org/drawingml/2006/table">
            <a:tbl>
              <a:tblPr/>
              <a:tblGrid>
                <a:gridCol w="2104659"/>
                <a:gridCol w="1317653"/>
                <a:gridCol w="1207848"/>
                <a:gridCol w="1276476"/>
                <a:gridCol w="1306672"/>
                <a:gridCol w="889415"/>
              </a:tblGrid>
              <a:tr h="5879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Muy 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Poco 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Nada importante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en equipo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83.3%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16.7%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Solución de problemas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66.7%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33.3%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Investigación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38.9%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Diseño de proyectos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 instrumentos y herramientas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44.4%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Actitudes emprendedoras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38.9%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6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Dominio de otro idioma (inglés)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38.9%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56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Directivas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27.8%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61.1%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8238" marR="8238" marT="823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900668"/>
              </p:ext>
            </p:extLst>
          </p:nvPr>
        </p:nvGraphicFramePr>
        <p:xfrm>
          <a:off x="179512" y="1412776"/>
          <a:ext cx="7704856" cy="4820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1683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2009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1182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298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93396"/>
            <a:ext cx="8722171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9715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276956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82612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1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2579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5548489"/>
              </p:ext>
            </p:extLst>
          </p:nvPr>
        </p:nvGraphicFramePr>
        <p:xfrm>
          <a:off x="1043608" y="134076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Maestría en Ciencia de Productos Forestales”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2842978"/>
              </p:ext>
            </p:extLst>
          </p:nvPr>
        </p:nvGraphicFramePr>
        <p:xfrm>
          <a:off x="0" y="1700808"/>
          <a:ext cx="6733256" cy="414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5724128" y="4869161"/>
            <a:ext cx="3276152" cy="1728191"/>
            <a:chOff x="5247972" y="5568237"/>
            <a:chExt cx="3276152" cy="1173131"/>
          </a:xfrm>
        </p:grpSpPr>
        <p:sp>
          <p:nvSpPr>
            <p:cNvPr id="7" name="3 Rectángulo"/>
            <p:cNvSpPr>
              <a:spLocks noChangeArrowheads="1"/>
            </p:cNvSpPr>
            <p:nvPr/>
          </p:nvSpPr>
          <p:spPr bwMode="auto">
            <a:xfrm>
              <a:off x="6760140" y="5568237"/>
              <a:ext cx="1763984" cy="325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s-MX" sz="1400" dirty="0" smtClean="0">
                  <a:solidFill>
                    <a:schemeClr val="bg1">
                      <a:lumMod val="50000"/>
                    </a:schemeClr>
                  </a:solidFill>
                  <a:latin typeface="Copperplate Gothic Bold" pitchFamily="34" charset="0"/>
                  <a:ea typeface="ＭＳ Ｐゴシック" pitchFamily="34" charset="-128"/>
                </a:rPr>
                <a:t>Promedio pago por hora asignatura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5247972" y="6181940"/>
              <a:ext cx="117418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wrap="square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$102.5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6520343" y="6056962"/>
              <a:ext cx="1990043" cy="306323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</a:t>
              </a: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$58.0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6520343" y="6435045"/>
              <a:ext cx="1990043" cy="306323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</a:t>
              </a: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$150.0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cxnSp>
          <p:nvCxnSpPr>
            <p:cNvPr id="11" name="3 Conector recto de flecha"/>
            <p:cNvCxnSpPr/>
            <p:nvPr/>
          </p:nvCxnSpPr>
          <p:spPr bwMode="auto">
            <a:xfrm>
              <a:off x="6328092" y="5861519"/>
              <a:ext cx="244515" cy="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DE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7539320"/>
              </p:ext>
            </p:extLst>
          </p:nvPr>
        </p:nvGraphicFramePr>
        <p:xfrm>
          <a:off x="539552" y="1340768"/>
          <a:ext cx="7560840" cy="494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2649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69672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5394807"/>
              </p:ext>
            </p:extLst>
          </p:nvPr>
        </p:nvGraphicFramePr>
        <p:xfrm>
          <a:off x="899592" y="1268760"/>
          <a:ext cx="7131823" cy="4797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Productos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385507" y="1988840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311308" y="1772816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025467" y="3359225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equipo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314842" y="2969575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027055" y="427285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314842" y="437128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994019" y="430410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994019" y="2832696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025467" y="23971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problemas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314842" y="246221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025467" y="28743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herramientas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314842" y="38891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994019" y="234888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994019" y="376880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025467" y="378435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proyectos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314842" y="34338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994019" y="333675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4.28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027055" y="477691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314842" y="48499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995161" y="4725144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027055" y="571301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314842" y="581144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994019" y="574426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3.89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314842" y="53292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5994019" y="520896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025467" y="522451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emprendedoras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27055" y="621707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314842" y="62900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995161" y="624182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3.82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002131" y="1772816"/>
            <a:ext cx="1890349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% Que no aplica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7" name="AutoShape 8"/>
          <p:cNvSpPr>
            <a:spLocks noChangeArrowheads="1"/>
          </p:cNvSpPr>
          <p:nvPr/>
        </p:nvSpPr>
        <p:spPr bwMode="auto">
          <a:xfrm rot="10800000" flipH="1">
            <a:off x="7005036" y="6268041"/>
            <a:ext cx="357136" cy="21739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7524328" y="6165304"/>
            <a:ext cx="810089" cy="35248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7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5.6%</a:t>
            </a:r>
            <a:endParaRPr lang="es-MX" sz="17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799838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 rot="10800000" flipH="1">
            <a:off x="7077044" y="4755873"/>
            <a:ext cx="357136" cy="21739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0" name="Rectangle 9"/>
          <p:cNvSpPr>
            <a:spLocks noChangeArrowheads="1"/>
          </p:cNvSpPr>
          <p:nvPr/>
        </p:nvSpPr>
        <p:spPr bwMode="auto">
          <a:xfrm>
            <a:off x="7596336" y="4653136"/>
            <a:ext cx="810089" cy="35248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7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5.6%</a:t>
            </a:r>
            <a:endParaRPr lang="es-MX" sz="17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980728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pSp>
        <p:nvGrpSpPr>
          <p:cNvPr id="2" name="Grupo 1"/>
          <p:cNvGrpSpPr/>
          <p:nvPr/>
        </p:nvGrpSpPr>
        <p:grpSpPr>
          <a:xfrm>
            <a:off x="1259632" y="5919663"/>
            <a:ext cx="6030924" cy="677689"/>
            <a:chOff x="1259632" y="5919663"/>
            <a:chExt cx="6030924" cy="677689"/>
          </a:xfrm>
        </p:grpSpPr>
        <p:sp>
          <p:nvSpPr>
            <p:cNvPr id="7" name="4 Rectángulo"/>
            <p:cNvSpPr>
              <a:spLocks noChangeArrowheads="1"/>
            </p:cNvSpPr>
            <p:nvPr/>
          </p:nvSpPr>
          <p:spPr bwMode="auto">
            <a:xfrm>
              <a:off x="1259632" y="6135687"/>
              <a:ext cx="603092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s-ES" sz="1200" dirty="0">
                  <a:solidFill>
                    <a:schemeClr val="tx1"/>
                  </a:solidFill>
                  <a:latin typeface="+mn-lt"/>
                </a:rPr>
                <a:t>** Casos en donde el entrevistado refiere que las actividades laborales del egresado no se relacionan con dicha habilidad / </a:t>
              </a:r>
              <a:r>
                <a:rPr lang="es-ES" sz="1200" dirty="0" smtClean="0">
                  <a:solidFill>
                    <a:schemeClr val="tx1"/>
                  </a:solidFill>
                  <a:latin typeface="+mn-lt"/>
                </a:rPr>
                <a:t>competencia.</a:t>
              </a:r>
              <a:endParaRPr lang="es-MX" sz="1200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6" name="CuadroTexto 13"/>
            <p:cNvSpPr txBox="1"/>
            <p:nvPr/>
          </p:nvSpPr>
          <p:spPr>
            <a:xfrm>
              <a:off x="1259632" y="5919663"/>
              <a:ext cx="55446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1pPr>
              <a:lvl2pPr marL="742950" indent="-28575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2pPr>
              <a:lvl3pPr marL="11430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3pPr>
              <a:lvl4pPr marL="16002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4pPr>
              <a:lvl5pPr marL="2057400" indent="-228600" algn="l" defTabSz="449263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bg1"/>
                  </a:solidFill>
                  <a:latin typeface="Arial" charset="0"/>
                  <a:ea typeface="Microsoft YaHei" pitchFamily="34" charset="-122"/>
                  <a:cs typeface="+mn-cs"/>
                </a:defRPr>
              </a:lvl9pPr>
            </a:lstStyle>
            <a:p>
              <a:pPr algn="ctr"/>
              <a:r>
                <a:rPr lang="es-MX" sz="1200" dirty="0" smtClean="0">
                  <a:solidFill>
                    <a:schemeClr val="tx1"/>
                  </a:solidFill>
                  <a:latin typeface="+mn-lt"/>
                </a:rPr>
                <a:t>*Los aspectos evaluados fueron determinados por el/la coordinador(a) del posgrado.</a:t>
              </a:r>
              <a:endParaRPr lang="es-MX" sz="1200" dirty="0">
                <a:solidFill>
                  <a:schemeClr val="tx1"/>
                </a:solidFill>
                <a:latin typeface="+mn-lt"/>
              </a:endParaRPr>
            </a:p>
          </p:txBody>
        </p:sp>
      </p:grp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351389"/>
              </p:ext>
            </p:extLst>
          </p:nvPr>
        </p:nvGraphicFramePr>
        <p:xfrm>
          <a:off x="1331640" y="2204864"/>
          <a:ext cx="6604000" cy="3722258"/>
        </p:xfrm>
        <a:graphic>
          <a:graphicData uri="http://schemas.openxmlformats.org/drawingml/2006/table">
            <a:tbl>
              <a:tblPr/>
              <a:tblGrid>
                <a:gridCol w="4049353"/>
                <a:gridCol w="1497880"/>
                <a:gridCol w="1056767"/>
              </a:tblGrid>
              <a:tr h="5997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competencias específicas*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 Aplica**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 de protección al ambiente.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 analítica para aportar solución a problemas.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Generación de nuevos conocimientos.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Integración al trabajo interdisciplinario.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creativa y metodológica.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 oral y escrita.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Divulgación y/o aplicación de conocimientos.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Formación y/o capacitación de recursos humanos.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7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 para dirigir trabajo o grupos de colaboradores.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Desarrollo de proyectos de investigación.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924690"/>
            <a:ext cx="8893175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1691680" y="537321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945545"/>
              </p:ext>
            </p:extLst>
          </p:nvPr>
        </p:nvGraphicFramePr>
        <p:xfrm>
          <a:off x="1835696" y="2636912"/>
          <a:ext cx="5537200" cy="2736303"/>
        </p:xfrm>
        <a:graphic>
          <a:graphicData uri="http://schemas.openxmlformats.org/drawingml/2006/table">
            <a:tbl>
              <a:tblPr/>
              <a:tblGrid>
                <a:gridCol w="4051300"/>
                <a:gridCol w="1485900"/>
              </a:tblGrid>
              <a:tr h="5631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Dominio de su área de conocimiento.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Técnicas y métodos analíticos y/o experimentales.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Conocimientos teóricos y experimentales.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Procesos de transformación del recurso forestal.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6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Caracterización de productos forestales (madera, celulosa, papel).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142236"/>
              </p:ext>
            </p:extLst>
          </p:nvPr>
        </p:nvGraphicFramePr>
        <p:xfrm>
          <a:off x="539552" y="1556792"/>
          <a:ext cx="7094846" cy="4772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 bwMode="auto">
          <a:xfrm>
            <a:off x="179512" y="5661248"/>
            <a:ext cx="72008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444555"/>
              </p:ext>
            </p:extLst>
          </p:nvPr>
        </p:nvGraphicFramePr>
        <p:xfrm>
          <a:off x="251520" y="1340768"/>
          <a:ext cx="7740972" cy="5207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182796"/>
              </p:ext>
            </p:extLst>
          </p:nvPr>
        </p:nvGraphicFramePr>
        <p:xfrm>
          <a:off x="1331640" y="1772816"/>
          <a:ext cx="6556844" cy="441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de la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Maestría en Ciencia de Productos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Forestales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090449"/>
              </p:ext>
            </p:extLst>
          </p:nvPr>
        </p:nvGraphicFramePr>
        <p:xfrm>
          <a:off x="1619672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0251515"/>
              </p:ext>
            </p:extLst>
          </p:nvPr>
        </p:nvGraphicFramePr>
        <p:xfrm>
          <a:off x="1115616" y="1340768"/>
          <a:ext cx="6950830" cy="4676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01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Forestales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1577107"/>
              </p:ext>
            </p:extLst>
          </p:nvPr>
        </p:nvGraphicFramePr>
        <p:xfrm>
          <a:off x="1259632" y="1556792"/>
          <a:ext cx="6696744" cy="4505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920443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16 al 29 de mayo de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lnSpc>
                          <a:spcPct val="100000"/>
                        </a:lnSpc>
                        <a:buClr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Maestría en Ciencia de Productos Forestales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lang="es-MX" sz="1600" b="1" i="0" kern="1200" dirty="0" smtClean="0">
                        <a:solidFill>
                          <a:srgbClr val="C00000"/>
                        </a:solidFill>
                        <a:latin typeface="Century Gothic" pitchFamily="34" charset="0"/>
                        <a:ea typeface="+mn-ea"/>
                        <a:cs typeface="Helvetica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18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755576" y="5446385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60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38.9%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79564" y="1682100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16.7%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9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22.2%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27.8%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09114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72.2%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9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22.2%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043608" y="3933056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61.1%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12.9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36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2915841" y="561273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1115616" y="5517232"/>
            <a:ext cx="1497013" cy="52176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Bachillerato - Técnica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9" name="AutoShape 8"/>
          <p:cNvSpPr>
            <a:spLocks noChangeArrowheads="1"/>
          </p:cNvSpPr>
          <p:nvPr/>
        </p:nvSpPr>
        <p:spPr bwMode="auto">
          <a:xfrm>
            <a:off x="2747566" y="569845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 de Productos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Forestales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790241"/>
              </p:ext>
            </p:extLst>
          </p:nvPr>
        </p:nvGraphicFramePr>
        <p:xfrm>
          <a:off x="1691680" y="2132856"/>
          <a:ext cx="5565714" cy="3168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8037455"/>
              </p:ext>
            </p:extLst>
          </p:nvPr>
        </p:nvGraphicFramePr>
        <p:xfrm>
          <a:off x="539552" y="1484784"/>
          <a:ext cx="7655892" cy="4357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0286562"/>
              </p:ext>
            </p:extLst>
          </p:nvPr>
        </p:nvGraphicFramePr>
        <p:xfrm>
          <a:off x="1115616" y="1196752"/>
          <a:ext cx="7380932" cy="4965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7847348"/>
              </p:ext>
            </p:extLst>
          </p:nvPr>
        </p:nvGraphicFramePr>
        <p:xfrm>
          <a:off x="827584" y="1196752"/>
          <a:ext cx="7380932" cy="4965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14468</TotalTime>
  <Words>1923</Words>
  <Application>Microsoft Macintosh PowerPoint</Application>
  <PresentationFormat>Presentación en pantalla (4:3)</PresentationFormat>
  <Paragraphs>453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Arelly Chavez Nieto</cp:lastModifiedBy>
  <cp:revision>1027</cp:revision>
  <cp:lastPrinted>2013-07-09T20:28:01Z</cp:lastPrinted>
  <dcterms:created xsi:type="dcterms:W3CDTF">1601-01-01T00:00:00Z</dcterms:created>
  <dcterms:modified xsi:type="dcterms:W3CDTF">2017-06-06T14:44:20Z</dcterms:modified>
</cp:coreProperties>
</file>