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ppt/notesSlides/notesSlide10.xml" ContentType="application/vnd.openxmlformats-officedocument.presentationml.notesSlide+xml"/>
  <Override PartName="/ppt/charts/chart7.xml" ContentType="application/vnd.openxmlformats-officedocument.drawingml.chart+xml"/>
  <Override PartName="/ppt/notesSlides/notesSlide11.xml" ContentType="application/vnd.openxmlformats-officedocument.presentationml.notesSlide+xml"/>
  <Override PartName="/ppt/charts/chart8.xml" ContentType="application/vnd.openxmlformats-officedocument.drawingml.chart+xml"/>
  <Override PartName="/ppt/notesSlides/notesSlide12.xml" ContentType="application/vnd.openxmlformats-officedocument.presentationml.notesSlide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notesSlides/notesSlide13.xml" ContentType="application/vnd.openxmlformats-officedocument.presentationml.notesSlide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36"/>
  </p:notesMasterIdLst>
  <p:handoutMasterIdLst>
    <p:handoutMasterId r:id="rId37"/>
  </p:handoutMasterIdLst>
  <p:sldIdLst>
    <p:sldId id="362" r:id="rId3"/>
    <p:sldId id="511" r:id="rId4"/>
    <p:sldId id="512" r:id="rId5"/>
    <p:sldId id="513" r:id="rId6"/>
    <p:sldId id="514" r:id="rId7"/>
    <p:sldId id="539" r:id="rId8"/>
    <p:sldId id="540" r:id="rId9"/>
    <p:sldId id="515" r:id="rId10"/>
    <p:sldId id="516" r:id="rId11"/>
    <p:sldId id="517" r:id="rId12"/>
    <p:sldId id="518" r:id="rId13"/>
    <p:sldId id="541" r:id="rId14"/>
    <p:sldId id="519" r:id="rId15"/>
    <p:sldId id="520" r:id="rId16"/>
    <p:sldId id="521" r:id="rId17"/>
    <p:sldId id="522" r:id="rId18"/>
    <p:sldId id="523" r:id="rId19"/>
    <p:sldId id="524" r:id="rId20"/>
    <p:sldId id="525" r:id="rId21"/>
    <p:sldId id="526" r:id="rId22"/>
    <p:sldId id="527" r:id="rId23"/>
    <p:sldId id="528" r:id="rId24"/>
    <p:sldId id="529" r:id="rId25"/>
    <p:sldId id="530" r:id="rId26"/>
    <p:sldId id="531" r:id="rId27"/>
    <p:sldId id="532" r:id="rId28"/>
    <p:sldId id="533" r:id="rId29"/>
    <p:sldId id="534" r:id="rId30"/>
    <p:sldId id="535" r:id="rId31"/>
    <p:sldId id="536" r:id="rId32"/>
    <p:sldId id="537" r:id="rId33"/>
    <p:sldId id="538" r:id="rId34"/>
    <p:sldId id="369" r:id="rId35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DE0000"/>
    <a:srgbClr val="E4E4E4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 autoAdjust="0"/>
  </p:normalViewPr>
  <p:slideViewPr>
    <p:cSldViewPr>
      <p:cViewPr varScale="1">
        <p:scale>
          <a:sx n="74" d="100"/>
          <a:sy n="74" d="100"/>
        </p:scale>
        <p:origin x="-1248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MP_MEAD(AD)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MP_MEAD(AD)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MP_MEAD(AD)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MP_MEAD(AD)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MP_MEAD(AD)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MP_MEAD(AD)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MP_MEAD(AD)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MP_MEAD(AD)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MP_MEAD(AD)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MP_MEAD(AD)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MP_MEAD(AD)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MP_MEAD(AD).xls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MP_MEAD(AD)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MP_MEAD(AD)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MP_MEAD(AD)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EMP_MEA(AD)_PROCESO\06_GR&#193;FICAS_EMP_MEAD(AD)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MP_MEAD(AD)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MP_MEAD(AD)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MP_MEAD(AD)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MP_MEAD(AD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2.7692307692307693E-2"/>
                  <c:y val="-1.081081081081081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TablaDatos!$B$178:$B$179</c:f>
              <c:strCache>
                <c:ptCount val="2"/>
                <c:pt idx="0">
                  <c:v>Licenciatura</c:v>
                </c:pt>
                <c:pt idx="1">
                  <c:v>Posgrado</c:v>
                </c:pt>
              </c:strCache>
            </c:strRef>
          </c:cat>
          <c:val>
            <c:numRef>
              <c:f>TablaDatos!$C$178:$C$179</c:f>
              <c:numCache>
                <c:formatCode>General</c:formatCode>
                <c:ptCount val="2"/>
                <c:pt idx="0">
                  <c:v>7.1428571428571425E-2</c:v>
                </c:pt>
                <c:pt idx="1">
                  <c:v>0.9285714285714286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7"/>
            <c:spPr>
              <a:solidFill>
                <a:schemeClr val="bg1">
                  <a:lumMod val="50000"/>
                </a:schemeClr>
              </a:solidFill>
            </c:spPr>
          </c:dPt>
          <c:dPt>
            <c:idx val="1"/>
            <c:bubble3D val="0"/>
            <c:spPr>
              <a:solidFill>
                <a:srgbClr val="FF0000"/>
              </a:solidFill>
            </c:spPr>
          </c:dPt>
          <c:dPt>
            <c:idx val="2"/>
            <c:bubble3D val="0"/>
            <c:explosion val="0"/>
            <c:spPr>
              <a:solidFill>
                <a:srgbClr val="EDEDED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TablaDatos!$B$69:$B$71</c:f>
              <c:strCache>
                <c:ptCount val="3"/>
                <c:pt idx="0">
                  <c:v>Bolsa de trabajo</c:v>
                </c:pt>
                <c:pt idx="1">
                  <c:v>Recomendación</c:v>
                </c:pt>
                <c:pt idx="2">
                  <c:v>Convocatoria</c:v>
                </c:pt>
              </c:strCache>
            </c:strRef>
          </c:cat>
          <c:val>
            <c:numRef>
              <c:f>TablaDatos!$C$69:$C$71</c:f>
              <c:numCache>
                <c:formatCode>General</c:formatCode>
                <c:ptCount val="3"/>
                <c:pt idx="0">
                  <c:v>0.35714285714285715</c:v>
                </c:pt>
                <c:pt idx="1">
                  <c:v>0.2857142857142857</c:v>
                </c:pt>
                <c:pt idx="2">
                  <c:v>0.35714285714285715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121216893342870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575805297065138E-2"/>
                  <c:y val="4.256224727674693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TablaDatos!$B$76:$B$79</c:f>
              <c:strCache>
                <c:ptCount val="4"/>
                <c:pt idx="0">
                  <c:v>Eventual</c:v>
                </c:pt>
                <c:pt idx="1">
                  <c:v>Eventual y base</c:v>
                </c:pt>
                <c:pt idx="2">
                  <c:v>Base o Planta</c:v>
                </c:pt>
                <c:pt idx="3">
                  <c:v>Por periodos</c:v>
                </c:pt>
              </c:strCache>
            </c:strRef>
          </c:cat>
          <c:val>
            <c:numRef>
              <c:f>TablaDatos!$C$76:$C$79</c:f>
              <c:numCache>
                <c:formatCode>General</c:formatCode>
                <c:ptCount val="4"/>
                <c:pt idx="0">
                  <c:v>0.42857142857142855</c:v>
                </c:pt>
                <c:pt idx="1">
                  <c:v>0.35714285714285715</c:v>
                </c:pt>
                <c:pt idx="2">
                  <c:v>0.14285714285714285</c:v>
                </c:pt>
                <c:pt idx="3">
                  <c:v>7.1428571428571425E-2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6956672"/>
        <c:axId val="71121664"/>
        <c:axId val="0"/>
      </c:bar3DChart>
      <c:catAx>
        <c:axId val="11695667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1121664"/>
        <c:crosses val="autoZero"/>
        <c:auto val="1"/>
        <c:lblAlgn val="ctr"/>
        <c:lblOffset val="100"/>
        <c:noMultiLvlLbl val="0"/>
      </c:catAx>
      <c:valAx>
        <c:axId val="711216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69566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181818181818182E-2"/>
                  <c:y val="4.256224729161163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2.2121259842519819E-2"/>
                  <c:y val="2.128112363341857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3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TablaDatos!$B$84:$B$89</c:f>
              <c:strCache>
                <c:ptCount val="6"/>
                <c:pt idx="0">
                  <c:v>De $5,001 a $10,000</c:v>
                </c:pt>
                <c:pt idx="1">
                  <c:v>De $10,001 a $15,000</c:v>
                </c:pt>
                <c:pt idx="2">
                  <c:v>De $15,001 a $20,000</c:v>
                </c:pt>
                <c:pt idx="3">
                  <c:v>De $20,001 a $25,000</c:v>
                </c:pt>
                <c:pt idx="4">
                  <c:v>Son docentes y se paga por hora de asignatura</c:v>
                </c:pt>
                <c:pt idx="5">
                  <c:v>No proporcionó dato</c:v>
                </c:pt>
              </c:strCache>
            </c:strRef>
          </c:cat>
          <c:val>
            <c:numRef>
              <c:f>TablaDatos!$C$84:$C$89</c:f>
              <c:numCache>
                <c:formatCode>General</c:formatCode>
                <c:ptCount val="6"/>
                <c:pt idx="0">
                  <c:v>0.35714285714285715</c:v>
                </c:pt>
                <c:pt idx="1">
                  <c:v>0.14285714285714285</c:v>
                </c:pt>
                <c:pt idx="2">
                  <c:v>7.1428571428571425E-2</c:v>
                </c:pt>
                <c:pt idx="3">
                  <c:v>7.1428571428571425E-2</c:v>
                </c:pt>
                <c:pt idx="4">
                  <c:v>7.1428571428571425E-2</c:v>
                </c:pt>
                <c:pt idx="5">
                  <c:v>0.2857142857142857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7097984"/>
        <c:axId val="71500352"/>
        <c:axId val="0"/>
      </c:bar3DChart>
      <c:catAx>
        <c:axId val="11709798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MX"/>
          </a:p>
        </c:txPr>
        <c:crossAx val="71500352"/>
        <c:crosses val="autoZero"/>
        <c:auto val="1"/>
        <c:lblAlgn val="ctr"/>
        <c:lblOffset val="100"/>
        <c:noMultiLvlLbl val="0"/>
      </c:catAx>
      <c:valAx>
        <c:axId val="715003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70979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46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TablaDatos!$B$94:$B$98</c:f>
              <c:strCache>
                <c:ptCount val="5"/>
                <c:pt idx="0">
                  <c:v>Ya se tiene un rango establecido</c:v>
                </c:pt>
                <c:pt idx="1">
                  <c:v>Conocimientos</c:v>
                </c:pt>
                <c:pt idx="2">
                  <c:v>Puesto</c:v>
                </c:pt>
                <c:pt idx="3">
                  <c:v>Desempeño laboral</c:v>
                </c:pt>
                <c:pt idx="4">
                  <c:v>Antigüedad en la empresa</c:v>
                </c:pt>
              </c:strCache>
            </c:strRef>
          </c:cat>
          <c:val>
            <c:numRef>
              <c:f>TablaDatos!$C$94:$C$98</c:f>
              <c:numCache>
                <c:formatCode>General</c:formatCode>
                <c:ptCount val="5"/>
                <c:pt idx="0">
                  <c:v>0.5</c:v>
                </c:pt>
                <c:pt idx="1">
                  <c:v>0.21428571428571427</c:v>
                </c:pt>
                <c:pt idx="2">
                  <c:v>0.14285714285714285</c:v>
                </c:pt>
                <c:pt idx="3">
                  <c:v>7.1428571428571425E-2</c:v>
                </c:pt>
                <c:pt idx="4">
                  <c:v>7.1428571428571425E-2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7409280"/>
        <c:axId val="71503232"/>
        <c:axId val="0"/>
      </c:bar3DChart>
      <c:catAx>
        <c:axId val="11740928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1503232"/>
        <c:crosses val="autoZero"/>
        <c:auto val="1"/>
        <c:lblAlgn val="ctr"/>
        <c:lblOffset val="100"/>
        <c:noMultiLvlLbl val="0"/>
      </c:catAx>
      <c:valAx>
        <c:axId val="715032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74092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2727272727271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21216893342877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207587687904E-2"/>
                  <c:y val="2.702915513939135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TablaDatos!$B$103:$B$106</c:f>
              <c:strCache>
                <c:ptCount val="4"/>
                <c:pt idx="0">
                  <c:v>Muy importante</c:v>
                </c:pt>
                <c:pt idx="1">
                  <c:v>Importante</c:v>
                </c:pt>
                <c:pt idx="2">
                  <c:v>Poco importante</c:v>
                </c:pt>
                <c:pt idx="3">
                  <c:v>Nada importante</c:v>
                </c:pt>
              </c:strCache>
            </c:strRef>
          </c:cat>
          <c:val>
            <c:numRef>
              <c:f>TablaDatos!$C$103:$C$106</c:f>
              <c:numCache>
                <c:formatCode>General</c:formatCode>
                <c:ptCount val="4"/>
                <c:pt idx="0">
                  <c:v>0.7857142857142857</c:v>
                </c:pt>
                <c:pt idx="1">
                  <c:v>0.21428571428571427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7411328"/>
        <c:axId val="71504960"/>
        <c:axId val="0"/>
      </c:bar3DChart>
      <c:catAx>
        <c:axId val="11741132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1504960"/>
        <c:crosses val="autoZero"/>
        <c:auto val="1"/>
        <c:lblAlgn val="ctr"/>
        <c:lblOffset val="100"/>
        <c:noMultiLvlLbl val="0"/>
      </c:catAx>
      <c:valAx>
        <c:axId val="7150496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7411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46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TablaDatos!$B$111:$B$115</c:f>
              <c:strCache>
                <c:ptCount val="5"/>
                <c:pt idx="0">
                  <c:v>Preparación académica</c:v>
                </c:pt>
                <c:pt idx="1">
                  <c:v>Práctica</c:v>
                </c:pt>
                <c:pt idx="2">
                  <c:v>Saben tomar decisiones</c:v>
                </c:pt>
                <c:pt idx="3">
                  <c:v>Disposición</c:v>
                </c:pt>
                <c:pt idx="4">
                  <c:v>Saben trabajar bajo presión</c:v>
                </c:pt>
              </c:strCache>
            </c:strRef>
          </c:cat>
          <c:val>
            <c:numRef>
              <c:f>TablaDatos!$C$111:$C$115</c:f>
              <c:numCache>
                <c:formatCode>General</c:formatCode>
                <c:ptCount val="5"/>
                <c:pt idx="0">
                  <c:v>0.5</c:v>
                </c:pt>
                <c:pt idx="1">
                  <c:v>0.21428571428571427</c:v>
                </c:pt>
                <c:pt idx="2">
                  <c:v>0.14285714285714285</c:v>
                </c:pt>
                <c:pt idx="3">
                  <c:v>7.1428571428571425E-2</c:v>
                </c:pt>
                <c:pt idx="4">
                  <c:v>7.1428571428571425E-2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7487104"/>
        <c:axId val="71507264"/>
        <c:axId val="0"/>
      </c:bar3DChart>
      <c:catAx>
        <c:axId val="11748710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1507264"/>
        <c:crosses val="autoZero"/>
        <c:auto val="1"/>
        <c:lblAlgn val="ctr"/>
        <c:lblOffset val="100"/>
        <c:noMultiLvlLbl val="0"/>
      </c:catAx>
      <c:valAx>
        <c:axId val="7150726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748710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1.046412948381452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TablaDatos!$B$120:$B$127</c:f>
              <c:strCache>
                <c:ptCount val="8"/>
                <c:pt idx="0">
                  <c:v>Ninguna</c:v>
                </c:pt>
                <c:pt idx="1">
                  <c:v>Falta de práctica</c:v>
                </c:pt>
                <c:pt idx="2">
                  <c:v>Falta de disposición</c:v>
                </c:pt>
                <c:pt idx="3">
                  <c:v>No saben trabajar bajo presión</c:v>
                </c:pt>
                <c:pt idx="4">
                  <c:v>Falta de dominio de otro idioma</c:v>
                </c:pt>
                <c:pt idx="5">
                  <c:v>Investigación</c:v>
                </c:pt>
                <c:pt idx="6">
                  <c:v>Falta de administración del tiempo</c:v>
                </c:pt>
                <c:pt idx="7">
                  <c:v>Falta de comunicación</c:v>
                </c:pt>
              </c:strCache>
            </c:strRef>
          </c:cat>
          <c:val>
            <c:numRef>
              <c:f>TablaDatos!$C$120:$C$127</c:f>
              <c:numCache>
                <c:formatCode>General</c:formatCode>
                <c:ptCount val="8"/>
                <c:pt idx="0">
                  <c:v>0.5</c:v>
                </c:pt>
                <c:pt idx="1">
                  <c:v>7.1428571428571425E-2</c:v>
                </c:pt>
                <c:pt idx="2">
                  <c:v>7.1428571428571425E-2</c:v>
                </c:pt>
                <c:pt idx="3">
                  <c:v>7.1428571428571425E-2</c:v>
                </c:pt>
                <c:pt idx="4">
                  <c:v>7.1428571428571425E-2</c:v>
                </c:pt>
                <c:pt idx="5">
                  <c:v>7.1428571428571425E-2</c:v>
                </c:pt>
                <c:pt idx="6">
                  <c:v>7.1428571428571425E-2</c:v>
                </c:pt>
                <c:pt idx="7">
                  <c:v>7.1428571428571425E-2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7489152"/>
        <c:axId val="117123328"/>
        <c:axId val="0"/>
      </c:bar3DChart>
      <c:catAx>
        <c:axId val="11748915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7123328"/>
        <c:crosses val="autoZero"/>
        <c:auto val="1"/>
        <c:lblAlgn val="ctr"/>
        <c:lblOffset val="100"/>
        <c:noMultiLvlLbl val="0"/>
      </c:catAx>
      <c:valAx>
        <c:axId val="1171233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74891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1467350849905567"/>
          <c:y val="0.13792097481913734"/>
          <c:w val="0.68448922341962015"/>
          <c:h val="0.81115301887302904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2.1281123648283265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843951324265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350751610593E-2"/>
                  <c:y val="4.256224727674693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TablaDatos!$B$132:$B$135</c:f>
              <c:strCache>
                <c:ptCount val="4"/>
                <c:pt idx="0">
                  <c:v>Muy adecuada</c:v>
                </c:pt>
                <c:pt idx="1">
                  <c:v>Adecuada</c:v>
                </c:pt>
                <c:pt idx="2">
                  <c:v>Poco adecuada</c:v>
                </c:pt>
                <c:pt idx="3">
                  <c:v>Nada adecuada</c:v>
                </c:pt>
              </c:strCache>
            </c:strRef>
          </c:cat>
          <c:val>
            <c:numRef>
              <c:f>TablaDatos!$C$132:$C$135</c:f>
              <c:numCache>
                <c:formatCode>General</c:formatCode>
                <c:ptCount val="4"/>
                <c:pt idx="0">
                  <c:v>0.35714285714285715</c:v>
                </c:pt>
                <c:pt idx="1">
                  <c:v>0.6428571428571429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7634560"/>
        <c:axId val="117125632"/>
        <c:axId val="0"/>
      </c:bar3DChart>
      <c:catAx>
        <c:axId val="11763456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7125632"/>
        <c:crosses val="autoZero"/>
        <c:auto val="1"/>
        <c:lblAlgn val="ctr"/>
        <c:lblOffset val="100"/>
        <c:noMultiLvlLbl val="0"/>
      </c:catAx>
      <c:valAx>
        <c:axId val="11712563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76345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89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21216893342877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207587687904E-2"/>
                  <c:y val="-2.70248989146626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904E-2"/>
                  <c:y val="5.40561821664183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TablaDatos!$B$140:$B$143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TablaDatos!$C$140:$C$143</c:f>
              <c:numCache>
                <c:formatCode>General</c:formatCode>
                <c:ptCount val="4"/>
                <c:pt idx="0">
                  <c:v>0.35714285714285715</c:v>
                </c:pt>
                <c:pt idx="1">
                  <c:v>0.6428571428571429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7636608"/>
        <c:axId val="117127936"/>
        <c:axId val="0"/>
      </c:bar3DChart>
      <c:catAx>
        <c:axId val="11763660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7127936"/>
        <c:crosses val="autoZero"/>
        <c:auto val="1"/>
        <c:lblAlgn val="ctr"/>
        <c:lblOffset val="100"/>
        <c:noMultiLvlLbl val="0"/>
      </c:catAx>
      <c:valAx>
        <c:axId val="11712793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76366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702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212168933428777E-2"/>
                  <c:y val="2.703128325175569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9398711524702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57580529706507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TablaDatos!$B$148:$B$151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TablaDatos!$C$148:$C$151</c:f>
              <c:numCache>
                <c:formatCode>General</c:formatCode>
                <c:ptCount val="4"/>
                <c:pt idx="0">
                  <c:v>0.21428571428571427</c:v>
                </c:pt>
                <c:pt idx="1">
                  <c:v>0.5</c:v>
                </c:pt>
                <c:pt idx="2">
                  <c:v>0.21428571428571427</c:v>
                </c:pt>
                <c:pt idx="3">
                  <c:v>7.1428571428571425E-2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9457280"/>
        <c:axId val="117130944"/>
        <c:axId val="0"/>
      </c:bar3DChart>
      <c:catAx>
        <c:axId val="119457280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7130944"/>
        <c:crosses val="autoZero"/>
        <c:auto val="1"/>
        <c:lblAlgn val="ctr"/>
        <c:lblOffset val="100"/>
        <c:noMultiLvlLbl val="0"/>
      </c:catAx>
      <c:valAx>
        <c:axId val="1171309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94572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layout>
                <c:manualLayout>
                  <c:x val="-1.1281920952337716E-16"/>
                  <c:y val="1.621621621621611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dLbl>
              <c:idx val="1"/>
              <c:layout>
                <c:manualLayout>
                  <c:x val="9.6923076923076862E-2"/>
                  <c:y val="-1.891891891891894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</c:dLbl>
            <c:numFmt formatCode="0.0%" sourceLinked="0"/>
            <c:txPr>
              <a:bodyPr/>
              <a:lstStyle/>
              <a:p>
                <a:pPr>
                  <a:defRPr sz="12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</c:dLbls>
          <c:cat>
            <c:strRef>
              <c:f>TablaDatos!$B$7:$B$8</c:f>
              <c:strCache>
                <c:ptCount val="2"/>
                <c:pt idx="0">
                  <c:v>Sí, actualmente trabajan</c:v>
                </c:pt>
                <c:pt idx="1">
                  <c:v>Sí han trabajado, pero actualmente no trabajan</c:v>
                </c:pt>
              </c:strCache>
            </c:strRef>
          </c:cat>
          <c:val>
            <c:numRef>
              <c:f>TablaDatos!$C$7:$C$8</c:f>
              <c:numCache>
                <c:formatCode>General</c:formatCode>
                <c:ptCount val="2"/>
                <c:pt idx="0">
                  <c:v>0.9285714285714286</c:v>
                </c:pt>
                <c:pt idx="1">
                  <c:v>7.1428571428571425E-2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757623478883256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1212168933428777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1212168933428777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35075161062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TablaDatos!$B$156:$B$159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TablaDatos!$C$156:$C$159</c:f>
              <c:numCache>
                <c:formatCode>General</c:formatCode>
                <c:ptCount val="4"/>
                <c:pt idx="0">
                  <c:v>7.1428571428571425E-2</c:v>
                </c:pt>
                <c:pt idx="1">
                  <c:v>0.42857142857142855</c:v>
                </c:pt>
                <c:pt idx="2">
                  <c:v>0.5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9459328"/>
        <c:axId val="117133248"/>
        <c:axId val="0"/>
      </c:bar3DChart>
      <c:catAx>
        <c:axId val="11945932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117133248"/>
        <c:crosses val="autoZero"/>
        <c:auto val="1"/>
        <c:lblAlgn val="ctr"/>
        <c:lblOffset val="100"/>
        <c:noMultiLvlLbl val="0"/>
      </c:catAx>
      <c:valAx>
        <c:axId val="11713324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9459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151524695776664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93987115246958E-2"/>
                  <c:y val="2.128112363341857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TablaDatos!$B$13:$B$16</c:f>
              <c:strCache>
                <c:ptCount val="4"/>
                <c:pt idx="0">
                  <c:v>Academia /IES</c:v>
                </c:pt>
                <c:pt idx="1">
                  <c:v>Gobierno y/u Organismos Públicos</c:v>
                </c:pt>
                <c:pt idx="2">
                  <c:v>Empresa y/u Organismos Privados</c:v>
                </c:pt>
                <c:pt idx="3">
                  <c:v>Asociación Civil</c:v>
                </c:pt>
              </c:strCache>
            </c:strRef>
          </c:cat>
          <c:val>
            <c:numRef>
              <c:f>TablaDatos!$C$13:$C$16</c:f>
              <c:numCache>
                <c:formatCode>General</c:formatCode>
                <c:ptCount val="4"/>
                <c:pt idx="0">
                  <c:v>0.6428571428571429</c:v>
                </c:pt>
                <c:pt idx="1">
                  <c:v>0.21428571428571427</c:v>
                </c:pt>
                <c:pt idx="2">
                  <c:v>7.1428571428571425E-2</c:v>
                </c:pt>
                <c:pt idx="3">
                  <c:v>7.1428571428571425E-2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75273728"/>
        <c:axId val="71562304"/>
        <c:axId val="0"/>
      </c:bar3DChart>
      <c:catAx>
        <c:axId val="75273728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1562304"/>
        <c:crosses val="autoZero"/>
        <c:auto val="1"/>
        <c:lblAlgn val="ctr"/>
        <c:lblOffset val="100"/>
        <c:noMultiLvlLbl val="0"/>
      </c:catAx>
      <c:valAx>
        <c:axId val="7156230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752737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3030350751610593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662133142449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7575805297065138E-2"/>
                  <c:y val="2.128112363341857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090909090909091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TablaDatos!$B$21:$B$24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TablaDatos!$C$21:$C$24</c:f>
              <c:numCache>
                <c:formatCode>General</c:formatCode>
                <c:ptCount val="4"/>
                <c:pt idx="0">
                  <c:v>0</c:v>
                </c:pt>
                <c:pt idx="1">
                  <c:v>0.14285714285714285</c:v>
                </c:pt>
                <c:pt idx="2">
                  <c:v>0.2857142857142857</c:v>
                </c:pt>
                <c:pt idx="3">
                  <c:v>0.5714285714285714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75357184"/>
        <c:axId val="71564608"/>
        <c:axId val="0"/>
      </c:bar3DChart>
      <c:catAx>
        <c:axId val="7535718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1564608"/>
        <c:crosses val="autoZero"/>
        <c:auto val="1"/>
        <c:lblAlgn val="ctr"/>
        <c:lblOffset val="100"/>
        <c:noMultiLvlLbl val="0"/>
      </c:catAx>
      <c:valAx>
        <c:axId val="715646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753571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5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1.6666666666666666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71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TablaDatos!$B$29:$B$33</c:f>
              <c:strCache>
                <c:ptCount val="5"/>
                <c:pt idx="0">
                  <c:v>Director General</c:v>
                </c:pt>
                <c:pt idx="1">
                  <c:v>Jefatura</c:v>
                </c:pt>
                <c:pt idx="2">
                  <c:v>Coordinador de área</c:v>
                </c:pt>
                <c:pt idx="3">
                  <c:v>Director de área</c:v>
                </c:pt>
                <c:pt idx="4">
                  <c:v>Subdirector</c:v>
                </c:pt>
              </c:strCache>
            </c:strRef>
          </c:cat>
          <c:val>
            <c:numRef>
              <c:f>TablaDatos!$C$29:$C$33</c:f>
              <c:numCache>
                <c:formatCode>General</c:formatCode>
                <c:ptCount val="5"/>
                <c:pt idx="0">
                  <c:v>0.42857142857142855</c:v>
                </c:pt>
                <c:pt idx="1">
                  <c:v>0.2857142857142857</c:v>
                </c:pt>
                <c:pt idx="2">
                  <c:v>0.14285714285714285</c:v>
                </c:pt>
                <c:pt idx="3">
                  <c:v>7.1428571428571425E-2</c:v>
                </c:pt>
                <c:pt idx="4">
                  <c:v>7.1428571428571425E-2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75390464"/>
        <c:axId val="47081152"/>
        <c:axId val="0"/>
      </c:bar3DChart>
      <c:catAx>
        <c:axId val="7539046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47081152"/>
        <c:crosses val="autoZero"/>
        <c:auto val="1"/>
        <c:lblAlgn val="ctr"/>
        <c:lblOffset val="100"/>
        <c:noMultiLvlLbl val="0"/>
      </c:catAx>
      <c:valAx>
        <c:axId val="470811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5390464"/>
        <c:crosses val="max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083035075161058E-2"/>
                  <c:y val="-2.702277080229836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350751610628E-2"/>
                  <c:y val="2.702915513939036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TablaDatos!$B$38:$B$41</c:f>
              <c:strCache>
                <c:ptCount val="4"/>
                <c:pt idx="0">
                  <c:v>Muy probable</c:v>
                </c:pt>
                <c:pt idx="1">
                  <c:v>Probable</c:v>
                </c:pt>
                <c:pt idx="2">
                  <c:v>Poco probable</c:v>
                </c:pt>
                <c:pt idx="3">
                  <c:v>Nada probable</c:v>
                </c:pt>
              </c:strCache>
            </c:strRef>
          </c:cat>
          <c:val>
            <c:numRef>
              <c:f>TablaDatos!$C$38:$C$41</c:f>
              <c:numCache>
                <c:formatCode>General</c:formatCode>
                <c:ptCount val="4"/>
                <c:pt idx="0">
                  <c:v>7.1428571428571425E-2</c:v>
                </c:pt>
                <c:pt idx="1">
                  <c:v>0.7142857142857143</c:v>
                </c:pt>
                <c:pt idx="2">
                  <c:v>0.21428571428571427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4370432"/>
        <c:axId val="47083456"/>
        <c:axId val="0"/>
      </c:bar3DChart>
      <c:catAx>
        <c:axId val="84370432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47083456"/>
        <c:crosses val="autoZero"/>
        <c:auto val="1"/>
        <c:lblAlgn val="ctr"/>
        <c:lblOffset val="100"/>
        <c:noMultiLvlLbl val="0"/>
      </c:catAx>
      <c:valAx>
        <c:axId val="470834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43704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6"/>
            <c:spPr>
              <a:solidFill>
                <a:srgbClr val="FF0000"/>
              </a:solidFill>
            </c:spPr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</c:dPt>
          <c:dPt>
            <c:idx val="2"/>
            <c:bubble3D val="0"/>
            <c:explosion val="4"/>
            <c:spPr>
              <a:solidFill>
                <a:srgbClr val="EDEDED"/>
              </a:solidFill>
            </c:spPr>
          </c:dPt>
          <c:dLbls>
            <c:numFmt formatCode="0.0%" sourceLinked="0"/>
            <c:txPr>
              <a:bodyPr/>
              <a:lstStyle/>
              <a:p>
                <a:pPr>
                  <a:defRPr sz="1300" b="1"/>
                </a:pPr>
                <a:endParaRPr lang="es-MX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</c:dLbls>
          <c:cat>
            <c:strRef>
              <c:f>TablaDatos!$B$46:$B$48</c:f>
              <c:strCache>
                <c:ptCount val="3"/>
                <c:pt idx="0">
                  <c:v>No es necesario en la empresa/institución</c:v>
                </c:pt>
                <c:pt idx="1">
                  <c:v>Ya contamos con suficientes profesionistas en este ramo</c:v>
                </c:pt>
                <c:pt idx="2">
                  <c:v>No hay contrataciones en general</c:v>
                </c:pt>
              </c:strCache>
            </c:strRef>
          </c:cat>
          <c:val>
            <c:numRef>
              <c:f>TablaDatos!$C$46:$C$48</c:f>
              <c:numCache>
                <c:formatCode>General</c:formatCode>
                <c:ptCount val="3"/>
                <c:pt idx="0">
                  <c:v>0.33333333333333326</c:v>
                </c:pt>
                <c:pt idx="1">
                  <c:v>0.33333333333333326</c:v>
                </c:pt>
                <c:pt idx="2">
                  <c:v>0.33333333333333326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TablaDatos!$B$53:$B$56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TablaDatos!$C$53:$C$56</c:f>
              <c:numCache>
                <c:formatCode>General</c:formatCode>
                <c:ptCount val="4"/>
                <c:pt idx="0">
                  <c:v>0.7142857142857143</c:v>
                </c:pt>
                <c:pt idx="1">
                  <c:v>0.2857142857142857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4212224"/>
        <c:axId val="71114752"/>
        <c:axId val="0"/>
      </c:bar3DChart>
      <c:catAx>
        <c:axId val="8421222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1114752"/>
        <c:crosses val="autoZero"/>
        <c:auto val="1"/>
        <c:lblAlgn val="ctr"/>
        <c:lblOffset val="100"/>
        <c:noMultiLvlLbl val="0"/>
      </c:catAx>
      <c:valAx>
        <c:axId val="7111475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42122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826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393987115246826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3030207587687904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0.0%" sourceLinked="0"/>
            <c:txPr>
              <a:bodyPr/>
              <a:lstStyle/>
              <a:p>
                <a:pPr algn="r">
                  <a:defRPr sz="1400" b="1"/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TablaDatos!$B$61:$B$64</c:f>
              <c:strCache>
                <c:ptCount val="4"/>
                <c:pt idx="0">
                  <c:v>Excelente</c:v>
                </c:pt>
                <c:pt idx="1">
                  <c:v>Buena</c:v>
                </c:pt>
                <c:pt idx="2">
                  <c:v>Mala</c:v>
                </c:pt>
                <c:pt idx="3">
                  <c:v>Pésima</c:v>
                </c:pt>
              </c:strCache>
            </c:strRef>
          </c:cat>
          <c:val>
            <c:numRef>
              <c:f>TablaDatos!$C$61:$C$64</c:f>
              <c:numCache>
                <c:formatCode>General</c:formatCode>
                <c:ptCount val="4"/>
                <c:pt idx="0">
                  <c:v>0.5</c:v>
                </c:pt>
                <c:pt idx="1">
                  <c:v>0.5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74051584"/>
        <c:axId val="71117056"/>
        <c:axId val="0"/>
      </c:bar3DChart>
      <c:catAx>
        <c:axId val="74051584"/>
        <c:scaling>
          <c:orientation val="maxMin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MX"/>
          </a:p>
        </c:txPr>
        <c:crossAx val="71117056"/>
        <c:crosses val="autoZero"/>
        <c:auto val="1"/>
        <c:lblAlgn val="ctr"/>
        <c:lblOffset val="100"/>
        <c:noMultiLvlLbl val="0"/>
      </c:catAx>
      <c:valAx>
        <c:axId val="7111705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740515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28/06/2017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1403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12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12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5909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20800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>
              <a:defRPr/>
            </a:pPr>
            <a:fld id="{2F3E899B-ACDB-4ACA-A2BB-B80CE1DD8F53}" type="slidenum">
              <a:rPr lang="es-MX" smtClean="0"/>
              <a:pPr>
                <a:defRPr/>
              </a:pPr>
              <a:t>25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86285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4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7AE025A1-D00A-45C0-9DA7-AB05671C9CB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3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B8F87BC-CF61-4F5C-8F0B-B0A2CCFF281F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3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64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39D31239-52A0-426A-9831-8FA69A9A9712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4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A0B7CA4E-A302-4FF8-AB5D-C6CC01163B4C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4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01580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6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6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7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7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04652013-3591-4EDF-9E80-C02E1DE6233B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8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94EC0C4-4550-460C-BAE7-519B07EB9DD2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8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2189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9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9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494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10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10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537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/>
            <a:fld id="{C3201AAB-AD7C-4546-86E3-AE781B9DB4CC}" type="slidenum">
              <a:rPr 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eaLnBrk="1"/>
              <a:t>11</a:t>
            </a:fld>
            <a:endParaRPr 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782" y="9431475"/>
            <a:ext cx="2949354" cy="495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ClrTx/>
            </a:pPr>
            <a:fld id="{0853324D-31D9-4093-B5C0-9D34BE8A9853}" type="slidenum">
              <a:rPr 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ClrTx/>
              </a:pPr>
              <a:t>11</a:t>
            </a:fld>
            <a:endParaRPr 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0383" y="4714890"/>
            <a:ext cx="5438448" cy="44673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8698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30988"/>
            <a:ext cx="5004048" cy="235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kern="1200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  <a:cs typeface="+mn-cs"/>
              </a:rPr>
              <a:t>Maestría en Educación Ambiental (a Distancia)</a:t>
            </a:r>
            <a:endParaRPr lang="es-MX" sz="1000" b="1" kern="1200" cap="small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  <a:cs typeface="+mn-cs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251520" y="922075"/>
            <a:ext cx="8640960" cy="126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¿Cuántos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(a distancia)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actualmente en 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92.9%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indicaron que actualmente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trabajan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egresados de ese posgrado en la empresa/institución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61366" y="2290227"/>
            <a:ext cx="2509368" cy="113877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1.3 </a:t>
            </a: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egresados en promedio laborando en la empresa / institución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4419600" y="2448818"/>
            <a:ext cx="4360234" cy="821589"/>
            <a:chOff x="3222260" y="2852936"/>
            <a:chExt cx="4524403" cy="821589"/>
          </a:xfrm>
        </p:grpSpPr>
        <p:sp>
          <p:nvSpPr>
            <p:cNvPr id="18" name="AutoShape 4"/>
            <p:cNvSpPr>
              <a:spLocks noChangeArrowheads="1"/>
            </p:cNvSpPr>
            <p:nvPr/>
          </p:nvSpPr>
          <p:spPr bwMode="auto">
            <a:xfrm>
              <a:off x="5338912" y="2971329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19" name="Rectangle 6"/>
            <p:cNvSpPr>
              <a:spLocks noChangeArrowheads="1"/>
            </p:cNvSpPr>
            <p:nvPr/>
          </p:nvSpPr>
          <p:spPr bwMode="auto">
            <a:xfrm>
              <a:off x="3222260" y="2884264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5953274" y="2852936"/>
              <a:ext cx="1593747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egresado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AutoShape 16"/>
            <p:cNvSpPr>
              <a:spLocks noChangeArrowheads="1"/>
            </p:cNvSpPr>
            <p:nvPr/>
          </p:nvSpPr>
          <p:spPr bwMode="auto">
            <a:xfrm>
              <a:off x="5338912" y="347456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400">
                <a:ea typeface="ＭＳ Ｐゴシック" pitchFamily="34" charset="-128"/>
              </a:endParaRPr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3222260" y="3368203"/>
              <a:ext cx="1925047" cy="30632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4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</a:t>
              </a:r>
              <a:endParaRPr 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auto">
            <a:xfrm>
              <a:off x="5943518" y="3337425"/>
              <a:ext cx="1803145" cy="337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hangingPunct="1">
                <a:lnSpc>
                  <a:spcPct val="100000"/>
                </a:lnSpc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3 </a:t>
              </a:r>
              <a:r>
                <a:rPr 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egresados</a:t>
              </a:r>
              <a:endPara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11765" y="3789040"/>
            <a:ext cx="8784975" cy="126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Por lo que usted sabe o conoce,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egresados de la </a:t>
            </a:r>
            <a:r>
              <a:rPr lang="es-MX" sz="1600" u="sng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(a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distancia)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han trabajado en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empresa/institución aproximadamente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7.1% que indicaron que sí han trabajado egresados de ese posgrado en la empresa/institución,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pero actualmente no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915816" y="5211197"/>
            <a:ext cx="3340751" cy="954107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latin typeface="Century Gothic" pitchFamily="34" charset="0"/>
                <a:ea typeface="ＭＳ Ｐゴシック" pitchFamily="34" charset="-128"/>
              </a:rPr>
              <a:t>1 egresado en promedio ha trabajado en la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b="1" dirty="0" smtClean="0">
                <a:latin typeface="Century Gothic" pitchFamily="34" charset="0"/>
                <a:ea typeface="ＭＳ Ｐゴシック" pitchFamily="34" charset="-128"/>
              </a:rPr>
              <a:t>empresa/institución, pero actualmente no</a:t>
            </a:r>
            <a:endParaRPr lang="es-MX" sz="14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775790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683568" y="908720"/>
            <a:ext cx="7865872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Según su percepción,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tan probable es que contraten a más egresados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(a distancia)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corto o mediano plazo en esta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84693946"/>
              </p:ext>
            </p:extLst>
          </p:nvPr>
        </p:nvGraphicFramePr>
        <p:xfrm>
          <a:off x="1674060" y="1052736"/>
          <a:ext cx="7469940" cy="530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559335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467544" y="1052736"/>
            <a:ext cx="8369928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caso de que sea poco probable o nada probable, ¿Por qué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21.4%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indicaron </a:t>
            </a: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poco probable o nada probable la contratación)</a:t>
            </a:r>
            <a:endParaRPr lang="es-MX" sz="14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0812481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535966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539552" y="943980"/>
            <a:ext cx="8208912" cy="644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Universidad de Guadalajara como casa de estudios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5605361"/>
              </p:ext>
            </p:extLst>
          </p:nvPr>
        </p:nvGraphicFramePr>
        <p:xfrm>
          <a:off x="1475036" y="1124744"/>
          <a:ext cx="7668964" cy="5157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239342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71600" y="1015281"/>
            <a:ext cx="74168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¿Qué imagen tiene usted de la preparación académica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(a distancia)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Universidad </a:t>
            </a:r>
            <a:r>
              <a:rPr 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de Guadalajara?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Imagen UdeG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300421"/>
              </p:ext>
            </p:extLst>
          </p:nvPr>
        </p:nvGraphicFramePr>
        <p:xfrm>
          <a:off x="1259632" y="1196752"/>
          <a:ext cx="7668964" cy="5373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1772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985084"/>
            <a:ext cx="8640959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acuerdo con las políticas de su empresa/institución, ¿Qué tan importante consideraría o ha considerado cada uno de los siguientes criterios al momento de contratar a un egresado de la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(a distancia)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361991"/>
              </p:ext>
            </p:extLst>
          </p:nvPr>
        </p:nvGraphicFramePr>
        <p:xfrm>
          <a:off x="494481" y="2348880"/>
          <a:ext cx="8181975" cy="2750389"/>
        </p:xfrm>
        <a:graphic>
          <a:graphicData uri="http://schemas.openxmlformats.org/drawingml/2006/table">
            <a:tbl>
              <a:tblPr/>
              <a:tblGrid>
                <a:gridCol w="2224226"/>
                <a:gridCol w="1270986"/>
                <a:gridCol w="1297465"/>
                <a:gridCol w="1350423"/>
                <a:gridCol w="1244508"/>
                <a:gridCol w="794367"/>
              </a:tblGrid>
              <a:tr h="4320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Criterios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892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78.6%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2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Disponibilidad de horario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2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 cuente con título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2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Experiencia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2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2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Universidad de procedencia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2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2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Estado civil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29389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ChangeArrowheads="1"/>
          </p:cNvSpPr>
          <p:nvPr/>
        </p:nvSpPr>
        <p:spPr bwMode="auto">
          <a:xfrm>
            <a:off x="251520" y="1052736"/>
            <a:ext cx="864095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 y 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empresa/institución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los egresados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(a distancia)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contraten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cuenten con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las siguientes capacidades y habilidades?</a:t>
            </a:r>
          </a:p>
        </p:txBody>
      </p:sp>
      <p:sp>
        <p:nvSpPr>
          <p:cNvPr id="32771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Criterios de contratación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88654"/>
              </p:ext>
            </p:extLst>
          </p:nvPr>
        </p:nvGraphicFramePr>
        <p:xfrm>
          <a:off x="611560" y="2132856"/>
          <a:ext cx="7931225" cy="3169757"/>
        </p:xfrm>
        <a:graphic>
          <a:graphicData uri="http://schemas.openxmlformats.org/drawingml/2006/table">
            <a:tbl>
              <a:tblPr/>
              <a:tblGrid>
                <a:gridCol w="2452940"/>
                <a:gridCol w="1168701"/>
                <a:gridCol w="1193049"/>
                <a:gridCol w="1241744"/>
                <a:gridCol w="1144353"/>
                <a:gridCol w="730438"/>
              </a:tblGrid>
              <a:tr h="14401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Muy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Poco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Nada importante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621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92.9%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92.9%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92.9%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92.9%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85.7%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78.6%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21.4%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78.6%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21.4%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Directivas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21.4%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01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35.7%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11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Dominio de otro idioma (inglés)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64.3%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7.1%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130" marR="9130" marT="913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027260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611560" y="1079975"/>
            <a:ext cx="7848871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las fuentes de reclutamiento a las que recurre regularmente su empresa/institución?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2979095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042152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570955" y="980728"/>
            <a:ext cx="8280919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competido y 5 muy competido,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tan competido considera que está el campo laboral para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(a distancia)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2339752" y="260350"/>
            <a:ext cx="6489923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Oferta de trabajo actual y competencia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3 Rectángulo"/>
          <p:cNvSpPr>
            <a:spLocks noChangeArrowheads="1"/>
          </p:cNvSpPr>
          <p:nvPr/>
        </p:nvSpPr>
        <p:spPr bwMode="auto">
          <a:xfrm>
            <a:off x="1934503" y="1879787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grado de competencia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650404" y="2344964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2.6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113394" y="2894137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113394" y="332593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5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42317" y="4005064"/>
            <a:ext cx="8722171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Actualmente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considera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 la oferta de trabajo para las personas que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(a distancia)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  <a:r>
              <a:rPr lang="es-MX" sz="14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es nada de oferta y 5 mucha oferta)</a:t>
            </a:r>
          </a:p>
        </p:txBody>
      </p:sp>
      <p:sp>
        <p:nvSpPr>
          <p:cNvPr id="10" name="3 Rectángulo"/>
          <p:cNvSpPr>
            <a:spLocks noChangeArrowheads="1"/>
          </p:cNvSpPr>
          <p:nvPr/>
        </p:nvSpPr>
        <p:spPr bwMode="auto">
          <a:xfrm>
            <a:off x="1934503" y="4889496"/>
            <a:ext cx="5472607" cy="349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nivel de oferta de trabajo</a:t>
            </a: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3650404" y="5369300"/>
            <a:ext cx="1661244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3.4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13394" y="5918473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3113394" y="635027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5</a:t>
            </a:r>
          </a:p>
        </p:txBody>
      </p:sp>
    </p:spTree>
    <p:extLst>
      <p:ext uri="{BB962C8B-B14F-4D97-AF65-F5344CB8AC3E}">
        <p14:creationId xmlns:p14="http://schemas.microsoft.com/office/powerpoint/2010/main" val="3636375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467544" y="1117487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¿Cuál es (o era) el tipo de contrato de un egresado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(a distancia)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488855"/>
              </p:ext>
            </p:extLst>
          </p:nvPr>
        </p:nvGraphicFramePr>
        <p:xfrm>
          <a:off x="1331640" y="1124910"/>
          <a:ext cx="7308924" cy="5157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3808697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642100"/>
            <a:ext cx="5139680" cy="215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899592" y="1844824"/>
            <a:ext cx="7488237" cy="29839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empleadores de egresados de la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“Maestría en </a:t>
            </a: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Educación Ambiental (a distancia)”</a:t>
            </a: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224284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9811786"/>
              </p:ext>
            </p:extLst>
          </p:nvPr>
        </p:nvGraphicFramePr>
        <p:xfrm>
          <a:off x="0" y="886609"/>
          <a:ext cx="7920880" cy="5666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288" y="943273"/>
            <a:ext cx="8497887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sueldos aproximados mensuales que su empresa/institución ofrece (u ofrecía) a los egresados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(a distancia)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la UdeG?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3 Rectángulo"/>
          <p:cNvSpPr>
            <a:spLocks noChangeArrowheads="1"/>
          </p:cNvSpPr>
          <p:nvPr/>
        </p:nvSpPr>
        <p:spPr bwMode="auto">
          <a:xfrm>
            <a:off x="6588224" y="4869160"/>
            <a:ext cx="270008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 pago por </a:t>
            </a:r>
          </a:p>
          <a:p>
            <a:pPr algn="ctr"/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hora asignatura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358258" y="5523329"/>
            <a:ext cx="1174182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$96.0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cxnSp>
        <p:nvCxnSpPr>
          <p:cNvPr id="10" name="3 Conector recto de flecha"/>
          <p:cNvCxnSpPr/>
          <p:nvPr/>
        </p:nvCxnSpPr>
        <p:spPr bwMode="auto">
          <a:xfrm>
            <a:off x="5004048" y="5157192"/>
            <a:ext cx="1684675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DE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123999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ChangeArrowheads="1"/>
          </p:cNvSpPr>
          <p:nvPr/>
        </p:nvSpPr>
        <p:spPr bwMode="auto">
          <a:xfrm>
            <a:off x="395536" y="1052736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Principalmente, ¿De qué depende el sueldo que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les paga (o pagaba)?</a:t>
            </a:r>
          </a:p>
        </p:txBody>
      </p:sp>
      <p:sp>
        <p:nvSpPr>
          <p:cNvPr id="348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281510"/>
              </p:ext>
            </p:extLst>
          </p:nvPr>
        </p:nvGraphicFramePr>
        <p:xfrm>
          <a:off x="846001" y="980728"/>
          <a:ext cx="7596956" cy="530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349377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196752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Mencione el grado de probabilidad que tienen (o tenían) los egresados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(a distancia)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ascender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puesto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6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probable y 10 muy probable)</a:t>
            </a:r>
            <a:endParaRPr lang="es-MX" sz="1200" dirty="0">
              <a:solidFill>
                <a:schemeClr val="bg1">
                  <a:lumMod val="6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4" name="Rectangle 7"/>
          <p:cNvSpPr>
            <a:spLocks noChangeArrowheads="1"/>
          </p:cNvSpPr>
          <p:nvPr/>
        </p:nvSpPr>
        <p:spPr bwMode="auto">
          <a:xfrm>
            <a:off x="2556421" y="2420888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Probabilidad promedio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0965" name="AutoShape 8"/>
          <p:cNvSpPr>
            <a:spLocks noChangeArrowheads="1"/>
          </p:cNvSpPr>
          <p:nvPr/>
        </p:nvSpPr>
        <p:spPr bwMode="auto">
          <a:xfrm rot="16200000" flipH="1">
            <a:off x="4314577" y="2991594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23903" y="352159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6.5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Condiciones de trabajo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171693" y="4365104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171693" y="4796904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046600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9610626"/>
              </p:ext>
            </p:extLst>
          </p:nvPr>
        </p:nvGraphicFramePr>
        <p:xfrm>
          <a:off x="1368227" y="908720"/>
          <a:ext cx="7524948" cy="522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908720"/>
            <a:ext cx="8497887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importante es para ustedes el conocimiento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Educación Ambiental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dentro de su empresa/institución?</a:t>
            </a:r>
          </a:p>
        </p:txBody>
      </p:sp>
      <p:sp>
        <p:nvSpPr>
          <p:cNvPr id="35843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089237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 bwMode="auto">
          <a:xfrm>
            <a:off x="0" y="5744263"/>
            <a:ext cx="2843808" cy="111373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5" name="Rectangle 1"/>
          <p:cNvSpPr>
            <a:spLocks noChangeArrowheads="1"/>
          </p:cNvSpPr>
          <p:nvPr/>
        </p:nvSpPr>
        <p:spPr bwMode="auto">
          <a:xfrm>
            <a:off x="5364088" y="18864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203282" y="871846"/>
            <a:ext cx="8761206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calificaría las siguientes habilidades generales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una escala del 1 al 5 donde 1 significa nada desarrollada 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desarrollada)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pSp>
        <p:nvGrpSpPr>
          <p:cNvPr id="3" name="2 Grupo"/>
          <p:cNvGrpSpPr/>
          <p:nvPr/>
        </p:nvGrpSpPr>
        <p:grpSpPr>
          <a:xfrm>
            <a:off x="1619672" y="1988840"/>
            <a:ext cx="6445634" cy="4752528"/>
            <a:chOff x="1619672" y="1988840"/>
            <a:chExt cx="6445634" cy="4752528"/>
          </a:xfrm>
        </p:grpSpPr>
        <p:sp>
          <p:nvSpPr>
            <p:cNvPr id="34819" name="Rectangle 3"/>
            <p:cNvSpPr>
              <a:spLocks noChangeArrowheads="1"/>
            </p:cNvSpPr>
            <p:nvPr/>
          </p:nvSpPr>
          <p:spPr bwMode="auto">
            <a:xfrm>
              <a:off x="2070133" y="2060848"/>
              <a:ext cx="3240088" cy="3485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 generales</a:t>
              </a:r>
            </a:p>
          </p:txBody>
        </p:sp>
        <p:sp>
          <p:nvSpPr>
            <p:cNvPr id="34820" name="Rectangle 3"/>
            <p:cNvSpPr>
              <a:spLocks noChangeArrowheads="1"/>
            </p:cNvSpPr>
            <p:nvPr/>
          </p:nvSpPr>
          <p:spPr bwMode="auto">
            <a:xfrm>
              <a:off x="5905513" y="1988840"/>
              <a:ext cx="2159793" cy="521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ES" sz="14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Evaluación promedio</a:t>
              </a:r>
              <a:endParaRPr 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4821" name="Rectangle 7"/>
            <p:cNvSpPr>
              <a:spLocks noChangeArrowheads="1"/>
            </p:cNvSpPr>
            <p:nvPr/>
          </p:nvSpPr>
          <p:spPr bwMode="auto">
            <a:xfrm>
              <a:off x="1619672" y="4444796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34822" name="AutoShape 8"/>
            <p:cNvSpPr>
              <a:spLocks noChangeArrowheads="1"/>
            </p:cNvSpPr>
            <p:nvPr/>
          </p:nvSpPr>
          <p:spPr bwMode="auto">
            <a:xfrm rot="10800000" flipH="1">
              <a:off x="5909047" y="3193283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23" name="Rectangle 7"/>
            <p:cNvSpPr>
              <a:spLocks noChangeArrowheads="1"/>
            </p:cNvSpPr>
            <p:nvPr/>
          </p:nvSpPr>
          <p:spPr bwMode="auto">
            <a:xfrm>
              <a:off x="1621260" y="3076644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4824" name="AutoShape 8"/>
            <p:cNvSpPr>
              <a:spLocks noChangeArrowheads="1"/>
            </p:cNvSpPr>
            <p:nvPr/>
          </p:nvSpPr>
          <p:spPr bwMode="auto">
            <a:xfrm rot="10800000" flipH="1">
              <a:off x="5909047" y="4594989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588224" y="4522901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4.3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588224" y="3056404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4.5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31" name="Rectangle 7"/>
            <p:cNvSpPr>
              <a:spLocks noChangeArrowheads="1"/>
            </p:cNvSpPr>
            <p:nvPr/>
          </p:nvSpPr>
          <p:spPr bwMode="auto">
            <a:xfrm>
              <a:off x="1619672" y="4948852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34832" name="AutoShape 8"/>
            <p:cNvSpPr>
              <a:spLocks noChangeArrowheads="1"/>
            </p:cNvSpPr>
            <p:nvPr/>
          </p:nvSpPr>
          <p:spPr bwMode="auto">
            <a:xfrm rot="10800000" flipH="1">
              <a:off x="5909047" y="2685921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833" name="Rectangle 7"/>
            <p:cNvSpPr>
              <a:spLocks noChangeArrowheads="1"/>
            </p:cNvSpPr>
            <p:nvPr/>
          </p:nvSpPr>
          <p:spPr bwMode="auto">
            <a:xfrm>
              <a:off x="1619672" y="3531632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34834" name="AutoShape 8"/>
            <p:cNvSpPr>
              <a:spLocks noChangeArrowheads="1"/>
            </p:cNvSpPr>
            <p:nvPr/>
          </p:nvSpPr>
          <p:spPr bwMode="auto">
            <a:xfrm rot="10800000" flipH="1">
              <a:off x="5909047" y="411284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588224" y="2572588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4.6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6588224" y="4018845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1" name="Rectangle 7"/>
            <p:cNvSpPr>
              <a:spLocks noChangeArrowheads="1"/>
            </p:cNvSpPr>
            <p:nvPr/>
          </p:nvSpPr>
          <p:spPr bwMode="auto">
            <a:xfrm>
              <a:off x="1619672" y="2644596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</a:p>
          </p:txBody>
        </p:sp>
        <p:sp>
          <p:nvSpPr>
            <p:cNvPr id="34842" name="AutoShape 8"/>
            <p:cNvSpPr>
              <a:spLocks noChangeArrowheads="1"/>
            </p:cNvSpPr>
            <p:nvPr/>
          </p:nvSpPr>
          <p:spPr bwMode="auto">
            <a:xfrm rot="10800000" flipH="1">
              <a:off x="5909047" y="365754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588224" y="3560460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4847" name="Rectangle 7"/>
            <p:cNvSpPr>
              <a:spLocks noChangeArrowheads="1"/>
            </p:cNvSpPr>
            <p:nvPr/>
          </p:nvSpPr>
          <p:spPr bwMode="auto">
            <a:xfrm>
              <a:off x="1621260" y="3963680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4848" name="AutoShape 8"/>
            <p:cNvSpPr>
              <a:spLocks noChangeArrowheads="1"/>
            </p:cNvSpPr>
            <p:nvPr/>
          </p:nvSpPr>
          <p:spPr bwMode="auto">
            <a:xfrm rot="10800000" flipH="1">
              <a:off x="5909047" y="507364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6589366" y="4948852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4.3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1621260" y="6317004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Habilidades directivas</a:t>
              </a:r>
            </a:p>
          </p:txBody>
        </p:sp>
        <p:sp>
          <p:nvSpPr>
            <p:cNvPr id="27" name="AutoShape 8"/>
            <p:cNvSpPr>
              <a:spLocks noChangeArrowheads="1"/>
            </p:cNvSpPr>
            <p:nvPr/>
          </p:nvSpPr>
          <p:spPr bwMode="auto">
            <a:xfrm rot="10800000" flipH="1">
              <a:off x="5909047" y="6035149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28" name="Text Box 6"/>
            <p:cNvSpPr txBox="1">
              <a:spLocks noChangeArrowheads="1"/>
            </p:cNvSpPr>
            <p:nvPr/>
          </p:nvSpPr>
          <p:spPr bwMode="auto">
            <a:xfrm>
              <a:off x="6588224" y="5883369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4.1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9" name="AutoShape 8"/>
            <p:cNvSpPr>
              <a:spLocks noChangeArrowheads="1"/>
            </p:cNvSpPr>
            <p:nvPr/>
          </p:nvSpPr>
          <p:spPr bwMode="auto">
            <a:xfrm rot="10800000" flipH="1">
              <a:off x="5909047" y="5553000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0" name="Text Box 6"/>
            <p:cNvSpPr txBox="1">
              <a:spLocks noChangeArrowheads="1"/>
            </p:cNvSpPr>
            <p:nvPr/>
          </p:nvSpPr>
          <p:spPr bwMode="auto">
            <a:xfrm>
              <a:off x="6588224" y="5432668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4.3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1619672" y="5380900"/>
              <a:ext cx="415126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auto">
            <a:xfrm>
              <a:off x="1621260" y="5835888"/>
              <a:ext cx="415126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33" name="AutoShape 8"/>
            <p:cNvSpPr>
              <a:spLocks noChangeArrowheads="1"/>
            </p:cNvSpPr>
            <p:nvPr/>
          </p:nvSpPr>
          <p:spPr bwMode="auto">
            <a:xfrm rot="10800000" flipH="1">
              <a:off x="5909047" y="651380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s-MX" sz="1600">
                <a:ea typeface="ＭＳ Ｐゴシック" pitchFamily="34" charset="-128"/>
              </a:endParaRPr>
            </a:p>
          </p:txBody>
        </p:sp>
        <p:sp>
          <p:nvSpPr>
            <p:cNvPr id="34" name="Text Box 6"/>
            <p:cNvSpPr txBox="1">
              <a:spLocks noChangeArrowheads="1"/>
            </p:cNvSpPr>
            <p:nvPr/>
          </p:nvSpPr>
          <p:spPr bwMode="auto">
            <a:xfrm>
              <a:off x="6589366" y="6387425"/>
              <a:ext cx="794372" cy="353943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4.1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73142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107504" y="1015862"/>
            <a:ext cx="8893175" cy="104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ómo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las siguientes habilidades específicas en el desempeño laboral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(a distancia)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CuadroTexto 13"/>
          <p:cNvSpPr txBox="1"/>
          <p:nvPr/>
        </p:nvSpPr>
        <p:spPr>
          <a:xfrm>
            <a:off x="3635896" y="4535542"/>
            <a:ext cx="5544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1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413656"/>
              </p:ext>
            </p:extLst>
          </p:nvPr>
        </p:nvGraphicFramePr>
        <p:xfrm>
          <a:off x="323528" y="2348880"/>
          <a:ext cx="8486329" cy="1998445"/>
        </p:xfrm>
        <a:graphic>
          <a:graphicData uri="http://schemas.openxmlformats.org/drawingml/2006/table">
            <a:tbl>
              <a:tblPr/>
              <a:tblGrid>
                <a:gridCol w="7211388"/>
                <a:gridCol w="1274941"/>
              </a:tblGrid>
              <a:tr h="3600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 específicas*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Comprensión y resolución de problemas educativo-ambientales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 desarrollo de una perspectiva de indagación, de análisis y de interpretación en sus actividades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Conducción de procesos de desarrollo local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Formulación y gestión de programas educativos ambientales sectoriales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434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Elaboración de políticas públicas de educación ambiental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5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356053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3321" y="1057672"/>
            <a:ext cx="8893175" cy="129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egresados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(a distancia)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Guadalajara cuentan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los siguientes CONOCIMIENTOS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específicos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le voy 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mencionar?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5 muy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desarrollado)</a:t>
            </a:r>
            <a:endParaRPr 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CuadroTexto 13"/>
          <p:cNvSpPr txBox="1"/>
          <p:nvPr/>
        </p:nvSpPr>
        <p:spPr>
          <a:xfrm>
            <a:off x="3059832" y="4823574"/>
            <a:ext cx="5544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1pPr>
            <a:lvl2pPr marL="742950" indent="-28575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ctr"/>
            <a:r>
              <a:rPr lang="es-MX" sz="11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1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8145489"/>
              </p:ext>
            </p:extLst>
          </p:nvPr>
        </p:nvGraphicFramePr>
        <p:xfrm>
          <a:off x="1043608" y="2708920"/>
          <a:ext cx="7209606" cy="1968845"/>
        </p:xfrm>
        <a:graphic>
          <a:graphicData uri="http://schemas.openxmlformats.org/drawingml/2006/table">
            <a:tbl>
              <a:tblPr/>
              <a:tblGrid>
                <a:gridCol w="5808967"/>
                <a:gridCol w="1400639"/>
              </a:tblGrid>
              <a:tr h="14401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 específicos*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26384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 para la intervención educativo-ambiental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84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 de los elementos contextuales e históricos del territorio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84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Fundamentos filosóficos de la teoría ambiental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84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Fundamentos pedagógicos de la educación ambiental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848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Procesos de desarrollo local mediante la educación ambiental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62529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2942469"/>
              </p:ext>
            </p:extLst>
          </p:nvPr>
        </p:nvGraphicFramePr>
        <p:xfrm>
          <a:off x="1187624" y="1124744"/>
          <a:ext cx="7416824" cy="53257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323528" y="980728"/>
            <a:ext cx="8641085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fortaleza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(a distancia)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Universidad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69943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251520" y="980728"/>
            <a:ext cx="871309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considera que es la principal </a:t>
            </a:r>
            <a:r>
              <a:rPr 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debilidad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los egresados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(a distancia)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Universidad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Guadalajara?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0919749"/>
              </p:ext>
            </p:extLst>
          </p:nvPr>
        </p:nvGraphicFramePr>
        <p:xfrm>
          <a:off x="899592" y="1002735"/>
          <a:ext cx="7740972" cy="5445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95378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836712"/>
            <a:ext cx="8964613" cy="107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adecuada es la preparación de los egresados de 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(a distancia)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Universidad de Guadalajara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función de la atención a las necesidades de su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empresa/institución 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ese campo o área de conocimiento?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2414822"/>
              </p:ext>
            </p:extLst>
          </p:nvPr>
        </p:nvGraphicFramePr>
        <p:xfrm>
          <a:off x="1619672" y="1522966"/>
          <a:ext cx="7200800" cy="49532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614995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00113" y="1327180"/>
            <a:ext cx="7559675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Determinar la percepción y evaluación de los egresados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</a:t>
            </a:r>
            <a:r>
              <a:rPr lang="es-MX" sz="1600" b="1" i="1" dirty="0" smtClean="0">
                <a:solidFill>
                  <a:srgbClr val="00B050"/>
                </a:solidFill>
                <a:latin typeface="Century Gothic" pitchFamily="34" charset="0"/>
                <a:cs typeface="Helvetica"/>
              </a:rPr>
              <a:t>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Helvetica"/>
              </a:rPr>
              <a:t>Maestría en Educación Ambiental (A Distancia) </a:t>
            </a:r>
            <a:r>
              <a:rPr lang="es-MX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MX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 </a:t>
            </a: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en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opinión de sus empleadores.</a:t>
            </a:r>
            <a:endParaRPr lang="es-MX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eaLnBrk="0"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Datos generales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Criterios de contratación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Oferta de trabajo actual y competencia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Condiciones de trabajo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de habilidades y conocimientos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 typeface="Times New Roman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Evaluación general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 eaLnBrk="0">
              <a:lnSpc>
                <a:spcPct val="100000"/>
              </a:lnSpc>
              <a:buClrTx/>
              <a:buSzTx/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30978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1088546"/>
              </p:ext>
            </p:extLst>
          </p:nvPr>
        </p:nvGraphicFramePr>
        <p:xfrm>
          <a:off x="1619672" y="1124744"/>
          <a:ext cx="7488832" cy="52565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539427" y="1052736"/>
            <a:ext cx="8137029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imagen tiene de 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(a distancia)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02076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1052736"/>
            <a:ext cx="8964613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sus empleados actuales se interesen en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estudiar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(a distancia)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en la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5157986"/>
              </p:ext>
            </p:extLst>
          </p:nvPr>
        </p:nvGraphicFramePr>
        <p:xfrm>
          <a:off x="1490068" y="1079934"/>
          <a:ext cx="7524948" cy="5157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77129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107504" y="980728"/>
            <a:ext cx="8964613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probable es que en su empresa/institución se les otorgue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becas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 sus empleados actuales para estudiar la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(a distancia)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de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la UdeG?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364088" y="260350"/>
            <a:ext cx="377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5470682"/>
              </p:ext>
            </p:extLst>
          </p:nvPr>
        </p:nvGraphicFramePr>
        <p:xfrm>
          <a:off x="1547664" y="1120889"/>
          <a:ext cx="7416824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28304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 eaLnBrk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FontTx/>
              <a:buNone/>
            </a:pPr>
            <a:r>
              <a:rPr lang="es-ES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899592" y="5301208"/>
            <a:ext cx="756084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</a:t>
            </a:r>
            <a:r>
              <a:rPr lang="es-ES" sz="1100" dirty="0" smtClean="0">
                <a:solidFill>
                  <a:schemeClr val="tx1"/>
                </a:solidFill>
                <a:latin typeface="Century Gothic" pitchFamily="34" charset="0"/>
              </a:rPr>
              <a:t> de los empleadores proporcionados por los egresados</a:t>
            </a:r>
            <a:r>
              <a:rPr lang="es-ES" sz="1100" dirty="0">
                <a:solidFill>
                  <a:schemeClr val="tx1"/>
                </a:solidFill>
                <a:latin typeface="Century Gothic" pitchFamily="34" charset="0"/>
              </a:rPr>
              <a:t>.</a:t>
            </a:r>
            <a:endParaRPr 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398525"/>
              </p:ext>
            </p:extLst>
          </p:nvPr>
        </p:nvGraphicFramePr>
        <p:xfrm>
          <a:off x="905267" y="1484784"/>
          <a:ext cx="7488238" cy="3718879"/>
        </p:xfrm>
        <a:graphic>
          <a:graphicData uri="http://schemas.openxmlformats.org/drawingml/2006/table">
            <a:tbl>
              <a:tblPr/>
              <a:tblGrid>
                <a:gridCol w="3456137"/>
                <a:gridCol w="4032101"/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13 al 15 de junio 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Empleadores de los egresados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</a:t>
                      </a:r>
                      <a:r>
                        <a:rPr lang="es-MX" sz="1600" b="1" i="0" kern="1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  <a:ea typeface="+mn-ea"/>
                          <a:cs typeface="Helvetica"/>
                        </a:rPr>
                        <a:t>Maestría en Educación Ambiental (A Distancia)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14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1342608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4094061"/>
              </p:ext>
            </p:extLst>
          </p:nvPr>
        </p:nvGraphicFramePr>
        <p:xfrm>
          <a:off x="179512" y="3744143"/>
          <a:ext cx="6143724" cy="25674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2284856" y="214582"/>
            <a:ext cx="7485062" cy="39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0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0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demográficos de entrevistados </a:t>
            </a:r>
            <a:endParaRPr lang="es-MX" sz="20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29" name="3 Rectángulo"/>
          <p:cNvSpPr>
            <a:spLocks noChangeArrowheads="1"/>
          </p:cNvSpPr>
          <p:nvPr/>
        </p:nvSpPr>
        <p:spPr bwMode="auto">
          <a:xfrm>
            <a:off x="3707904" y="1703996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30" name="3 Rectángulo"/>
          <p:cNvSpPr>
            <a:spLocks noChangeArrowheads="1"/>
          </p:cNvSpPr>
          <p:nvPr/>
        </p:nvSpPr>
        <p:spPr bwMode="auto">
          <a:xfrm>
            <a:off x="683568" y="908720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36" name="Text Box 44"/>
          <p:cNvSpPr txBox="1">
            <a:spLocks noChangeArrowheads="1"/>
          </p:cNvSpPr>
          <p:nvPr/>
        </p:nvSpPr>
        <p:spPr bwMode="auto">
          <a:xfrm>
            <a:off x="7604072" y="1088653"/>
            <a:ext cx="68961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 0.0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7" name="Text Box 45"/>
          <p:cNvSpPr txBox="1">
            <a:spLocks noChangeArrowheads="1"/>
          </p:cNvSpPr>
          <p:nvPr/>
        </p:nvSpPr>
        <p:spPr bwMode="auto">
          <a:xfrm>
            <a:off x="6099439" y="176334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0" name="Text Box 46"/>
          <p:cNvSpPr txBox="1">
            <a:spLocks noChangeArrowheads="1"/>
          </p:cNvSpPr>
          <p:nvPr/>
        </p:nvSpPr>
        <p:spPr bwMode="auto">
          <a:xfrm>
            <a:off x="7632642" y="1736353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14.3%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46" name="AutoShape 47"/>
          <p:cNvCxnSpPr>
            <a:cxnSpLocks noChangeShapeType="1"/>
          </p:cNvCxnSpPr>
          <p:nvPr/>
        </p:nvCxnSpPr>
        <p:spPr bwMode="auto">
          <a:xfrm rot="-5400000">
            <a:off x="5186627" y="618753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AutoShape 48"/>
          <p:cNvCxnSpPr>
            <a:cxnSpLocks noChangeShapeType="1"/>
          </p:cNvCxnSpPr>
          <p:nvPr/>
        </p:nvCxnSpPr>
        <p:spPr bwMode="auto">
          <a:xfrm rot="16200000" flipH="1">
            <a:off x="5191390" y="1982415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Text Box 49"/>
          <p:cNvSpPr txBox="1">
            <a:spLocks noChangeArrowheads="1"/>
          </p:cNvSpPr>
          <p:nvPr/>
        </p:nvSpPr>
        <p:spPr bwMode="auto">
          <a:xfrm>
            <a:off x="6101027" y="1088653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50" name="Text Box 50"/>
          <p:cNvSpPr txBox="1">
            <a:spLocks noChangeArrowheads="1"/>
          </p:cNvSpPr>
          <p:nvPr/>
        </p:nvSpPr>
        <p:spPr bwMode="auto">
          <a:xfrm>
            <a:off x="6101027" y="1409328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51" name="Text Box 51"/>
          <p:cNvSpPr txBox="1">
            <a:spLocks noChangeArrowheads="1"/>
          </p:cNvSpPr>
          <p:nvPr/>
        </p:nvSpPr>
        <p:spPr bwMode="auto">
          <a:xfrm>
            <a:off x="7582947" y="1394698"/>
            <a:ext cx="74090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21.4%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52" name="Text Box 59"/>
          <p:cNvSpPr txBox="1">
            <a:spLocks noChangeArrowheads="1"/>
          </p:cNvSpPr>
          <p:nvPr/>
        </p:nvSpPr>
        <p:spPr bwMode="auto">
          <a:xfrm>
            <a:off x="6089914" y="212846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53" name="Text Box 60"/>
          <p:cNvSpPr txBox="1">
            <a:spLocks noChangeArrowheads="1"/>
          </p:cNvSpPr>
          <p:nvPr/>
        </p:nvSpPr>
        <p:spPr bwMode="auto">
          <a:xfrm>
            <a:off x="7630261" y="2095128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21.4%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135" y="1505665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 Box 3"/>
          <p:cNvSpPr txBox="1">
            <a:spLocks noChangeArrowheads="1"/>
          </p:cNvSpPr>
          <p:nvPr/>
        </p:nvSpPr>
        <p:spPr bwMode="auto">
          <a:xfrm>
            <a:off x="970162" y="2872502"/>
            <a:ext cx="900112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50.0%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56" name="Text Box 4"/>
          <p:cNvSpPr txBox="1">
            <a:spLocks noChangeArrowheads="1"/>
          </p:cNvSpPr>
          <p:nvPr/>
        </p:nvSpPr>
        <p:spPr bwMode="auto">
          <a:xfrm>
            <a:off x="2113433" y="2874090"/>
            <a:ext cx="7649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50.0%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5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098" y="1505665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Text Box 59"/>
          <p:cNvSpPr txBox="1">
            <a:spLocks noChangeArrowheads="1"/>
          </p:cNvSpPr>
          <p:nvPr/>
        </p:nvSpPr>
        <p:spPr bwMode="auto">
          <a:xfrm>
            <a:off x="6031177" y="2488828"/>
            <a:ext cx="1436687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59" name="Text Box 60"/>
          <p:cNvSpPr txBox="1">
            <a:spLocks noChangeArrowheads="1"/>
          </p:cNvSpPr>
          <p:nvPr/>
        </p:nvSpPr>
        <p:spPr bwMode="auto">
          <a:xfrm>
            <a:off x="7623911" y="2455490"/>
            <a:ext cx="69121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MX" sz="14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42.9%</a:t>
            </a:r>
            <a:endParaRPr lang="es-ES" sz="14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60" name="3 Rectángulo"/>
          <p:cNvSpPr>
            <a:spLocks noChangeArrowheads="1"/>
          </p:cNvSpPr>
          <p:nvPr/>
        </p:nvSpPr>
        <p:spPr bwMode="auto">
          <a:xfrm>
            <a:off x="1945134" y="3501008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Escolaridad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1" name="3 Rectángulo"/>
          <p:cNvSpPr>
            <a:spLocks noChangeArrowheads="1"/>
          </p:cNvSpPr>
          <p:nvPr/>
        </p:nvSpPr>
        <p:spPr bwMode="auto">
          <a:xfrm>
            <a:off x="5951523" y="3573016"/>
            <a:ext cx="2482850" cy="664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MX" sz="20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Antigüedad promedio</a:t>
            </a:r>
            <a:endParaRPr lang="es-MX" sz="20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5" name="Text Box 6"/>
          <p:cNvSpPr txBox="1">
            <a:spLocks noChangeArrowheads="1"/>
          </p:cNvSpPr>
          <p:nvPr/>
        </p:nvSpPr>
        <p:spPr bwMode="auto">
          <a:xfrm>
            <a:off x="6095080" y="4393512"/>
            <a:ext cx="2195736" cy="353943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15.0 años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6" name="Rectangle 7"/>
          <p:cNvSpPr>
            <a:spLocks noChangeArrowheads="1"/>
          </p:cNvSpPr>
          <p:nvPr/>
        </p:nvSpPr>
        <p:spPr bwMode="auto">
          <a:xfrm>
            <a:off x="5869185" y="5159821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 año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7" name="Rectangle 7"/>
          <p:cNvSpPr>
            <a:spLocks noChangeArrowheads="1"/>
          </p:cNvSpPr>
          <p:nvPr/>
        </p:nvSpPr>
        <p:spPr bwMode="auto">
          <a:xfrm>
            <a:off x="5869185" y="5591621"/>
            <a:ext cx="2735263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38 años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241336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683568" y="943273"/>
            <a:ext cx="7848600" cy="829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¿Trabajan actualmente o han trabajado personas con estudios de </a:t>
            </a:r>
            <a:r>
              <a:rPr lang="es-MX" sz="1600" u="sng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Maestría en Educación Ambiental (a distancia) </a:t>
            </a:r>
            <a:r>
              <a:rPr 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en esta empresa/institución?*</a:t>
            </a:r>
            <a:endParaRPr lang="es-MX" sz="1600" dirty="0">
              <a:solidFill>
                <a:schemeClr val="tx2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860031" y="231775"/>
            <a:ext cx="417646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Pregunta filtro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4 Rectángulo"/>
          <p:cNvSpPr>
            <a:spLocks noChangeArrowheads="1"/>
          </p:cNvSpPr>
          <p:nvPr/>
        </p:nvSpPr>
        <p:spPr bwMode="auto">
          <a:xfrm>
            <a:off x="3707904" y="5949280"/>
            <a:ext cx="5184576" cy="40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ES" altLang="es-MX" sz="11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* Sólo se aplicó la entrevista a quienes tienen o han tenido egresados de dicho posgrado laborando en la empresa / institución.</a:t>
            </a:r>
            <a:endParaRPr lang="es-MX" altLang="es-MX" sz="11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0304549"/>
              </p:ext>
            </p:extLst>
          </p:nvPr>
        </p:nvGraphicFramePr>
        <p:xfrm>
          <a:off x="480368" y="1453861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82446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35549" y="976017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¿A qué sector pertenece esta empresa/institución? 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2108889"/>
              </p:ext>
            </p:extLst>
          </p:nvPr>
        </p:nvGraphicFramePr>
        <p:xfrm>
          <a:off x="735549" y="461962"/>
          <a:ext cx="8156931" cy="59052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096481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76536" y="1052736"/>
            <a:ext cx="78486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¿De qué tamaño es la empresa/institución?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6258783"/>
              </p:ext>
            </p:extLst>
          </p:nvPr>
        </p:nvGraphicFramePr>
        <p:xfrm>
          <a:off x="1331640" y="836712"/>
          <a:ext cx="7545636" cy="530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229736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916616" y="1044898"/>
            <a:ext cx="7416800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es su cargo dentro de la </a:t>
            </a:r>
            <a:r>
              <a:rPr lang="es-MX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empresa/institución</a:t>
            </a:r>
            <a:r>
              <a:rPr lang="es-MX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5704435"/>
              </p:ext>
            </p:extLst>
          </p:nvPr>
        </p:nvGraphicFramePr>
        <p:xfrm>
          <a:off x="1331640" y="908720"/>
          <a:ext cx="7523361" cy="5305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60484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14621</TotalTime>
  <Words>1765</Words>
  <Application>Microsoft Office PowerPoint</Application>
  <PresentationFormat>Presentación en pantalla (4:3)</PresentationFormat>
  <Paragraphs>384</Paragraphs>
  <Slides>33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33</vt:i4>
      </vt:variant>
    </vt:vector>
  </HeadingPairs>
  <TitlesOfParts>
    <vt:vector size="35" baseType="lpstr"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laptop</cp:lastModifiedBy>
  <cp:revision>1038</cp:revision>
  <cp:lastPrinted>2013-07-09T20:28:01Z</cp:lastPrinted>
  <dcterms:created xsi:type="dcterms:W3CDTF">1601-01-01T00:00:00Z</dcterms:created>
  <dcterms:modified xsi:type="dcterms:W3CDTF">2017-06-28T13:00:08Z</dcterms:modified>
</cp:coreProperties>
</file>