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5"/>
  </p:notesMasterIdLst>
  <p:handoutMasterIdLst>
    <p:handoutMasterId r:id="rId46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71" r:id="rId20"/>
    <p:sldId id="469" r:id="rId21"/>
    <p:sldId id="492" r:id="rId22"/>
    <p:sldId id="468" r:id="rId23"/>
    <p:sldId id="473" r:id="rId24"/>
    <p:sldId id="474" r:id="rId25"/>
    <p:sldId id="475" r:id="rId26"/>
    <p:sldId id="477" r:id="rId27"/>
    <p:sldId id="516" r:id="rId28"/>
    <p:sldId id="478" r:id="rId29"/>
    <p:sldId id="479" r:id="rId30"/>
    <p:sldId id="480" r:id="rId31"/>
    <p:sldId id="493" r:id="rId32"/>
    <p:sldId id="509" r:id="rId33"/>
    <p:sldId id="481" r:id="rId34"/>
    <p:sldId id="494" r:id="rId35"/>
    <p:sldId id="501" r:id="rId36"/>
    <p:sldId id="502" r:id="rId37"/>
    <p:sldId id="510" r:id="rId38"/>
    <p:sldId id="503" r:id="rId39"/>
    <p:sldId id="504" r:id="rId40"/>
    <p:sldId id="505" r:id="rId41"/>
    <p:sldId id="506" r:id="rId42"/>
    <p:sldId id="507" r:id="rId43"/>
    <p:sldId id="369" r:id="rId44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66"/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2304" autoAdjust="0"/>
    <p:restoredTop sz="94660"/>
  </p:normalViewPr>
  <p:slideViewPr>
    <p:cSldViewPr>
      <p:cViewPr varScale="1">
        <p:scale>
          <a:sx n="69" d="100"/>
          <a:sy n="69" d="100"/>
        </p:scale>
        <p:origin x="1818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7_DOCTORADO_GESTI&#211;N_EDUCACI&#211;N_SUPERIOR\07_GR&#193;FICAS_EG_DGE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8E6D-40CC-BA5C-23664DE6F530}"/>
              </c:ext>
            </c:extLst>
          </c:dPt>
          <c:dPt>
            <c:idx val="1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8E6D-40CC-BA5C-23664DE6F530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TablaDatos!$B$222:$B$223</c:f>
              <c:strCache>
                <c:ptCount val="2"/>
                <c:pt idx="0">
                  <c:v>Soltero(a)</c:v>
                </c:pt>
                <c:pt idx="1">
                  <c:v>Casado(a)</c:v>
                </c:pt>
              </c:strCache>
            </c:strRef>
          </c:cat>
          <c:val>
            <c:numRef>
              <c:f>TablaDatos!$C$222:$C$223</c:f>
              <c:numCache>
                <c:formatCode>General</c:formatCode>
                <c:ptCount val="2"/>
                <c:pt idx="0">
                  <c:v>0.46153846153846201</c:v>
                </c:pt>
                <c:pt idx="1">
                  <c:v>0.53846153846153799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E6D-40CC-BA5C-23664DE6F53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8439513243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DA3-4BCA-9913-22000ED009DB}"/>
                </c:ext>
              </c:extLst>
            </c:dLbl>
            <c:dLbl>
              <c:idx val="1"/>
              <c:layout>
                <c:manualLayout>
                  <c:x val="2.75756621331424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DA3-4BCA-9913-22000ED009DB}"/>
                </c:ext>
              </c:extLst>
            </c:dLbl>
            <c:dLbl>
              <c:idx val="2"/>
              <c:layout>
                <c:manualLayout>
                  <c:x val="2.75756621331424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DA3-4BCA-9913-22000ED009DB}"/>
                </c:ext>
              </c:extLst>
            </c:dLbl>
            <c:dLbl>
              <c:idx val="3"/>
              <c:layout>
                <c:manualLayout>
                  <c:x val="2.72727272727272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DA3-4BCA-9913-22000ED009D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TablaDatos!$B$90:$B$93</c:f>
              <c:strCache>
                <c:ptCount val="4"/>
                <c:pt idx="0">
                  <c:v>En calidad de trabajo / Incorporé conocimientos</c:v>
                </c:pt>
                <c:pt idx="1">
                  <c:v>Incremento de percepciones económicas</c:v>
                </c:pt>
                <c:pt idx="2">
                  <c:v>Incremento en nivel jerárquico</c:v>
                </c:pt>
                <c:pt idx="3">
                  <c:v>Incremento en responsabilidades</c:v>
                </c:pt>
              </c:strCache>
            </c:strRef>
          </c:cat>
          <c:val>
            <c:numRef>
              <c:f>TablaDatos!$C$90:$C$93</c:f>
              <c:numCache>
                <c:formatCode>General</c:formatCode>
                <c:ptCount val="4"/>
                <c:pt idx="0">
                  <c:v>0.46153846153846201</c:v>
                </c:pt>
                <c:pt idx="1">
                  <c:v>0.230769230769231</c:v>
                </c:pt>
                <c:pt idx="2">
                  <c:v>0.230769230769231</c:v>
                </c:pt>
                <c:pt idx="3">
                  <c:v>7.69230769230769E-2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DA3-4BCA-9913-22000ED009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9570808"/>
        <c:axId val="2139566504"/>
        <c:axId val="0"/>
      </c:bar3DChart>
      <c:catAx>
        <c:axId val="213957080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39566504"/>
        <c:crosses val="autoZero"/>
        <c:auto val="1"/>
        <c:lblAlgn val="ctr"/>
        <c:lblOffset val="100"/>
        <c:noMultiLvlLbl val="0"/>
      </c:catAx>
      <c:valAx>
        <c:axId val="21395665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95708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67F-4933-BA17-2068E727728A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67F-4933-BA17-2068E727728A}"/>
              </c:ext>
            </c:extLst>
          </c:dPt>
          <c:dLbls>
            <c:dLbl>
              <c:idx val="0"/>
              <c:layout>
                <c:manualLayout>
                  <c:x val="-1.1281920952337699E-16"/>
                  <c:y val="3.24324324324323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7F-4933-BA17-2068E727728A}"/>
                </c:ext>
              </c:extLst>
            </c:dLbl>
            <c:dLbl>
              <c:idx val="1"/>
              <c:layout>
                <c:manualLayout>
                  <c:x val="6.6153846153846105E-2"/>
                  <c:y val="-2.16216216216215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67F-4933-BA17-2068E727728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TablaDatos!$B$98:$B$99</c:f>
              <c:strCache>
                <c:ptCount val="2"/>
                <c:pt idx="0">
                  <c:v>Academia/ IES</c:v>
                </c:pt>
                <c:pt idx="1">
                  <c:v>Gobierno y/u Organismos Públicos</c:v>
                </c:pt>
              </c:strCache>
            </c:strRef>
          </c:cat>
          <c:val>
            <c:numRef>
              <c:f>TablaDatos!$C$98:$C$99</c:f>
              <c:numCache>
                <c:formatCode>General</c:formatCode>
                <c:ptCount val="2"/>
                <c:pt idx="0">
                  <c:v>0.91666666666666596</c:v>
                </c:pt>
                <c:pt idx="1">
                  <c:v>8.3333333333333301E-2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67F-4933-BA17-2068E727728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6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185-4719-8F8B-875823F84B06}"/>
                </c:ext>
              </c:extLst>
            </c:dLbl>
            <c:dLbl>
              <c:idx val="1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185-4719-8F8B-875823F84B06}"/>
                </c:ext>
              </c:extLst>
            </c:dLbl>
            <c:dLbl>
              <c:idx val="2"/>
              <c:layout>
                <c:manualLayout>
                  <c:x val="3.30303507516106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185-4719-8F8B-875823F84B06}"/>
                </c:ext>
              </c:extLst>
            </c:dLbl>
            <c:dLbl>
              <c:idx val="3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185-4719-8F8B-875823F84B0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TablaDatos!$B$104:$B$107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TablaDatos!$C$104:$C$107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185-4719-8F8B-875823F84B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9340728"/>
        <c:axId val="2139333624"/>
        <c:axId val="0"/>
      </c:bar3DChart>
      <c:catAx>
        <c:axId val="21393407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39333624"/>
        <c:crosses val="autoZero"/>
        <c:auto val="1"/>
        <c:lblAlgn val="ctr"/>
        <c:lblOffset val="100"/>
        <c:noMultiLvlLbl val="0"/>
      </c:catAx>
      <c:valAx>
        <c:axId val="21393336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9340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28A-4F45-8CFE-EF2E01AD6132}"/>
                </c:ext>
              </c:extLst>
            </c:dLbl>
            <c:dLbl>
              <c:idx val="1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8A-4F45-8CFE-EF2E01AD6132}"/>
                </c:ext>
              </c:extLst>
            </c:dLbl>
            <c:dLbl>
              <c:idx val="2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28A-4F45-8CFE-EF2E01AD6132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28A-4F45-8CFE-EF2E01AD6132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28A-4F45-8CFE-EF2E01AD613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TablaDatos!$B$112:$B$116</c:f>
              <c:strCache>
                <c:ptCount val="5"/>
                <c:pt idx="0">
                  <c:v>De $15,001 a $20,000</c:v>
                </c:pt>
                <c:pt idx="1">
                  <c:v>De $20,001 a $25,000</c:v>
                </c:pt>
                <c:pt idx="2">
                  <c:v>De $25,001 a $30,000</c:v>
                </c:pt>
                <c:pt idx="3">
                  <c:v>De $30,001 a $40,000</c:v>
                </c:pt>
                <c:pt idx="4">
                  <c:v>Más de $40,000</c:v>
                </c:pt>
              </c:strCache>
            </c:strRef>
          </c:cat>
          <c:val>
            <c:numRef>
              <c:f>TablaDatos!$C$112:$C$116</c:f>
              <c:numCache>
                <c:formatCode>General</c:formatCode>
                <c:ptCount val="5"/>
                <c:pt idx="0">
                  <c:v>8.3333333333333301E-2</c:v>
                </c:pt>
                <c:pt idx="1">
                  <c:v>0.25</c:v>
                </c:pt>
                <c:pt idx="2">
                  <c:v>8.3333333333333301E-2</c:v>
                </c:pt>
                <c:pt idx="3">
                  <c:v>8.3333333333333301E-2</c:v>
                </c:pt>
                <c:pt idx="4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28A-4F45-8CFE-EF2E01AD61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9240168"/>
        <c:axId val="2139235752"/>
        <c:axId val="0"/>
      </c:bar3DChart>
      <c:catAx>
        <c:axId val="21392401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39235752"/>
        <c:crosses val="autoZero"/>
        <c:auto val="1"/>
        <c:lblAlgn val="ctr"/>
        <c:lblOffset val="100"/>
        <c:noMultiLvlLbl val="0"/>
      </c:catAx>
      <c:valAx>
        <c:axId val="21392357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9240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TablaDatos!$B$121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FA7-4567-A08A-564E95916641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300"/>
                      <a:t>Sí</a:t>
                    </a:r>
                  </a:p>
                  <a:p>
                    <a:r>
                      <a:rPr lang="en-US" sz="1300"/>
                      <a:t>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FA7-4567-A08A-564E9591664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TablaDatos!$C$121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FA7-4567-A08A-564E9591664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6D5-4FA0-B686-F4F9AFA2BD50}"/>
                </c:ext>
              </c:extLst>
            </c:dLbl>
            <c:dLbl>
              <c:idx val="1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6D5-4FA0-B686-F4F9AFA2BD50}"/>
                </c:ext>
              </c:extLst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6D5-4FA0-B686-F4F9AFA2BD50}"/>
                </c:ext>
              </c:extLst>
            </c:dLbl>
            <c:dLbl>
              <c:idx val="3"/>
              <c:layout>
                <c:manualLayout>
                  <c:x val="3.30303507516106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6D5-4FA0-B686-F4F9AFA2BD5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TablaDatos!$B$157:$B$160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TablaDatos!$C$157:$C$160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6D5-4FA0-B686-F4F9AFA2BD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7984216"/>
        <c:axId val="2128323496"/>
        <c:axId val="0"/>
      </c:bar3DChart>
      <c:catAx>
        <c:axId val="212798421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8323496"/>
        <c:crosses val="autoZero"/>
        <c:auto val="1"/>
        <c:lblAlgn val="ctr"/>
        <c:lblOffset val="100"/>
        <c:noMultiLvlLbl val="0"/>
      </c:catAx>
      <c:valAx>
        <c:axId val="21283234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79842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101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E5-4091-A197-0C04F43631A3}"/>
                </c:ext>
              </c:extLst>
            </c:dLbl>
            <c:dLbl>
              <c:idx val="1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E5-4091-A197-0C04F43631A3}"/>
                </c:ext>
              </c:extLst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6E5-4091-A197-0C04F43631A3}"/>
                </c:ext>
              </c:extLst>
            </c:dLbl>
            <c:dLbl>
              <c:idx val="3"/>
              <c:layout>
                <c:manualLayout>
                  <c:x val="3.1212168933428801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E5-4091-A197-0C04F43631A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TablaDatos!$B$125:$B$128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TablaDatos!$C$125:$C$128</c:f>
              <c:numCache>
                <c:formatCode>General</c:formatCode>
                <c:ptCount val="4"/>
                <c:pt idx="0">
                  <c:v>0.92307692307692302</c:v>
                </c:pt>
                <c:pt idx="1">
                  <c:v>7.69230769230769E-2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E5-4091-A197-0C04F43631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8478632"/>
        <c:axId val="2128481640"/>
        <c:axId val="0"/>
      </c:bar3DChart>
      <c:catAx>
        <c:axId val="212847863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8481640"/>
        <c:crosses val="autoZero"/>
        <c:auto val="1"/>
        <c:lblAlgn val="ctr"/>
        <c:lblOffset val="100"/>
        <c:noMultiLvlLbl val="0"/>
      </c:catAx>
      <c:valAx>
        <c:axId val="21284816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8478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21211166785970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6DE-40EE-9954-E07959E1F9FD}"/>
                </c:ext>
              </c:extLst>
            </c:dLbl>
            <c:dLbl>
              <c:idx val="1"/>
              <c:layout>
                <c:manualLayout>
                  <c:x val="2.2121259842519701E-2"/>
                  <c:y val="2.70291551393908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6DE-40EE-9954-E07959E1F9FD}"/>
                </c:ext>
              </c:extLst>
            </c:dLbl>
            <c:dLbl>
              <c:idx val="2"/>
              <c:layout>
                <c:manualLayout>
                  <c:x val="2.21212598425197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6DE-40EE-9954-E07959E1F9FD}"/>
                </c:ext>
              </c:extLst>
            </c:dLbl>
            <c:dLbl>
              <c:idx val="3"/>
              <c:layout>
                <c:manualLayout>
                  <c:x val="2.1818181818181799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6DE-40EE-9954-E07959E1F9FD}"/>
                </c:ext>
              </c:extLst>
            </c:dLbl>
            <c:dLbl>
              <c:idx val="4"/>
              <c:layout>
                <c:manualLayout>
                  <c:x val="2.3939441660701499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6DE-40EE-9954-E07959E1F9F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TablaDatos!$B$133:$B$137</c:f>
              <c:strCache>
                <c:ptCount val="5"/>
                <c:pt idx="0">
                  <c:v>Manejo de instrumentos y herramientas</c:v>
                </c:pt>
                <c:pt idx="1">
                  <c:v>Investigación</c:v>
                </c:pt>
                <c:pt idx="2">
                  <c:v>Actitudes emprendedoras</c:v>
                </c:pt>
                <c:pt idx="3">
                  <c:v>Diseño de proyectos</c:v>
                </c:pt>
                <c:pt idx="4">
                  <c:v>Liderazgo</c:v>
                </c:pt>
              </c:strCache>
            </c:strRef>
          </c:cat>
          <c:val>
            <c:numRef>
              <c:f>TablaDatos!$C$133:$C$137</c:f>
              <c:numCache>
                <c:formatCode>General</c:formatCode>
                <c:ptCount val="5"/>
                <c:pt idx="0">
                  <c:v>0.30769230769230799</c:v>
                </c:pt>
                <c:pt idx="1">
                  <c:v>0.230769230769231</c:v>
                </c:pt>
                <c:pt idx="2">
                  <c:v>0.230769230769231</c:v>
                </c:pt>
                <c:pt idx="3">
                  <c:v>0.15384615384615399</c:v>
                </c:pt>
                <c:pt idx="4">
                  <c:v>7.69230769230769E-2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6DE-40EE-9954-E07959E1F9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8424392"/>
        <c:axId val="2128427400"/>
        <c:axId val="0"/>
      </c:bar3DChart>
      <c:catAx>
        <c:axId val="21284243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8427400"/>
        <c:crosses val="autoZero"/>
        <c:auto val="1"/>
        <c:lblAlgn val="ctr"/>
        <c:lblOffset val="100"/>
        <c:noMultiLvlLbl val="0"/>
      </c:catAx>
      <c:valAx>
        <c:axId val="21284274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84243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5E5-4A4A-B0B9-7860B6687BA8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E5-4A4A-B0B9-7860B6687BA8}"/>
                </c:ext>
              </c:extLst>
            </c:dLbl>
            <c:dLbl>
              <c:idx val="2"/>
              <c:layout>
                <c:manualLayout>
                  <c:x val="1.8181818181818198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5E5-4A4A-B0B9-7860B6687BA8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E5-4A4A-B0B9-7860B6687BA8}"/>
                </c:ext>
              </c:extLst>
            </c:dLbl>
            <c:dLbl>
              <c:idx val="4"/>
              <c:layout>
                <c:manualLayout>
                  <c:x val="1.63636363636362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5E5-4A4A-B0B9-7860B6687BA8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5E5-4A4A-B0B9-7860B6687BA8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5E5-4A4A-B0B9-7860B6687BA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TablaDatos!$B$142:$B$148</c:f>
              <c:strCache>
                <c:ptCount val="7"/>
                <c:pt idx="0">
                  <c:v>Actitudes emprendedoras</c:v>
                </c:pt>
                <c:pt idx="1">
                  <c:v>Manejo de instrumentos y herramientas</c:v>
                </c:pt>
                <c:pt idx="2">
                  <c:v>Investigación</c:v>
                </c:pt>
                <c:pt idx="3">
                  <c:v>Diseño de proyectos</c:v>
                </c:pt>
                <c:pt idx="4">
                  <c:v>Trabajo en equipo</c:v>
                </c:pt>
                <c:pt idx="5">
                  <c:v>Liderazgo</c:v>
                </c:pt>
                <c:pt idx="6">
                  <c:v>Ninguna</c:v>
                </c:pt>
              </c:strCache>
            </c:strRef>
          </c:cat>
          <c:val>
            <c:numRef>
              <c:f>TablaDatos!$C$142:$C$148</c:f>
              <c:numCache>
                <c:formatCode>General</c:formatCode>
                <c:ptCount val="7"/>
                <c:pt idx="0">
                  <c:v>0.230769230769231</c:v>
                </c:pt>
                <c:pt idx="1">
                  <c:v>0.230769230769231</c:v>
                </c:pt>
                <c:pt idx="2">
                  <c:v>0.15384615384615399</c:v>
                </c:pt>
                <c:pt idx="3">
                  <c:v>0.15384615384615399</c:v>
                </c:pt>
                <c:pt idx="4">
                  <c:v>7.69230769230769E-2</c:v>
                </c:pt>
                <c:pt idx="5">
                  <c:v>7.69230769230769E-2</c:v>
                </c:pt>
                <c:pt idx="6">
                  <c:v>7.69230769230769E-2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5E5-4A4A-B0B9-7860B6687B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28322184"/>
        <c:axId val="2128316792"/>
        <c:axId val="0"/>
      </c:bar3DChart>
      <c:catAx>
        <c:axId val="21283221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28316792"/>
        <c:crosses val="autoZero"/>
        <c:auto val="1"/>
        <c:lblAlgn val="ctr"/>
        <c:lblOffset val="100"/>
        <c:noMultiLvlLbl val="0"/>
      </c:catAx>
      <c:valAx>
        <c:axId val="21283167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28322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TablaDatos!$B$153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6EE-48D6-9C0D-6CD0C29BB03F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/>
                      <a:t>Sí</a:t>
                    </a:r>
                    <a:r>
                      <a:rPr lang="en-US" sz="1400" baseline="0"/>
                      <a:t> 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6EE-48D6-9C0D-6CD0C29BB03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TablaDatos!$C$153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EE-48D6-9C0D-6CD0C29BB03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0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B6A-47A7-A0C6-D51FF4EBE413}"/>
                </c:ext>
              </c:extLst>
            </c:dLbl>
            <c:dLbl>
              <c:idx val="1"/>
              <c:layout>
                <c:manualLayout>
                  <c:x val="3.121216893342880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B6A-47A7-A0C6-D51FF4EBE413}"/>
                </c:ext>
              </c:extLst>
            </c:dLbl>
            <c:dLbl>
              <c:idx val="2"/>
              <c:layout>
                <c:manualLayout>
                  <c:x val="3.1212168933428801E-2"/>
                  <c:y val="2.7031283251755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B6A-47A7-A0C6-D51FF4EBE413}"/>
                </c:ext>
              </c:extLst>
            </c:dLbl>
            <c:dLbl>
              <c:idx val="3"/>
              <c:layout>
                <c:manualLayout>
                  <c:x val="3.12120257695060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B6A-47A7-A0C6-D51FF4EBE41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TablaDatos!$B$11:$B$14</c:f>
              <c:strCache>
                <c:ptCount val="4"/>
                <c:pt idx="0">
                  <c:v>Especialización de conocimientos</c:v>
                </c:pt>
                <c:pt idx="1">
                  <c:v>Actualizar mis conocimientos</c:v>
                </c:pt>
                <c:pt idx="2">
                  <c:v>Mejorar mi trayectoria profesional - currículum</c:v>
                </c:pt>
                <c:pt idx="3">
                  <c:v>Mejorar en el ámbito laboral  (sueldo- puesto)</c:v>
                </c:pt>
              </c:strCache>
            </c:strRef>
          </c:cat>
          <c:val>
            <c:numRef>
              <c:f>TablaDatos!$C$11:$C$14</c:f>
              <c:numCache>
                <c:formatCode>General</c:formatCode>
                <c:ptCount val="4"/>
                <c:pt idx="0">
                  <c:v>0.38461538461538503</c:v>
                </c:pt>
                <c:pt idx="1">
                  <c:v>0.230769230769231</c:v>
                </c:pt>
                <c:pt idx="2">
                  <c:v>0.230769230769231</c:v>
                </c:pt>
                <c:pt idx="3">
                  <c:v>0.15384615384615399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B6A-47A7-A0C6-D51FF4EBE4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6515928"/>
        <c:axId val="-2136512952"/>
        <c:axId val="0"/>
      </c:bar3DChart>
      <c:catAx>
        <c:axId val="-21365159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6512952"/>
        <c:crosses val="autoZero"/>
        <c:auto val="1"/>
        <c:lblAlgn val="ctr"/>
        <c:lblOffset val="100"/>
        <c:noMultiLvlLbl val="0"/>
      </c:catAx>
      <c:valAx>
        <c:axId val="-21365129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65159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TablaDatos!$B$165</c:f>
              <c:strCache>
                <c:ptCount val="1"/>
                <c:pt idx="0">
                  <c:v>No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B25-4528-A9C0-62887A30615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/>
                      <a:t>No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B25-4528-A9C0-62887A30615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TablaDatos!$C$165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B25-4528-A9C0-62887A30615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TablaDatos!$B$175</c:f>
              <c:strCache>
                <c:ptCount val="1"/>
                <c:pt idx="0">
                  <c:v>No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90B-4D4C-804A-75DFA388518B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/>
                      <a:t>No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90B-4D4C-804A-75DFA388518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TablaDatos!$C$175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0B-4D4C-804A-75DFA388518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4.03030780243378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56D-494C-A1AC-9625B16C6DD9}"/>
                </c:ext>
              </c:extLst>
            </c:dLbl>
            <c:dLbl>
              <c:idx val="1"/>
              <c:layout>
                <c:manualLayout>
                  <c:x val="3.6666714387974197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6D-494C-A1AC-9625B16C6DD9}"/>
                </c:ext>
              </c:extLst>
            </c:dLbl>
            <c:dLbl>
              <c:idx val="2"/>
              <c:layout>
                <c:manualLayout>
                  <c:x val="4.0303078024337899E-2"/>
                  <c:y val="-2.702277080229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56D-494C-A1AC-9625B16C6DD9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6D-494C-A1AC-9625B16C6DD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TablaDatos!$B$185:$B$187</c:f>
              <c:strCache>
                <c:ptCount val="3"/>
                <c:pt idx="0">
                  <c:v>Diplomado</c:v>
                </c:pt>
                <c:pt idx="1">
                  <c:v>Congreso/ Seminario</c:v>
                </c:pt>
                <c:pt idx="2">
                  <c:v>Especialidad</c:v>
                </c:pt>
              </c:strCache>
            </c:strRef>
          </c:cat>
          <c:val>
            <c:numRef>
              <c:f>TablaDatos!$C$185:$C$187</c:f>
              <c:numCache>
                <c:formatCode>General</c:formatCode>
                <c:ptCount val="3"/>
                <c:pt idx="0">
                  <c:v>0.4</c:v>
                </c:pt>
                <c:pt idx="1">
                  <c:v>0.4</c:v>
                </c:pt>
                <c:pt idx="2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56D-494C-A1AC-9625B16C6D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6133048"/>
        <c:axId val="-2136130232"/>
        <c:axId val="0"/>
      </c:bar3DChart>
      <c:catAx>
        <c:axId val="-213613304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-2136130232"/>
        <c:crosses val="autoZero"/>
        <c:auto val="1"/>
        <c:lblAlgn val="ctr"/>
        <c:lblOffset val="100"/>
        <c:noMultiLvlLbl val="0"/>
      </c:catAx>
      <c:valAx>
        <c:axId val="-21361302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61330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5191-4CA8-AC39-E9FB82550ED8}"/>
              </c:ext>
            </c:extLst>
          </c:dPt>
          <c:dPt>
            <c:idx val="1"/>
            <c:bubble3D val="0"/>
            <c:explosion val="12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3-5191-4CA8-AC39-E9FB82550ED8}"/>
              </c:ext>
            </c:extLst>
          </c:dPt>
          <c:dLbls>
            <c:dLbl>
              <c:idx val="0"/>
              <c:layout>
                <c:manualLayout>
                  <c:x val="-1.53846153846154E-3"/>
                  <c:y val="-5.13513513513514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191-4CA8-AC39-E9FB82550ED8}"/>
                </c:ext>
              </c:extLst>
            </c:dLbl>
            <c:dLbl>
              <c:idx val="1"/>
              <c:layout>
                <c:manualLayout>
                  <c:x val="7.6923076923076598E-3"/>
                  <c:y val="7.02702702702703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191-4CA8-AC39-E9FB82550ED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TablaDatos!$B$179:$B$180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TablaDatos!$C$179:$C$180</c:f>
              <c:numCache>
                <c:formatCode>General</c:formatCode>
                <c:ptCount val="2"/>
                <c:pt idx="0">
                  <c:v>0.38461538461538503</c:v>
                </c:pt>
                <c:pt idx="1">
                  <c:v>0.61538461538461497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191-4CA8-AC39-E9FB82550ED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5.4848389405869703E-2"/>
                  <c:y val="4.25622472817019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BA3-420F-959F-29E63C82E0E4}"/>
                </c:ext>
              </c:extLst>
            </c:dLbl>
            <c:dLbl>
              <c:idx val="1"/>
              <c:layout>
                <c:manualLayout>
                  <c:x val="5.3030350751610597E-2"/>
                  <c:y val="-2.70227708022973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BA3-420F-959F-29E63C82E0E4}"/>
                </c:ext>
              </c:extLst>
            </c:dLbl>
            <c:dLbl>
              <c:idx val="2"/>
              <c:layout>
                <c:manualLayout>
                  <c:x val="4.0303078024337899E-2"/>
                  <c:y val="-2.702277080229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BA3-420F-959F-29E63C82E0E4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BA3-420F-959F-29E63C82E0E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TablaDatos!$B$198:$B$199</c:f>
              <c:strCache>
                <c:ptCount val="2"/>
                <c:pt idx="0">
                  <c:v>Posdoctorado</c:v>
                </c:pt>
                <c:pt idx="1">
                  <c:v>Estancia posdoctoral</c:v>
                </c:pt>
              </c:strCache>
            </c:strRef>
          </c:cat>
          <c:val>
            <c:numRef>
              <c:f>TablaDatos!$C$198:$C$199</c:f>
              <c:numCache>
                <c:formatCode>General</c:formatCode>
                <c:ptCount val="2"/>
                <c:pt idx="0">
                  <c:v>0.83333333333333404</c:v>
                </c:pt>
                <c:pt idx="1">
                  <c:v>0.16666666666666699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BA3-420F-959F-29E63C82E0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6088616"/>
        <c:axId val="-2136146088"/>
        <c:axId val="0"/>
      </c:bar3DChart>
      <c:catAx>
        <c:axId val="-213608861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-2136146088"/>
        <c:crosses val="autoZero"/>
        <c:auto val="1"/>
        <c:lblAlgn val="ctr"/>
        <c:lblOffset val="100"/>
        <c:noMultiLvlLbl val="0"/>
      </c:catAx>
      <c:valAx>
        <c:axId val="-21361460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60886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2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510-4A8F-B32A-0F979AE48B81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510-4A8F-B32A-0F979AE48B81}"/>
              </c:ext>
            </c:extLst>
          </c:dPt>
          <c:dLbls>
            <c:dLbl>
              <c:idx val="0"/>
              <c:layout>
                <c:manualLayout>
                  <c:x val="-5.2307692307692298E-2"/>
                  <c:y val="7.83783783783783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510-4A8F-B32A-0F979AE48B81}"/>
                </c:ext>
              </c:extLst>
            </c:dLbl>
            <c:dLbl>
              <c:idx val="1"/>
              <c:layout>
                <c:manualLayout>
                  <c:x val="3.6923076923076899E-2"/>
                  <c:y val="-7.02702702702703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510-4A8F-B32A-0F979AE48B8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TablaDatos!$B$192:$B$193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TablaDatos!$C$192:$C$193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10-4A8F-B32A-0F979AE48B8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TablaDatos!$B$204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174-4942-8478-C9735B8768B0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/>
                      <a:t>Sí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174-4942-8478-C9735B8768B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TablaDatos!$C$204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174-4942-8478-C9735B8768B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95A-4F89-97A0-C6112CB850DA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95A-4F89-97A0-C6112CB850DA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95A-4F89-97A0-C6112CB850DA}"/>
                </c:ext>
              </c:extLst>
            </c:dLbl>
            <c:dLbl>
              <c:idx val="3"/>
              <c:layout>
                <c:manualLayout>
                  <c:x val="1.74545454545455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95A-4F89-97A0-C6112CB850DA}"/>
                </c:ext>
              </c:extLst>
            </c:dLbl>
            <c:dLbl>
              <c:idx val="4"/>
              <c:layout>
                <c:manualLayout>
                  <c:x val="1.8178239083750901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95A-4F89-97A0-C6112CB850DA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95A-4F89-97A0-C6112CB850D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TablaDatos!$B$19:$B$24</c:f>
              <c:strCache>
                <c:ptCount val="6"/>
                <c:pt idx="0">
                  <c:v>Porque es mi alma máter</c:v>
                </c:pt>
                <c:pt idx="1">
                  <c:v>Por la calidad académica</c:v>
                </c:pt>
                <c:pt idx="2">
                  <c:v>Por el programa de estudios</c:v>
                </c:pt>
                <c:pt idx="3">
                  <c:v>Es la única que oferta dicho posgrado</c:v>
                </c:pt>
                <c:pt idx="4">
                  <c:v>Trabajo en la UdeG</c:v>
                </c:pt>
                <c:pt idx="5">
                  <c:v>Fe en la educación pública</c:v>
                </c:pt>
              </c:strCache>
            </c:strRef>
          </c:cat>
          <c:val>
            <c:numRef>
              <c:f>TablaDatos!$C$19:$C$24</c:f>
              <c:numCache>
                <c:formatCode>General</c:formatCode>
                <c:ptCount val="6"/>
                <c:pt idx="0">
                  <c:v>0.30769230769230799</c:v>
                </c:pt>
                <c:pt idx="1">
                  <c:v>0.30769230769230799</c:v>
                </c:pt>
                <c:pt idx="2">
                  <c:v>0.15384615384615399</c:v>
                </c:pt>
                <c:pt idx="3">
                  <c:v>7.69230769230769E-2</c:v>
                </c:pt>
                <c:pt idx="4">
                  <c:v>7.69230769230769E-2</c:v>
                </c:pt>
                <c:pt idx="5">
                  <c:v>7.69230769230769E-2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95A-4F89-97A0-C6112CB850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6218984"/>
        <c:axId val="2145746280"/>
        <c:axId val="0"/>
      </c:bar3DChart>
      <c:catAx>
        <c:axId val="21462189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5746280"/>
        <c:crosses val="autoZero"/>
        <c:auto val="1"/>
        <c:lblAlgn val="ctr"/>
        <c:lblOffset val="100"/>
        <c:noMultiLvlLbl val="0"/>
      </c:catAx>
      <c:valAx>
        <c:axId val="21457462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6218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8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3452-4126-AD27-549B44137B1B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3452-4126-AD27-549B44137B1B}"/>
              </c:ext>
            </c:extLst>
          </c:dPt>
          <c:dLbls>
            <c:dLbl>
              <c:idx val="0"/>
              <c:layout>
                <c:manualLayout>
                  <c:x val="1.38461538461538E-2"/>
                  <c:y val="-4.86486486486486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452-4126-AD27-549B44137B1B}"/>
                </c:ext>
              </c:extLst>
            </c:dLbl>
            <c:dLbl>
              <c:idx val="1"/>
              <c:layout>
                <c:manualLayout>
                  <c:x val="-1.38461538461539E-2"/>
                  <c:y val="-6.4864864864864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452-4126-AD27-549B44137B1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TablaDatos!$B$35:$B$36</c:f>
              <c:strCache>
                <c:ptCount val="2"/>
                <c:pt idx="0">
                  <c:v>Falta de tiempo</c:v>
                </c:pt>
                <c:pt idx="1">
                  <c:v>No he realizado / terminado la tesis</c:v>
                </c:pt>
              </c:strCache>
            </c:strRef>
          </c:cat>
          <c:val>
            <c:numRef>
              <c:f>TablaDatos!$C$35:$C$36</c:f>
              <c:numCache>
                <c:formatCode>General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452-4126-AD27-549B44137B1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1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605-498D-A1AB-5F5020438555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F605-498D-A1AB-5F5020438555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F605-498D-A1AB-5F5020438555}"/>
              </c:ext>
            </c:extLst>
          </c:dPt>
          <c:dLbls>
            <c:dLbl>
              <c:idx val="0"/>
              <c:layout>
                <c:manualLayout>
                  <c:x val="-7.8461538461538596E-2"/>
                  <c:y val="0.113513513513514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605-498D-A1AB-5F5020438555}"/>
                </c:ext>
              </c:extLst>
            </c:dLbl>
            <c:dLbl>
              <c:idx val="1"/>
              <c:layout>
                <c:manualLayout>
                  <c:x val="7.9999878861296198E-2"/>
                  <c:y val="-7.29729729729730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605-498D-A1AB-5F502043855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605-498D-A1AB-5F502043855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TablaDatos!$B$47:$B$49</c:f>
              <c:strCache>
                <c:ptCount val="3"/>
                <c:pt idx="0">
                  <c:v>Sí, en todo</c:v>
                </c:pt>
                <c:pt idx="1">
                  <c:v>Sí, en algunos aspectos</c:v>
                </c:pt>
                <c:pt idx="2">
                  <c:v>No</c:v>
                </c:pt>
              </c:strCache>
            </c:strRef>
          </c:cat>
          <c:val>
            <c:numRef>
              <c:f>TablaDatos!$C$47:$C$49</c:f>
              <c:numCache>
                <c:formatCode>General</c:formatCode>
                <c:ptCount val="3"/>
                <c:pt idx="0">
                  <c:v>0.69230769230769196</c:v>
                </c:pt>
                <c:pt idx="1">
                  <c:v>0.30769230769230799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05-498D-A1AB-5F502043855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2121689334288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708-4829-9A25-5BE85C2986AC}"/>
                </c:ext>
              </c:extLst>
            </c:dLbl>
            <c:dLbl>
              <c:idx val="1"/>
              <c:layout>
                <c:manualLayout>
                  <c:x val="2.9393987115246999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708-4829-9A25-5BE85C2986AC}"/>
                </c:ext>
              </c:extLst>
            </c:dLbl>
            <c:dLbl>
              <c:idx val="2"/>
              <c:layout>
                <c:manualLayout>
                  <c:x val="3.30303507516106E-2"/>
                  <c:y val="-5.40519259416896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708-4829-9A25-5BE85C2986AC}"/>
                </c:ext>
              </c:extLst>
            </c:dLbl>
            <c:dLbl>
              <c:idx val="3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708-4829-9A25-5BE85C2986A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TablaDatos!$B$54:$B$57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TablaDatos!$C$54:$C$57</c:f>
              <c:numCache>
                <c:formatCode>General</c:formatCode>
                <c:ptCount val="4"/>
                <c:pt idx="0">
                  <c:v>0.84615384615384603</c:v>
                </c:pt>
                <c:pt idx="1">
                  <c:v>0.15384615384615399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708-4829-9A25-5BE85C2986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45730168"/>
        <c:axId val="2145727176"/>
        <c:axId val="0"/>
      </c:bar3DChart>
      <c:catAx>
        <c:axId val="21457301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45727176"/>
        <c:crosses val="autoZero"/>
        <c:auto val="1"/>
        <c:lblAlgn val="ctr"/>
        <c:lblOffset val="100"/>
        <c:noMultiLvlLbl val="0"/>
      </c:catAx>
      <c:valAx>
        <c:axId val="21457271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45730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155786633"/>
          <c:y val="0.212151639038409"/>
          <c:w val="0.61538456472069702"/>
          <c:h val="0.54054040301932105"/>
        </c:manualLayout>
      </c:layout>
      <c:pie3DChart>
        <c:varyColors val="1"/>
        <c:ser>
          <c:idx val="0"/>
          <c:order val="0"/>
          <c:tx>
            <c:strRef>
              <c:f>TablaDatos!$B$68</c:f>
              <c:strCache>
                <c:ptCount val="1"/>
                <c:pt idx="0">
                  <c:v>Menos de un mes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55D-44D8-A2A5-64A4B02D9C4D}"/>
              </c:ext>
            </c:extLst>
          </c:dPt>
          <c:dLbls>
            <c:dLbl>
              <c:idx val="0"/>
              <c:layout>
                <c:manualLayout>
                  <c:x val="1.2546919220892299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s-MX" sz="1300" dirty="0" err="1"/>
                      <a:t>Menos</a:t>
                    </a:r>
                    <a:r>
                      <a:rPr lang="es-MX" sz="1300" dirty="0"/>
                      <a:t> de </a:t>
                    </a:r>
                    <a:endParaRPr lang="es-MX" sz="1300" dirty="0" smtClean="0"/>
                  </a:p>
                  <a:p>
                    <a:r>
                      <a:rPr lang="es-MX" sz="1300" dirty="0" smtClean="0"/>
                      <a:t>un </a:t>
                    </a:r>
                    <a:r>
                      <a:rPr lang="es-MX" sz="1300" dirty="0" err="1"/>
                      <a:t>mes</a:t>
                    </a:r>
                    <a:endParaRPr lang="es-MX" sz="1300" dirty="0"/>
                  </a:p>
                  <a:p>
                    <a:r>
                      <a:rPr lang="es-MX" sz="1300" dirty="0"/>
                      <a:t>100.0%</a:t>
                    </a:r>
                    <a:endParaRPr lang="es-MX" dirty="0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55D-44D8-A2A5-64A4B02D9C4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TablaDatos!$C$68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55D-44D8-A2A5-64A4B02D9C4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TablaDatos!$B$78</c:f>
              <c:strCache>
                <c:ptCount val="1"/>
                <c:pt idx="0">
                  <c:v>Jubilado(a)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C20-4FD8-9C57-602AC0D6B465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400"/>
                      <a:t>Jubilado</a:t>
                    </a:r>
                  </a:p>
                  <a:p>
                    <a:r>
                      <a:rPr lang="en-US" sz="1400"/>
                      <a:t>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C20-4FD8-9C57-602AC0D6B46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20-4FD8-9C57-602AC0D6B4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6666714387974197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AA8-4FCA-A6C2-9DDAAF790F47}"/>
                </c:ext>
              </c:extLst>
            </c:dLbl>
            <c:dLbl>
              <c:idx val="1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AA8-4FCA-A6C2-9DDAAF790F47}"/>
                </c:ext>
              </c:extLst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AA8-4FCA-A6C2-9DDAAF790F47}"/>
                </c:ext>
              </c:extLst>
            </c:dLbl>
            <c:dLbl>
              <c:idx val="3"/>
              <c:layout>
                <c:manualLayout>
                  <c:x val="3.30303507516106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AA8-4FCA-A6C2-9DDAAF790F4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TablaDatos!$B$82:$B$85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TablaDatos!$C$82:$C$85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AA8-4FCA-A6C2-9DDAAF790F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39695416"/>
        <c:axId val="2139695016"/>
        <c:axId val="0"/>
      </c:bar3DChart>
      <c:catAx>
        <c:axId val="213969541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39695016"/>
        <c:crosses val="autoZero"/>
        <c:auto val="1"/>
        <c:lblAlgn val="ctr"/>
        <c:lblOffset val="100"/>
        <c:noMultiLvlLbl val="0"/>
      </c:catAx>
      <c:valAx>
        <c:axId val="21396950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39695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42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Doctorado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en Gestión de la Educación Superior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7704512"/>
              </p:ext>
            </p:extLst>
          </p:nvPr>
        </p:nvGraphicFramePr>
        <p:xfrm>
          <a:off x="107504" y="720725"/>
          <a:ext cx="9036496" cy="56606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707904" y="5949280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8968804"/>
              </p:ext>
            </p:extLst>
          </p:nvPr>
        </p:nvGraphicFramePr>
        <p:xfrm>
          <a:off x="1079499" y="720725"/>
          <a:ext cx="8064501" cy="5804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23528" y="122517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247564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82009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93.2%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68419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27015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231009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348880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50900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¿En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1584174" y="1628775"/>
            <a:ext cx="6958015" cy="4904829"/>
            <a:chOff x="1584174" y="1628775"/>
            <a:chExt cx="6958015" cy="4904829"/>
          </a:xfrm>
        </p:grpSpPr>
        <p:sp>
          <p:nvSpPr>
            <p:cNvPr id="38916" name="AutoShape 4"/>
            <p:cNvSpPr>
              <a:spLocks noChangeArrowheads="1"/>
            </p:cNvSpPr>
            <p:nvPr/>
          </p:nvSpPr>
          <p:spPr bwMode="auto">
            <a:xfrm>
              <a:off x="6062514" y="2834333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676876" y="2276475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b="1" dirty="0" smtClean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4.77</a:t>
              </a:r>
              <a:endPara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1584176" y="2276872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8919" name="Rectangle 7"/>
            <p:cNvSpPr>
              <a:spLocks noChangeArrowheads="1"/>
            </p:cNvSpPr>
            <p:nvPr/>
          </p:nvSpPr>
          <p:spPr bwMode="auto">
            <a:xfrm>
              <a:off x="1584176" y="4437112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8920" name="AutoShape 8"/>
            <p:cNvSpPr>
              <a:spLocks noChangeArrowheads="1"/>
            </p:cNvSpPr>
            <p:nvPr/>
          </p:nvSpPr>
          <p:spPr bwMode="auto">
            <a:xfrm>
              <a:off x="6076801" y="2405063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1" name="Rectangle 9"/>
            <p:cNvSpPr>
              <a:spLocks noChangeArrowheads="1"/>
            </p:cNvSpPr>
            <p:nvPr/>
          </p:nvSpPr>
          <p:spPr bwMode="auto">
            <a:xfrm>
              <a:off x="6676876" y="2748608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4.69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2" name="AutoShape 16"/>
            <p:cNvSpPr>
              <a:spLocks noChangeArrowheads="1"/>
            </p:cNvSpPr>
            <p:nvPr/>
          </p:nvSpPr>
          <p:spPr bwMode="auto">
            <a:xfrm>
              <a:off x="6062514" y="326638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3" name="Rectangle 18"/>
            <p:cNvSpPr>
              <a:spLocks noChangeArrowheads="1"/>
            </p:cNvSpPr>
            <p:nvPr/>
          </p:nvSpPr>
          <p:spPr bwMode="auto">
            <a:xfrm>
              <a:off x="1584175" y="3573016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8924" name="Rectangle 21"/>
            <p:cNvSpPr>
              <a:spLocks noChangeArrowheads="1"/>
            </p:cNvSpPr>
            <p:nvPr/>
          </p:nvSpPr>
          <p:spPr bwMode="auto">
            <a:xfrm>
              <a:off x="6676876" y="3140968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4.69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5" name="Rectangle 5"/>
            <p:cNvSpPr>
              <a:spLocks noChangeArrowheads="1"/>
            </p:cNvSpPr>
            <p:nvPr/>
          </p:nvSpPr>
          <p:spPr bwMode="auto">
            <a:xfrm>
              <a:off x="6654651" y="3573016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4.69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6" name="Rectangle 7"/>
            <p:cNvSpPr>
              <a:spLocks noChangeArrowheads="1"/>
            </p:cNvSpPr>
            <p:nvPr/>
          </p:nvSpPr>
          <p:spPr bwMode="auto">
            <a:xfrm>
              <a:off x="1589831" y="2708920"/>
              <a:ext cx="4278313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8927" name="AutoShape 8"/>
            <p:cNvSpPr>
              <a:spLocks noChangeArrowheads="1"/>
            </p:cNvSpPr>
            <p:nvPr/>
          </p:nvSpPr>
          <p:spPr bwMode="auto">
            <a:xfrm>
              <a:off x="6056164" y="3701603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8" name="Rectangle 3"/>
            <p:cNvSpPr>
              <a:spLocks noChangeArrowheads="1"/>
            </p:cNvSpPr>
            <p:nvPr/>
          </p:nvSpPr>
          <p:spPr bwMode="auto">
            <a:xfrm>
              <a:off x="2133451" y="1712913"/>
              <a:ext cx="3240088" cy="347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</a:t>
              </a:r>
              <a:endParaRPr lang="es-MX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29" name="Rectangle 3"/>
            <p:cNvSpPr>
              <a:spLocks noChangeArrowheads="1"/>
            </p:cNvSpPr>
            <p:nvPr/>
          </p:nvSpPr>
          <p:spPr bwMode="auto">
            <a:xfrm>
              <a:off x="5300514" y="1628775"/>
              <a:ext cx="3241675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Nivel de desarrollo promedio</a:t>
              </a:r>
              <a:endParaRPr lang="es-MX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30" name="AutoShape 4"/>
            <p:cNvSpPr>
              <a:spLocks noChangeArrowheads="1"/>
            </p:cNvSpPr>
            <p:nvPr/>
          </p:nvSpPr>
          <p:spPr bwMode="auto">
            <a:xfrm>
              <a:off x="6062514" y="4541887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1" name="Rectangle 5"/>
            <p:cNvSpPr>
              <a:spLocks noChangeArrowheads="1"/>
            </p:cNvSpPr>
            <p:nvPr/>
          </p:nvSpPr>
          <p:spPr bwMode="auto">
            <a:xfrm>
              <a:off x="6676876" y="400506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4.62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2" name="Rectangle 6"/>
            <p:cNvSpPr>
              <a:spLocks noChangeArrowheads="1"/>
            </p:cNvSpPr>
            <p:nvPr/>
          </p:nvSpPr>
          <p:spPr bwMode="auto">
            <a:xfrm>
              <a:off x="1584176" y="3140968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8933" name="Rectangle 7"/>
            <p:cNvSpPr>
              <a:spLocks noChangeArrowheads="1"/>
            </p:cNvSpPr>
            <p:nvPr/>
          </p:nvSpPr>
          <p:spPr bwMode="auto">
            <a:xfrm>
              <a:off x="1584175" y="5330201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8934" name="AutoShape 8"/>
            <p:cNvSpPr>
              <a:spLocks noChangeArrowheads="1"/>
            </p:cNvSpPr>
            <p:nvPr/>
          </p:nvSpPr>
          <p:spPr bwMode="auto">
            <a:xfrm>
              <a:off x="6076801" y="4133652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5" name="Rectangle 9"/>
            <p:cNvSpPr>
              <a:spLocks noChangeArrowheads="1"/>
            </p:cNvSpPr>
            <p:nvPr/>
          </p:nvSpPr>
          <p:spPr bwMode="auto">
            <a:xfrm>
              <a:off x="6676876" y="4456162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4.54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6" name="AutoShape 16"/>
            <p:cNvSpPr>
              <a:spLocks noChangeArrowheads="1"/>
            </p:cNvSpPr>
            <p:nvPr/>
          </p:nvSpPr>
          <p:spPr bwMode="auto">
            <a:xfrm>
              <a:off x="6062514" y="4994572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7" name="Rectangle 18"/>
            <p:cNvSpPr>
              <a:spLocks noChangeArrowheads="1"/>
            </p:cNvSpPr>
            <p:nvPr/>
          </p:nvSpPr>
          <p:spPr bwMode="auto">
            <a:xfrm>
              <a:off x="1584175" y="4891063"/>
              <a:ext cx="4305301" cy="33813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8938" name="Rectangle 21"/>
            <p:cNvSpPr>
              <a:spLocks noChangeArrowheads="1"/>
            </p:cNvSpPr>
            <p:nvPr/>
          </p:nvSpPr>
          <p:spPr bwMode="auto">
            <a:xfrm>
              <a:off x="6676876" y="4869160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4.46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9" name="Rectangle 5"/>
            <p:cNvSpPr>
              <a:spLocks noChangeArrowheads="1"/>
            </p:cNvSpPr>
            <p:nvPr/>
          </p:nvSpPr>
          <p:spPr bwMode="auto">
            <a:xfrm>
              <a:off x="6654651" y="5364956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4.38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0" name="Rectangle 7"/>
            <p:cNvSpPr>
              <a:spLocks noChangeArrowheads="1"/>
            </p:cNvSpPr>
            <p:nvPr/>
          </p:nvSpPr>
          <p:spPr bwMode="auto">
            <a:xfrm>
              <a:off x="1584174" y="5756196"/>
              <a:ext cx="43053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1" name="AutoShape 8"/>
            <p:cNvSpPr>
              <a:spLocks noChangeArrowheads="1"/>
            </p:cNvSpPr>
            <p:nvPr/>
          </p:nvSpPr>
          <p:spPr bwMode="auto">
            <a:xfrm>
              <a:off x="6056164" y="5445224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1" name="AutoShape 16"/>
            <p:cNvSpPr>
              <a:spLocks noChangeArrowheads="1"/>
            </p:cNvSpPr>
            <p:nvPr/>
          </p:nvSpPr>
          <p:spPr bwMode="auto">
            <a:xfrm>
              <a:off x="6062514" y="585866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1584175" y="4005064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Directivas</a:t>
              </a:r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6676876" y="5733256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4.08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" name="Rectangle 5"/>
            <p:cNvSpPr>
              <a:spLocks noChangeArrowheads="1"/>
            </p:cNvSpPr>
            <p:nvPr/>
          </p:nvSpPr>
          <p:spPr bwMode="auto">
            <a:xfrm>
              <a:off x="6660232" y="616530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3.77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auto">
            <a:xfrm>
              <a:off x="1584176" y="6165304"/>
              <a:ext cx="4305300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Dominio de otro idioma (Inglés)</a:t>
              </a:r>
            </a:p>
          </p:txBody>
        </p:sp>
        <p:sp>
          <p:nvSpPr>
            <p:cNvPr id="36" name="AutoShape 8"/>
            <p:cNvSpPr>
              <a:spLocks noChangeArrowheads="1"/>
            </p:cNvSpPr>
            <p:nvPr/>
          </p:nvSpPr>
          <p:spPr bwMode="auto">
            <a:xfrm>
              <a:off x="6056164" y="630932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1154956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662447"/>
              </p:ext>
            </p:extLst>
          </p:nvPr>
        </p:nvGraphicFramePr>
        <p:xfrm>
          <a:off x="611560" y="2492896"/>
          <a:ext cx="7992888" cy="2376595"/>
        </p:xfrm>
        <a:graphic>
          <a:graphicData uri="http://schemas.openxmlformats.org/drawingml/2006/table">
            <a:tbl>
              <a:tblPr/>
              <a:tblGrid>
                <a:gridCol w="61963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64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</a:t>
                      </a:r>
                      <a:r>
                        <a:rPr lang="es-MX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competencias*</a:t>
                      </a:r>
                      <a:endParaRPr lang="es-MX" sz="16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1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Compromiso social y ética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1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Gestión educativa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1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Mediador de conflictos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71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la expresión oral y escrita del español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711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software especializado en investigación (Atlas.Ti, SPSS, etc.)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CuadroTexto 13"/>
          <p:cNvSpPr txBox="1"/>
          <p:nvPr/>
        </p:nvSpPr>
        <p:spPr>
          <a:xfrm>
            <a:off x="1115616" y="4869160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54683"/>
            <a:ext cx="8964613" cy="97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voy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mencionar?: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9553997"/>
              </p:ext>
            </p:extLst>
          </p:nvPr>
        </p:nvGraphicFramePr>
        <p:xfrm>
          <a:off x="899592" y="2564904"/>
          <a:ext cx="7416824" cy="2425740"/>
        </p:xfrm>
        <a:graphic>
          <a:graphicData uri="http://schemas.openxmlformats.org/drawingml/2006/table">
            <a:tbl>
              <a:tblPr/>
              <a:tblGrid>
                <a:gridCol w="5488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283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98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93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Problemas, desafíos y oportunidades de la Educación Superior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693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Análisis de políticas educativas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93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 de la problemática actual de las IES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693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Mercados de trabajo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693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Implementación de programas de internacionalización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CuadroTexto 13"/>
          <p:cNvSpPr txBox="1"/>
          <p:nvPr/>
        </p:nvSpPr>
        <p:spPr>
          <a:xfrm>
            <a:off x="1115616" y="5013176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023516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608147" y="2139155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366303" y="2709861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75629" y="3167855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9.4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99365" y="397400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933081" y="397400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620542"/>
              </p:ext>
            </p:extLst>
          </p:nvPr>
        </p:nvGraphicFramePr>
        <p:xfrm>
          <a:off x="1600324" y="4725144"/>
          <a:ext cx="2762895" cy="1104899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7972463"/>
              </p:ext>
            </p:extLst>
          </p:nvPr>
        </p:nvGraphicFramePr>
        <p:xfrm>
          <a:off x="4932040" y="4653136"/>
          <a:ext cx="2736304" cy="1550669"/>
        </p:xfrm>
        <a:graphic>
          <a:graphicData uri="http://schemas.openxmlformats.org/drawingml/2006/table">
            <a:tbl>
              <a:tblPr/>
              <a:tblGrid>
                <a:gridCol w="1279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a 54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años o más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8424122"/>
              </p:ext>
            </p:extLst>
          </p:nvPr>
        </p:nvGraphicFramePr>
        <p:xfrm>
          <a:off x="1678842" y="2348880"/>
          <a:ext cx="6073204" cy="2947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231801" y="1769825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0243030"/>
              </p:ext>
            </p:extLst>
          </p:nvPr>
        </p:nvGraphicFramePr>
        <p:xfrm>
          <a:off x="899592" y="2758282"/>
          <a:ext cx="7439868" cy="3959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1782425" y="881954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2230760" y="1457547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4037" name="AutoShape 8"/>
          <p:cNvSpPr>
            <a:spLocks noChangeArrowheads="1"/>
          </p:cNvSpPr>
          <p:nvPr/>
        </p:nvSpPr>
        <p:spPr bwMode="auto">
          <a:xfrm rot="16200000" flipH="1">
            <a:off x="2634779" y="1955228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87737" y="217822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3743648" y="1465485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4042" name="AutoShape 8"/>
          <p:cNvSpPr>
            <a:spLocks noChangeArrowheads="1"/>
          </p:cNvSpPr>
          <p:nvPr/>
        </p:nvSpPr>
        <p:spPr bwMode="auto">
          <a:xfrm rot="16200000" flipH="1">
            <a:off x="4219104" y="1963166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303561" y="2178226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92.3%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6" name="AutoShape 8"/>
          <p:cNvSpPr>
            <a:spLocks noChangeArrowheads="1"/>
          </p:cNvSpPr>
          <p:nvPr/>
        </p:nvSpPr>
        <p:spPr bwMode="auto">
          <a:xfrm rot="16200000" flipH="1">
            <a:off x="4126135" y="2866877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4047" name="Rectangle 3"/>
          <p:cNvSpPr>
            <a:spLocks noChangeArrowheads="1"/>
          </p:cNvSpPr>
          <p:nvPr/>
        </p:nvSpPr>
        <p:spPr bwMode="auto">
          <a:xfrm>
            <a:off x="2051720" y="3383781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07504" y="1007517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6" name="Rectangle 7"/>
          <p:cNvSpPr>
            <a:spLocks noChangeArrowheads="1"/>
          </p:cNvSpPr>
          <p:nvPr/>
        </p:nvSpPr>
        <p:spPr bwMode="auto">
          <a:xfrm>
            <a:off x="1692275" y="2015629"/>
            <a:ext cx="2206625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vida laboral</a:t>
            </a:r>
          </a:p>
        </p:txBody>
      </p:sp>
      <p:sp>
        <p:nvSpPr>
          <p:cNvPr id="45067" name="AutoShape 8"/>
          <p:cNvSpPr>
            <a:spLocks noChangeArrowheads="1"/>
          </p:cNvSpPr>
          <p:nvPr/>
        </p:nvSpPr>
        <p:spPr bwMode="auto">
          <a:xfrm rot="10800000" flipH="1">
            <a:off x="4037459" y="225692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642345" y="2190852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4176464" y="3498816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1.1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trabajos en promedio </a:t>
            </a:r>
          </a:p>
        </p:txBody>
      </p:sp>
      <p:sp>
        <p:nvSpPr>
          <p:cNvPr id="45074" name="Rectangle 7"/>
          <p:cNvSpPr>
            <a:spLocks noChangeArrowheads="1"/>
          </p:cNvSpPr>
          <p:nvPr/>
        </p:nvSpPr>
        <p:spPr bwMode="auto">
          <a:xfrm>
            <a:off x="3924300" y="433429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 Trabajo</a:t>
            </a:r>
          </a:p>
        </p:txBody>
      </p:sp>
      <p:sp>
        <p:nvSpPr>
          <p:cNvPr id="45075" name="Rectangle 7"/>
          <p:cNvSpPr>
            <a:spLocks noChangeArrowheads="1"/>
          </p:cNvSpPr>
          <p:nvPr/>
        </p:nvSpPr>
        <p:spPr bwMode="auto">
          <a:xfrm>
            <a:off x="3924300" y="476609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Trabajos</a:t>
            </a:r>
          </a:p>
        </p:txBody>
      </p:sp>
      <p:sp>
        <p:nvSpPr>
          <p:cNvPr id="45076" name="AutoShape 8"/>
          <p:cNvSpPr>
            <a:spLocks noChangeArrowheads="1"/>
          </p:cNvSpPr>
          <p:nvPr/>
        </p:nvSpPr>
        <p:spPr bwMode="auto">
          <a:xfrm rot="16200000" flipH="1">
            <a:off x="4990307" y="2939678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“Doctorado en Gestión de la Educación Superior”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4022329"/>
              </p:ext>
            </p:extLst>
          </p:nvPr>
        </p:nvGraphicFramePr>
        <p:xfrm>
          <a:off x="935088" y="715045"/>
          <a:ext cx="8208912" cy="6020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504" y="1020916"/>
            <a:ext cx="8964613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mejora laboral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2448823"/>
              </p:ext>
            </p:extLst>
          </p:nvPr>
        </p:nvGraphicFramePr>
        <p:xfrm>
          <a:off x="179512" y="720725"/>
          <a:ext cx="7975238" cy="5644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883" y="908075"/>
            <a:ext cx="8964613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y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el estudiar un </a:t>
            </a:r>
            <a:endParaRPr lang="es-MX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430591" y="4246067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41.7%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588224" y="3356992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717929" y="4030167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6156176" y="3429000"/>
            <a:ext cx="292770" cy="228489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7020272" y="4692080"/>
            <a:ext cx="1726728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25.0%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7020272" y="5114355"/>
            <a:ext cx="1726728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-  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0475800"/>
              </p:ext>
            </p:extLst>
          </p:nvPr>
        </p:nvGraphicFramePr>
        <p:xfrm>
          <a:off x="218461" y="1700808"/>
          <a:ext cx="8708267" cy="5157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39552" y="1066949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92.3%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0712434"/>
              </p:ext>
            </p:extLst>
          </p:nvPr>
        </p:nvGraphicFramePr>
        <p:xfrm>
          <a:off x="1331640" y="1052213"/>
          <a:ext cx="7569959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1052213"/>
            <a:ext cx="8066087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92.3%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actualmente trabajan y que lo hacen en una empresa/institución)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2524297"/>
              </p:ext>
            </p:extLst>
          </p:nvPr>
        </p:nvGraphicFramePr>
        <p:xfrm>
          <a:off x="1229521" y="980728"/>
          <a:ext cx="7884988" cy="5517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108573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92.3%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2939295"/>
              </p:ext>
            </p:extLst>
          </p:nvPr>
        </p:nvGraphicFramePr>
        <p:xfrm>
          <a:off x="2159162" y="1114199"/>
          <a:ext cx="4968552" cy="241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80728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92.3%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685431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451066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9</a:t>
            </a: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.8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988893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420693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5051475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549031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5365453" y="321161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7916439"/>
              </p:ext>
            </p:extLst>
          </p:nvPr>
        </p:nvGraphicFramePr>
        <p:xfrm>
          <a:off x="1187624" y="908720"/>
          <a:ext cx="7741345" cy="5661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1151983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71883" y="1139034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4288755" y="5223396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4288755" y="5655196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395117" y="246578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079800" y="239987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653380" y="2276872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680817" y="4662234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93.1%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566692" y="4288359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4355430" y="3356496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530180" y="2976513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4815969"/>
              </p:ext>
            </p:extLst>
          </p:nvPr>
        </p:nvGraphicFramePr>
        <p:xfrm>
          <a:off x="1115616" y="908720"/>
          <a:ext cx="7884988" cy="577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1079975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0663472"/>
              </p:ext>
            </p:extLst>
          </p:nvPr>
        </p:nvGraphicFramePr>
        <p:xfrm>
          <a:off x="1043608" y="1124744"/>
          <a:ext cx="7849567" cy="5852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2069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egresados del</a:t>
            </a:r>
            <a:r>
              <a:rPr lang="es-ES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Doctorado en Gestión de la Educación Superior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investigación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41128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9074463"/>
              </p:ext>
            </p:extLst>
          </p:nvPr>
        </p:nvGraphicFramePr>
        <p:xfrm>
          <a:off x="827584" y="1412776"/>
          <a:ext cx="7704856" cy="5445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3650615"/>
              </p:ext>
            </p:extLst>
          </p:nvPr>
        </p:nvGraphicFramePr>
        <p:xfrm>
          <a:off x="755576" y="2492896"/>
          <a:ext cx="7848872" cy="2859853"/>
        </p:xfrm>
        <a:graphic>
          <a:graphicData uri="http://schemas.openxmlformats.org/drawingml/2006/table">
            <a:tbl>
              <a:tblPr/>
              <a:tblGrid>
                <a:gridCol w="37694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07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16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70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18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53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3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3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3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3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3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33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53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3262626"/>
              </p:ext>
            </p:extLst>
          </p:nvPr>
        </p:nvGraphicFramePr>
        <p:xfrm>
          <a:off x="107504" y="260350"/>
          <a:ext cx="9036496" cy="5732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308948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1111454"/>
              </p:ext>
            </p:extLst>
          </p:nvPr>
        </p:nvGraphicFramePr>
        <p:xfrm>
          <a:off x="0" y="490537"/>
          <a:ext cx="9036496" cy="5588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23528" y="1196752"/>
            <a:ext cx="85693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 usted parte del Sistema Nacional de Investigadores (SNI)?</a:t>
            </a:r>
          </a:p>
        </p:txBody>
      </p:sp>
      <p:sp>
        <p:nvSpPr>
          <p:cNvPr id="5837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52736"/>
            <a:ext cx="85693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pertenece 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alguna…?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0825" y="3357563"/>
            <a:ext cx="856932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0421" name="Rectangle 7"/>
          <p:cNvSpPr>
            <a:spLocks noChangeArrowheads="1"/>
          </p:cNvSpPr>
          <p:nvPr/>
        </p:nvSpPr>
        <p:spPr bwMode="auto">
          <a:xfrm>
            <a:off x="1476673" y="3860800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60422" name="AutoShape 8"/>
          <p:cNvSpPr>
            <a:spLocks noChangeArrowheads="1"/>
          </p:cNvSpPr>
          <p:nvPr/>
        </p:nvSpPr>
        <p:spPr bwMode="auto">
          <a:xfrm rot="16200000" flipH="1">
            <a:off x="1880692" y="435848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1547514" y="5941941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61.5%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26" name="Rectangle 7"/>
          <p:cNvSpPr>
            <a:spLocks noChangeArrowheads="1"/>
          </p:cNvSpPr>
          <p:nvPr/>
        </p:nvSpPr>
        <p:spPr bwMode="auto">
          <a:xfrm>
            <a:off x="1403648" y="5229225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60427" name="AutoShape 8"/>
          <p:cNvSpPr>
            <a:spLocks noChangeArrowheads="1"/>
          </p:cNvSpPr>
          <p:nvPr/>
        </p:nvSpPr>
        <p:spPr bwMode="auto">
          <a:xfrm rot="16200000" flipH="1">
            <a:off x="1879105" y="572690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1548854" y="458172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38.5%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31" name="AutoShape 8"/>
          <p:cNvSpPr>
            <a:spLocks noChangeArrowheads="1"/>
          </p:cNvSpPr>
          <p:nvPr/>
        </p:nvSpPr>
        <p:spPr bwMode="auto">
          <a:xfrm rot="10800000" flipH="1">
            <a:off x="2843809" y="3933056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4449420" y="5951021"/>
            <a:ext cx="4515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entrevistados.</a:t>
            </a:r>
          </a:p>
          <a:p>
            <a:pPr algn="ctr"/>
            <a:r>
              <a:rPr lang="es-ES" sz="1200" dirty="0" smtClean="0">
                <a:solidFill>
                  <a:schemeClr val="tx1"/>
                </a:solidFill>
                <a:latin typeface="+mn-lt"/>
              </a:rPr>
              <a:t>**El </a:t>
            </a:r>
            <a:r>
              <a:rPr lang="es-ES" sz="1200" dirty="0">
                <a:solidFill>
                  <a:schemeClr val="tx1"/>
                </a:solidFill>
                <a:latin typeface="+mn-lt"/>
              </a:rPr>
              <a:t>% es sobre las menciones de redes, no sobre el porcentaje de entrevistados</a:t>
            </a:r>
            <a:r>
              <a:rPr lang="es-MX" sz="1200" dirty="0">
                <a:solidFill>
                  <a:schemeClr val="tx1"/>
                </a:solidFill>
                <a:latin typeface="+mn-lt"/>
              </a:rPr>
              <a:t> 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048902"/>
              </p:ext>
            </p:extLst>
          </p:nvPr>
        </p:nvGraphicFramePr>
        <p:xfrm>
          <a:off x="2095799" y="1628800"/>
          <a:ext cx="5068489" cy="1083945"/>
        </p:xfrm>
        <a:graphic>
          <a:graphicData uri="http://schemas.openxmlformats.org/drawingml/2006/table">
            <a:tbl>
              <a:tblPr/>
              <a:tblGrid>
                <a:gridCol w="2278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99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9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99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38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Academia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Organización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676516"/>
              </p:ext>
            </p:extLst>
          </p:nvPr>
        </p:nvGraphicFramePr>
        <p:xfrm>
          <a:off x="3545780" y="3861048"/>
          <a:ext cx="5346700" cy="1870718"/>
        </p:xfrm>
        <a:graphic>
          <a:graphicData uri="http://schemas.openxmlformats.org/drawingml/2006/table">
            <a:tbl>
              <a:tblPr/>
              <a:tblGrid>
                <a:gridCol w="4584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</a:t>
                      </a:r>
                      <a:r>
                        <a:rPr lang="es-MX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?*</a:t>
                      </a:r>
                      <a:endParaRPr lang="es-MX" sz="12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%**</a:t>
                      </a:r>
                      <a:endParaRPr lang="es-MX" sz="12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09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Académicos de Iberoamérica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09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Arte, Diseño y Naturaleza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609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Asociación Nacional de Profesores de Matemáticas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09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Centro de Estudios de Religión y Sociedad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09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Investigadores del Fenómeno Religioso en México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609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Latinoamericana de Tecnología Educativa (LATE) de CONACYT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609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79777" y="1516063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106784"/>
              </p:ext>
            </p:extLst>
          </p:nvPr>
        </p:nvGraphicFramePr>
        <p:xfrm>
          <a:off x="899592" y="2348880"/>
          <a:ext cx="7344816" cy="1872208"/>
        </p:xfrm>
        <a:graphic>
          <a:graphicData uri="http://schemas.openxmlformats.org/drawingml/2006/table">
            <a:tbl>
              <a:tblPr/>
              <a:tblGrid>
                <a:gridCol w="4590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81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81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81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80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805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1883" y="1180581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13285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70356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16155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9.3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0117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0117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64116"/>
            <a:ext cx="8569325" cy="829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Asociado a las líneas o área de conocimiento de su doctorado,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usted,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realizado, publicado o registrado algunos de los siguientes trabajos originales?: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2504" name="AutoShape 8"/>
          <p:cNvSpPr>
            <a:spLocks noChangeArrowheads="1"/>
          </p:cNvSpPr>
          <p:nvPr/>
        </p:nvSpPr>
        <p:spPr bwMode="auto">
          <a:xfrm rot="16200000" flipH="1" flipV="1">
            <a:off x="1974438" y="4538807"/>
            <a:ext cx="324199" cy="142875"/>
          </a:xfrm>
          <a:prstGeom prst="rightArrow">
            <a:avLst>
              <a:gd name="adj1" fmla="val 50000"/>
              <a:gd name="adj2" fmla="val 4799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512859"/>
              </p:ext>
            </p:extLst>
          </p:nvPr>
        </p:nvGraphicFramePr>
        <p:xfrm>
          <a:off x="1907704" y="2143889"/>
          <a:ext cx="5496272" cy="2133593"/>
        </p:xfrm>
        <a:graphic>
          <a:graphicData uri="http://schemas.openxmlformats.org/drawingml/2006/table">
            <a:tbl>
              <a:tblPr/>
              <a:tblGrid>
                <a:gridCol w="3024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77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47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7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Libro (Capítulo de libro)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7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Artículo indexado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7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Derechos de autor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7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Desarrollo de software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7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799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9385812"/>
              </p:ext>
            </p:extLst>
          </p:nvPr>
        </p:nvGraphicFramePr>
        <p:xfrm>
          <a:off x="1907704" y="4944189"/>
          <a:ext cx="2448272" cy="800100"/>
        </p:xfrm>
        <a:graphic>
          <a:graphicData uri="http://schemas.openxmlformats.org/drawingml/2006/table">
            <a:tbl>
              <a:tblPr/>
              <a:tblGrid>
                <a:gridCol w="18184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9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</a:t>
                      </a:r>
                      <a:r>
                        <a:rPr lang="es-MX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?*</a:t>
                      </a:r>
                      <a:endParaRPr lang="es-MX" sz="12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Conferencias y Seminarios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ISDN (parte de libro)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" name="CuadroTexto 13"/>
          <p:cNvSpPr txBox="1"/>
          <p:nvPr/>
        </p:nvSpPr>
        <p:spPr>
          <a:xfrm>
            <a:off x="1691680" y="5888305"/>
            <a:ext cx="3240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</a:t>
            </a:r>
            <a:r>
              <a:rPr lang="es-MX" sz="1200" dirty="0" smtClean="0">
                <a:solidFill>
                  <a:schemeClr val="tx1"/>
                </a:solidFill>
                <a:latin typeface="+mn-lt"/>
              </a:rPr>
              <a:t>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7093384"/>
              </p:ext>
            </p:extLst>
          </p:nvPr>
        </p:nvGraphicFramePr>
        <p:xfrm>
          <a:off x="158227" y="714510"/>
          <a:ext cx="896448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349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261503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¿Usted realizó alguna estancia posdoctoral en instituciones nacionales o del extranjero?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0553483"/>
              </p:ext>
            </p:extLst>
          </p:nvPr>
        </p:nvGraphicFramePr>
        <p:xfrm>
          <a:off x="3744491" y="3393484"/>
          <a:ext cx="5148684" cy="3241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144406"/>
              </p:ext>
            </p:extLst>
          </p:nvPr>
        </p:nvGraphicFramePr>
        <p:xfrm>
          <a:off x="-756592" y="719312"/>
          <a:ext cx="7007820" cy="414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3564326" flipH="1">
            <a:off x="5201625" y="2686212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644008" y="3393484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8136572"/>
              </p:ext>
            </p:extLst>
          </p:nvPr>
        </p:nvGraphicFramePr>
        <p:xfrm>
          <a:off x="755650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30 de mayo al 02 de junio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del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Doctorado en Gestión de la Educación Superior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13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2195586" y="5195476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5508746"/>
              </p:ext>
            </p:extLst>
          </p:nvPr>
        </p:nvGraphicFramePr>
        <p:xfrm>
          <a:off x="4283075" y="3532123"/>
          <a:ext cx="4860925" cy="3213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7243020"/>
              </p:ext>
            </p:extLst>
          </p:nvPr>
        </p:nvGraphicFramePr>
        <p:xfrm>
          <a:off x="-1116632" y="810895"/>
          <a:ext cx="7295852" cy="43657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61.5%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0144675" flipH="1">
            <a:off x="4515888" y="3815452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13018" y="3595956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1594073"/>
              </p:ext>
            </p:extLst>
          </p:nvPr>
        </p:nvGraphicFramePr>
        <p:xfrm>
          <a:off x="144016" y="620688"/>
          <a:ext cx="8928992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237704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2555008"/>
              </p:ext>
            </p:extLst>
          </p:nvPr>
        </p:nvGraphicFramePr>
        <p:xfrm>
          <a:off x="-586122" y="3221601"/>
          <a:ext cx="6848152" cy="3304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3851920" y="170043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793006" y="90774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7671841" y="1052736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093470" y="172742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676370" y="176813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7.7%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180657" y="582836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185420" y="1946498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095057" y="1052736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095057" y="1373411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674783" y="140809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7.7%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083945" y="209254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599833" y="212817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69.2%</a:t>
            </a:r>
            <a:endParaRPr lang="es-ES" sz="14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943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51608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30.8%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339752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69.2%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906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071008" y="2452911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596336" y="248821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15.4%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657102" y="3483223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6084168" y="369924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81168" y="6193180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sp>
        <p:nvSpPr>
          <p:cNvPr id="52" name="Rectangle 5"/>
          <p:cNvSpPr>
            <a:spLocks noChangeArrowheads="1"/>
          </p:cNvSpPr>
          <p:nvPr/>
        </p:nvSpPr>
        <p:spPr bwMode="auto">
          <a:xfrm>
            <a:off x="7825865" y="429309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69.2%</a:t>
            </a:r>
            <a:endParaRPr lang="es-MX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6083945" y="4326433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2014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4" name="AutoShape 8"/>
          <p:cNvSpPr>
            <a:spLocks noChangeArrowheads="1"/>
          </p:cNvSpPr>
          <p:nvPr/>
        </p:nvSpPr>
        <p:spPr bwMode="auto">
          <a:xfrm>
            <a:off x="7657590" y="437882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7814753" y="4745533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7.7%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6061733" y="4778871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7" name="AutoShape 8"/>
          <p:cNvSpPr>
            <a:spLocks noChangeArrowheads="1"/>
          </p:cNvSpPr>
          <p:nvPr/>
        </p:nvSpPr>
        <p:spPr bwMode="auto">
          <a:xfrm>
            <a:off x="7646478" y="4831258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7827453" y="515669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  7.7%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6071008" y="5190033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2016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7659178" y="524242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3" name="Rectangle 5"/>
          <p:cNvSpPr>
            <a:spLocks noChangeArrowheads="1"/>
          </p:cNvSpPr>
          <p:nvPr/>
        </p:nvSpPr>
        <p:spPr bwMode="auto">
          <a:xfrm>
            <a:off x="7862639" y="5609555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15.4%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4" name="Rectangle 7"/>
          <p:cNvSpPr>
            <a:spLocks noChangeArrowheads="1"/>
          </p:cNvSpPr>
          <p:nvPr/>
        </p:nvSpPr>
        <p:spPr bwMode="auto">
          <a:xfrm>
            <a:off x="6061733" y="5627811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2017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5" name="AutoShape 8"/>
          <p:cNvSpPr>
            <a:spLocks noChangeArrowheads="1"/>
          </p:cNvSpPr>
          <p:nvPr/>
        </p:nvSpPr>
        <p:spPr bwMode="auto">
          <a:xfrm>
            <a:off x="7694364" y="5695280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5899963"/>
              </p:ext>
            </p:extLst>
          </p:nvPr>
        </p:nvGraphicFramePr>
        <p:xfrm>
          <a:off x="755650" y="692150"/>
          <a:ext cx="8136830" cy="5905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1045479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</a:t>
            </a:r>
          </a:p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1723406"/>
              </p:ext>
            </p:extLst>
          </p:nvPr>
        </p:nvGraphicFramePr>
        <p:xfrm>
          <a:off x="827584" y="692150"/>
          <a:ext cx="8064896" cy="5905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9576866"/>
              </p:ext>
            </p:extLst>
          </p:nvPr>
        </p:nvGraphicFramePr>
        <p:xfrm>
          <a:off x="-240608" y="3311748"/>
          <a:ext cx="6287740" cy="2709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267744" y="548680"/>
            <a:ext cx="327660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2590800" y="1180554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2994819" y="1656582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198838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30.8%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103688" y="1188492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4579144" y="1664520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1988389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69.2%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4884737" y="2585265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1223392" y="3037111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687888" y="3037111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058443" y="2603521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638859"/>
              </p:ext>
            </p:extLst>
          </p:nvPr>
        </p:nvGraphicFramePr>
        <p:xfrm>
          <a:off x="6053137" y="3946426"/>
          <a:ext cx="2676649" cy="1098376"/>
        </p:xfrm>
        <a:graphic>
          <a:graphicData uri="http://schemas.openxmlformats.org/drawingml/2006/table">
            <a:tbl>
              <a:tblPr/>
              <a:tblGrid>
                <a:gridCol w="1795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73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74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Menos de seis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7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66949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115616" y="2212653"/>
            <a:ext cx="7455663" cy="3448595"/>
            <a:chOff x="1220308" y="1852613"/>
            <a:chExt cx="7455663" cy="3448595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2123728" y="1852613"/>
              <a:ext cx="3240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Aspecto</a:t>
              </a:r>
              <a:endParaRPr lang="es-MX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4" name="Rectangle 3"/>
            <p:cNvSpPr>
              <a:spLocks noChangeArrowheads="1"/>
            </p:cNvSpPr>
            <p:nvPr/>
          </p:nvSpPr>
          <p:spPr bwMode="auto">
            <a:xfrm>
              <a:off x="5434296" y="1875064"/>
              <a:ext cx="324167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5" name="Rectangle 7"/>
            <p:cNvSpPr>
              <a:spLocks noChangeArrowheads="1"/>
            </p:cNvSpPr>
            <p:nvPr/>
          </p:nvSpPr>
          <p:spPr bwMode="auto">
            <a:xfrm>
              <a:off x="1220308" y="4910113"/>
              <a:ext cx="4640990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Preparación de los profesores</a:t>
              </a:r>
            </a:p>
          </p:txBody>
        </p:sp>
        <p:sp>
          <p:nvSpPr>
            <p:cNvPr id="35846" name="AutoShape 8"/>
            <p:cNvSpPr>
              <a:spLocks noChangeArrowheads="1"/>
            </p:cNvSpPr>
            <p:nvPr/>
          </p:nvSpPr>
          <p:spPr bwMode="auto">
            <a:xfrm rot="10800000" flipH="1">
              <a:off x="5969247" y="3524250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1246236" y="2420888"/>
              <a:ext cx="4584898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Horarios</a:t>
              </a:r>
            </a:p>
          </p:txBody>
        </p:sp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 rot="10800000" flipH="1">
              <a:off x="5967659" y="45116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646836" y="4444497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9.38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648423" y="3387371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55" name="Rectangle 7"/>
            <p:cNvSpPr>
              <a:spLocks noChangeArrowheads="1"/>
            </p:cNvSpPr>
            <p:nvPr/>
          </p:nvSpPr>
          <p:spPr bwMode="auto">
            <a:xfrm>
              <a:off x="1233046" y="3933056"/>
              <a:ext cx="4586976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Conocimientos obtenidos</a:t>
              </a:r>
            </a:p>
          </p:txBody>
        </p:sp>
        <p:sp>
          <p:nvSpPr>
            <p:cNvPr id="35856" name="AutoShape 8"/>
            <p:cNvSpPr>
              <a:spLocks noChangeArrowheads="1"/>
            </p:cNvSpPr>
            <p:nvPr/>
          </p:nvSpPr>
          <p:spPr bwMode="auto">
            <a:xfrm rot="10800000" flipH="1">
              <a:off x="5956547" y="4002088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57" name="Rectangle 7"/>
            <p:cNvSpPr>
              <a:spLocks noChangeArrowheads="1"/>
            </p:cNvSpPr>
            <p:nvPr/>
          </p:nvSpPr>
          <p:spPr bwMode="auto">
            <a:xfrm>
              <a:off x="1246236" y="4402112"/>
              <a:ext cx="4584898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Plan de estudios (Programa académico)</a:t>
              </a:r>
            </a:p>
          </p:txBody>
        </p:sp>
        <p:sp>
          <p:nvSpPr>
            <p:cNvPr id="35858" name="AutoShape 8"/>
            <p:cNvSpPr>
              <a:spLocks noChangeArrowheads="1"/>
            </p:cNvSpPr>
            <p:nvPr/>
          </p:nvSpPr>
          <p:spPr bwMode="auto">
            <a:xfrm rot="10800000" flipH="1">
              <a:off x="5978772" y="302895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636517" y="3888731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657948" y="2909387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9.77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5" name="Rectangle 7"/>
            <p:cNvSpPr>
              <a:spLocks noChangeArrowheads="1"/>
            </p:cNvSpPr>
            <p:nvPr/>
          </p:nvSpPr>
          <p:spPr bwMode="auto">
            <a:xfrm>
              <a:off x="1255761" y="2924944"/>
              <a:ext cx="4584898" cy="3206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Beneficios obtenidos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6" name="AutoShape 8"/>
            <p:cNvSpPr>
              <a:spLocks noChangeArrowheads="1"/>
            </p:cNvSpPr>
            <p:nvPr/>
          </p:nvSpPr>
          <p:spPr bwMode="auto">
            <a:xfrm rot="10800000" flipH="1">
              <a:off x="5974009" y="249555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653979" y="2398415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9.85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71" name="Rectangle 7"/>
            <p:cNvSpPr>
              <a:spLocks noChangeArrowheads="1"/>
            </p:cNvSpPr>
            <p:nvPr/>
          </p:nvSpPr>
          <p:spPr bwMode="auto">
            <a:xfrm>
              <a:off x="1246236" y="3429000"/>
              <a:ext cx="4584898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Instalaciones</a:t>
              </a:r>
            </a:p>
          </p:txBody>
        </p:sp>
        <p:sp>
          <p:nvSpPr>
            <p:cNvPr id="35872" name="AutoShape 8"/>
            <p:cNvSpPr>
              <a:spLocks noChangeArrowheads="1"/>
            </p:cNvSpPr>
            <p:nvPr/>
          </p:nvSpPr>
          <p:spPr bwMode="auto">
            <a:xfrm rot="10800000" flipH="1">
              <a:off x="5967659" y="5013878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647978" y="4965603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9.38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13047</TotalTime>
  <Words>1908</Words>
  <Application>Microsoft Office PowerPoint</Application>
  <PresentationFormat>Presentación en pantalla (4:3)</PresentationFormat>
  <Paragraphs>458</Paragraphs>
  <Slides>42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42</vt:i4>
      </vt:variant>
    </vt:vector>
  </HeadingPairs>
  <TitlesOfParts>
    <vt:vector size="53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872</cp:revision>
  <cp:lastPrinted>2013-07-09T20:28:01Z</cp:lastPrinted>
  <dcterms:created xsi:type="dcterms:W3CDTF">1601-01-01T00:00:00Z</dcterms:created>
  <dcterms:modified xsi:type="dcterms:W3CDTF">2017-11-24T22:19:13Z</dcterms:modified>
</cp:coreProperties>
</file>