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9"/>
  </p:notesMasterIdLst>
  <p:handoutMasterIdLst>
    <p:handoutMasterId r:id="rId50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513" r:id="rId11"/>
    <p:sldId id="514" r:id="rId12"/>
    <p:sldId id="408" r:id="rId13"/>
    <p:sldId id="459" r:id="rId14"/>
    <p:sldId id="460" r:id="rId15"/>
    <p:sldId id="508" r:id="rId16"/>
    <p:sldId id="461" r:id="rId17"/>
    <p:sldId id="462" r:id="rId18"/>
    <p:sldId id="463" r:id="rId19"/>
    <p:sldId id="464" r:id="rId20"/>
    <p:sldId id="467" r:id="rId21"/>
    <p:sldId id="471" r:id="rId22"/>
    <p:sldId id="469" r:id="rId23"/>
    <p:sldId id="525" r:id="rId24"/>
    <p:sldId id="517" r:id="rId25"/>
    <p:sldId id="518" r:id="rId26"/>
    <p:sldId id="468" r:id="rId27"/>
    <p:sldId id="473" r:id="rId28"/>
    <p:sldId id="474" r:id="rId29"/>
    <p:sldId id="475" r:id="rId30"/>
    <p:sldId id="477" r:id="rId31"/>
    <p:sldId id="516" r:id="rId32"/>
    <p:sldId id="478" r:id="rId33"/>
    <p:sldId id="479" r:id="rId34"/>
    <p:sldId id="480" r:id="rId35"/>
    <p:sldId id="493" r:id="rId36"/>
    <p:sldId id="509" r:id="rId37"/>
    <p:sldId id="481" r:id="rId38"/>
    <p:sldId id="519" r:id="rId39"/>
    <p:sldId id="520" r:id="rId40"/>
    <p:sldId id="521" r:id="rId41"/>
    <p:sldId id="522" r:id="rId42"/>
    <p:sldId id="523" r:id="rId43"/>
    <p:sldId id="524" r:id="rId44"/>
    <p:sldId id="505" r:id="rId45"/>
    <p:sldId id="506" r:id="rId46"/>
    <p:sldId id="507" r:id="rId47"/>
    <p:sldId id="369" r:id="rId48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26_ESPECIALIDAD_EN_CARDIOLOG&#205;A_(INSTITUTO%20MEXICANO%20DEL%20SEGURO%20SOCIAL)\26_EG_EC_IMSS_PROCESO\26_EG_GRAF_EC_IMSS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4_ESPECIALIDAD_EN_NEONATOLOGIA_(HCGFAA)\14_EG_ENEO(HCFAA)_PROCESO\14_GRAFICAS_EG_ENEO(HCGFAA)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6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16E-4696-B7BD-4B0C30E78406}"/>
              </c:ext>
            </c:extLst>
          </c:dPt>
          <c:dPt>
            <c:idx val="1"/>
            <c:bubble3D val="0"/>
            <c:explosion val="18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16E-4696-B7BD-4B0C30E78406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316E-4696-B7BD-4B0C30E78406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TablaDatos!$B$400:$B$402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TablaDatos!$C$400:$C$402</c:f>
              <c:numCache>
                <c:formatCode>General</c:formatCode>
                <c:ptCount val="3"/>
                <c:pt idx="0">
                  <c:v>0.52</c:v>
                </c:pt>
                <c:pt idx="1">
                  <c:v>0.44</c:v>
                </c:pt>
                <c:pt idx="2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16E-4696-B7BD-4B0C30E784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4805041071023"/>
          <c:y val="0.12672744748319201"/>
          <c:w val="0.71226959380858001"/>
          <c:h val="0.62444691157112697"/>
        </c:manualLayout>
      </c:layout>
      <c:pie3DChart>
        <c:varyColors val="1"/>
        <c:ser>
          <c:idx val="1"/>
          <c:order val="0"/>
          <c:tx>
            <c:strRef>
              <c:f>TablaDatos!$B$195:$B$196</c:f>
              <c:strCache>
                <c:ptCount val="1"/>
                <c:pt idx="0">
                  <c:v>Sí No</c:v>
                </c:pt>
              </c:strCache>
            </c:strRef>
          </c:tx>
          <c:spPr>
            <a:solidFill>
              <a:srgbClr val="FF0000"/>
            </a:solidFill>
          </c:spPr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7D4-4F5D-9051-131DD8DFA29C}"/>
              </c:ext>
            </c:extLst>
          </c:dPt>
          <c:dLbls>
            <c:dLbl>
              <c:idx val="0"/>
              <c:layout>
                <c:manualLayout>
                  <c:x val="-2.6153846153846201E-2"/>
                  <c:y val="-1.3588848691210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D4-4F5D-9051-131DD8DFA29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TablaDatos!$B$195:$B$196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TablaDatos!$C$195:$C$196</c:f>
              <c:numCache>
                <c:formatCode>General</c:formatCode>
                <c:ptCount val="2"/>
                <c:pt idx="0">
                  <c:v>0.29166666666666702</c:v>
                </c:pt>
                <c:pt idx="1">
                  <c:v>0.70833333333333304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D4-4F5D-9051-131DD8DFA29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27286485314997E-2"/>
          <c:y val="0.195058479151901"/>
          <c:w val="0.71312664160367101"/>
          <c:h val="0.6265633094258069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A65-4354-972C-F32EF699E04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8A65-4354-972C-F32EF699E04F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TablaDatos!$B$201:$B$202</c:f>
              <c:strCache>
                <c:ptCount val="2"/>
                <c:pt idx="0">
                  <c:v>Jefatura</c:v>
                </c:pt>
                <c:pt idx="1">
                  <c:v>Coordinación</c:v>
                </c:pt>
              </c:strCache>
            </c:strRef>
          </c:cat>
          <c:val>
            <c:numRef>
              <c:f>TablaDatos!$C$201:$C$202</c:f>
              <c:numCache>
                <c:formatCode>General</c:formatCode>
                <c:ptCount val="2"/>
                <c:pt idx="0">
                  <c:v>0.14285714285714299</c:v>
                </c:pt>
                <c:pt idx="1">
                  <c:v>0.85714285714285698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65-4354-972C-F32EF699E0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7.2707171738667795E-2"/>
          <c:w val="0.69499942734430897"/>
          <c:h val="0.876366886571610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1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300-471E-ACE8-F5D25BD7B013}"/>
                </c:ext>
              </c:extLst>
            </c:dLbl>
            <c:dLbl>
              <c:idx val="1"/>
              <c:layout>
                <c:manualLayout>
                  <c:x val="2.9393987115246999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300-471E-ACE8-F5D25BD7B013}"/>
                </c:ext>
              </c:extLst>
            </c:dLbl>
            <c:dLbl>
              <c:idx val="2"/>
              <c:layout>
                <c:manualLayout>
                  <c:x val="3.6666714387974197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300-471E-ACE8-F5D25BD7B013}"/>
                </c:ext>
              </c:extLst>
            </c:dLbl>
            <c:dLbl>
              <c:idx val="3"/>
              <c:layout>
                <c:manualLayout>
                  <c:x val="3.8484896206156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300-471E-ACE8-F5D25BD7B0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TablaDatos!$B$207:$B$210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TablaDatos!$C$207:$C$210</c:f>
              <c:numCache>
                <c:formatCode>General</c:formatCode>
                <c:ptCount val="4"/>
                <c:pt idx="0">
                  <c:v>0.95833333333333304</c:v>
                </c:pt>
                <c:pt idx="1">
                  <c:v>4.1666666666666699E-2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300-471E-ACE8-F5D25BD7B0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070976"/>
        <c:axId val="83072512"/>
        <c:axId val="0"/>
      </c:bar3DChart>
      <c:catAx>
        <c:axId val="830709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072512"/>
        <c:crosses val="autoZero"/>
        <c:auto val="1"/>
        <c:lblAlgn val="ctr"/>
        <c:lblOffset val="100"/>
        <c:noMultiLvlLbl val="0"/>
      </c:catAx>
      <c:valAx>
        <c:axId val="830725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070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5.10855501170462E-2"/>
          <c:w val="0.52984423765211197"/>
          <c:h val="0.897988508193232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D3-4DAC-8F0C-D11FE38F6A5B}"/>
                </c:ext>
              </c:extLst>
            </c:dLbl>
            <c:dLbl>
              <c:idx val="1"/>
              <c:layout>
                <c:manualLayout>
                  <c:x val="2.75758052970651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D3-4DAC-8F0C-D11FE38F6A5B}"/>
                </c:ext>
              </c:extLst>
            </c:dLbl>
            <c:dLbl>
              <c:idx val="2"/>
              <c:layout>
                <c:manualLayout>
                  <c:x val="2.93938439513243E-2"/>
                  <c:y val="2.162204724409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D3-4DAC-8F0C-D11FE38F6A5B}"/>
                </c:ext>
              </c:extLst>
            </c:dLbl>
            <c:dLbl>
              <c:idx val="3"/>
              <c:layout>
                <c:manualLayout>
                  <c:x val="2.52914817465998E-2"/>
                  <c:y val="1.081123643328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D3-4DAC-8F0C-D11FE38F6A5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TablaDatos!$B$215:$B$218</c:f>
              <c:strCache>
                <c:ptCount val="4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</c:strCache>
            </c:strRef>
          </c:cat>
          <c:val>
            <c:numRef>
              <c:f>TablaDatos!$C$215:$C$218</c:f>
              <c:numCache>
                <c:formatCode>General</c:formatCode>
                <c:ptCount val="4"/>
                <c:pt idx="0">
                  <c:v>0.5</c:v>
                </c:pt>
                <c:pt idx="1">
                  <c:v>0.20833333333333301</c:v>
                </c:pt>
                <c:pt idx="2">
                  <c:v>0.20833333333333301</c:v>
                </c:pt>
                <c:pt idx="3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2D3-4DAC-8F0C-D11FE38F6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098240"/>
        <c:axId val="83689856"/>
        <c:axId val="0"/>
      </c:bar3DChart>
      <c:catAx>
        <c:axId val="830982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689856"/>
        <c:crosses val="autoZero"/>
        <c:auto val="1"/>
        <c:lblAlgn val="ctr"/>
        <c:lblOffset val="100"/>
        <c:noMultiLvlLbl val="0"/>
      </c:catAx>
      <c:valAx>
        <c:axId val="83689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098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1621621621621601"/>
          <c:w val="0.68769230769230805"/>
          <c:h val="0.605405405405404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C61-45A9-BDDA-87172F4F543A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C61-45A9-BDDA-87172F4F543A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FC61-45A9-BDDA-87172F4F543A}"/>
              </c:ext>
            </c:extLst>
          </c:dPt>
          <c:dLbls>
            <c:dLbl>
              <c:idx val="0"/>
              <c:layout>
                <c:manualLayout>
                  <c:x val="-0.17846153846153801"/>
                  <c:y val="-0.462162162162161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61-45A9-BDDA-87172F4F543A}"/>
                </c:ext>
              </c:extLst>
            </c:dLbl>
            <c:dLbl>
              <c:idx val="2"/>
              <c:layout>
                <c:manualLayout>
                  <c:x val="5.3846153846153898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C61-45A9-BDDA-87172F4F543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TablaDatos!$B$228:$B$230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</c:strCache>
            </c:strRef>
          </c:cat>
          <c:val>
            <c:numRef>
              <c:f>TablaDatos!$C$228:$C$230</c:f>
              <c:numCache>
                <c:formatCode>General</c:formatCode>
                <c:ptCount val="3"/>
                <c:pt idx="0">
                  <c:v>0.75</c:v>
                </c:pt>
                <c:pt idx="1">
                  <c:v>0.125</c:v>
                </c:pt>
                <c:pt idx="2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C61-45A9-BDDA-87172F4F54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692307692307699"/>
          <c:y val="0.161909427081769"/>
          <c:w val="0.67076923076923101"/>
          <c:h val="0.58918918918918906"/>
        </c:manualLayout>
      </c:layout>
      <c:pie3DChart>
        <c:varyColors val="1"/>
        <c:ser>
          <c:idx val="0"/>
          <c:order val="0"/>
          <c:tx>
            <c:strRef>
              <c:f>TablaDatos!$B$235</c:f>
              <c:strCache>
                <c:ptCount val="1"/>
                <c:pt idx="0">
                  <c:v>Grande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EC3-4FAB-AEB3-29D3A12487AB}"/>
              </c:ext>
            </c:extLst>
          </c:dPt>
          <c:dLbls>
            <c:dLbl>
              <c:idx val="0"/>
              <c:layout>
                <c:manualLayout>
                  <c:x val="-1.5384615384614799E-3"/>
                  <c:y val="-0.552065867840288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C3-4FAB-AEB3-29D3A12487A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TablaDatos!$B$235</c:f>
              <c:strCache>
                <c:ptCount val="1"/>
                <c:pt idx="0">
                  <c:v>Grande</c:v>
                </c:pt>
              </c:strCache>
            </c:strRef>
          </c:cat>
          <c:val>
            <c:numRef>
              <c:f>TablaDatos!$C$235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EC3-4FAB-AEB3-29D3A12487A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502648532569797"/>
          <c:y val="7.2707171738667795E-2"/>
          <c:w val="0.64886241947029299"/>
          <c:h val="0.876366886571610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8D-4766-A1C8-E84F2B854A10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8D-4766-A1C8-E84F2B854A10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8D-4766-A1C8-E84F2B854A10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8D-4766-A1C8-E84F2B854A10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8D-4766-A1C8-E84F2B854A10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8D-4766-A1C8-E84F2B854A10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58D-4766-A1C8-E84F2B854A10}"/>
                </c:ext>
              </c:extLst>
            </c:dLbl>
            <c:dLbl>
              <c:idx val="7"/>
              <c:layout>
                <c:manualLayout>
                  <c:x val="1.3332458442694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58D-4766-A1C8-E84F2B854A1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TablaDatos!$B$239:$B$246</c:f>
              <c:strCache>
                <c:ptCount val="8"/>
                <c:pt idx="0">
                  <c:v>De $4,001 a $6,000</c:v>
                </c:pt>
                <c:pt idx="1">
                  <c:v>De $8,001 a $10,000</c:v>
                </c:pt>
                <c:pt idx="2">
                  <c:v>De $12,001 a $15,000</c:v>
                </c:pt>
                <c:pt idx="3">
                  <c:v>De $15,001 a $20,000</c:v>
                </c:pt>
                <c:pt idx="4">
                  <c:v>De $20,001 a $25,000</c:v>
                </c:pt>
                <c:pt idx="5">
                  <c:v>De $25,001 a $30,000</c:v>
                </c:pt>
                <c:pt idx="6">
                  <c:v>De $ 30,001 a $ 40,000</c:v>
                </c:pt>
                <c:pt idx="7">
                  <c:v>Más de $40,000</c:v>
                </c:pt>
              </c:strCache>
            </c:strRef>
          </c:cat>
          <c:val>
            <c:numRef>
              <c:f>TablaDatos!$C$239:$C$246</c:f>
              <c:numCache>
                <c:formatCode>General</c:formatCode>
                <c:ptCount val="8"/>
                <c:pt idx="0">
                  <c:v>4.1666666666666699E-2</c:v>
                </c:pt>
                <c:pt idx="1">
                  <c:v>8.3333333333333301E-2</c:v>
                </c:pt>
                <c:pt idx="2">
                  <c:v>4.1666666666666699E-2</c:v>
                </c:pt>
                <c:pt idx="3">
                  <c:v>8.3333333333333301E-2</c:v>
                </c:pt>
                <c:pt idx="4">
                  <c:v>0.125</c:v>
                </c:pt>
                <c:pt idx="5">
                  <c:v>0.25</c:v>
                </c:pt>
                <c:pt idx="6">
                  <c:v>0.125</c:v>
                </c:pt>
                <c:pt idx="7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58D-4766-A1C8-E84F2B854A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623936"/>
        <c:axId val="83625472"/>
        <c:axId val="0"/>
      </c:bar3DChart>
      <c:catAx>
        <c:axId val="836239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625472"/>
        <c:crosses val="autoZero"/>
        <c:auto val="1"/>
        <c:lblAlgn val="ctr"/>
        <c:lblOffset val="100"/>
        <c:noMultiLvlLbl val="0"/>
      </c:catAx>
      <c:valAx>
        <c:axId val="83625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623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613500846697502E-2"/>
          <c:y val="0.143010788593119"/>
          <c:w val="0.92335850314531598"/>
          <c:h val="0.81175019355480005"/>
        </c:manualLayout>
      </c:layout>
      <c:pie3DChart>
        <c:varyColors val="1"/>
        <c:ser>
          <c:idx val="0"/>
          <c:order val="0"/>
          <c:tx>
            <c:strRef>
              <c:f>TablaDatos!$B$251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C9C-4266-916D-3707845E0D8C}"/>
              </c:ext>
            </c:extLst>
          </c:dPt>
          <c:dLbls>
            <c:dLbl>
              <c:idx val="0"/>
              <c:layout>
                <c:manualLayout>
                  <c:x val="0.33781064343503298"/>
                  <c:y val="-0.289096550681383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9C-4266-916D-3707845E0D8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TablaDatos!$B$251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TablaDatos!$C$251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9C-4266-916D-3707845E0D8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3.4869333900830003E-2"/>
          <c:w val="0.67681760916249101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98A-49F1-BFC8-33C401378549}"/>
                </c:ext>
              </c:extLst>
            </c:dLbl>
            <c:dLbl>
              <c:idx val="1"/>
              <c:layout>
                <c:manualLayout>
                  <c:x val="2.57576234788833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98A-49F1-BFC8-33C401378549}"/>
                </c:ext>
              </c:extLst>
            </c:dLbl>
            <c:dLbl>
              <c:idx val="2"/>
              <c:layout>
                <c:manualLayout>
                  <c:x val="3.8484896206156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98A-49F1-BFC8-33C401378549}"/>
                </c:ext>
              </c:extLst>
            </c:dLbl>
            <c:dLbl>
              <c:idx val="3"/>
              <c:layout>
                <c:manualLayout>
                  <c:x val="4.21212598425197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98A-49F1-BFC8-33C40137854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TablaDatos!$B$313:$B$316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TablaDatos!$C$313:$C$316</c:f>
              <c:numCache>
                <c:formatCode>General</c:formatCode>
                <c:ptCount val="4"/>
                <c:pt idx="0">
                  <c:v>0.95833333333333304</c:v>
                </c:pt>
                <c:pt idx="1">
                  <c:v>4.1666666666666699E-2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98A-49F1-BFC8-33C4013785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809792"/>
        <c:axId val="83811328"/>
        <c:axId val="0"/>
      </c:bar3DChart>
      <c:catAx>
        <c:axId val="838097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811328"/>
        <c:crosses val="autoZero"/>
        <c:auto val="1"/>
        <c:lblAlgn val="ctr"/>
        <c:lblOffset val="100"/>
        <c:noMultiLvlLbl val="0"/>
      </c:catAx>
      <c:valAx>
        <c:axId val="838113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809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4.8382847414343497E-2"/>
          <c:w val="0.68227215461703705"/>
          <c:h val="0.900691210895934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D8D-4C92-BA5F-683046242380}"/>
                </c:ext>
              </c:extLst>
            </c:dLbl>
            <c:dLbl>
              <c:idx val="1"/>
              <c:layout>
                <c:manualLayout>
                  <c:x val="2.93939871152469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8D-4C92-BA5F-683046242380}"/>
                </c:ext>
              </c:extLst>
            </c:dLbl>
            <c:dLbl>
              <c:idx val="2"/>
              <c:layout>
                <c:manualLayout>
                  <c:x val="4.03030780243378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D8D-4C92-BA5F-683046242380}"/>
                </c:ext>
              </c:extLst>
            </c:dLbl>
            <c:dLbl>
              <c:idx val="3"/>
              <c:layout>
                <c:manualLayout>
                  <c:x val="3.6666714387974197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8D-4C92-BA5F-68304624238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TablaDatos!$B$280:$B$283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TablaDatos!$C$280:$C$283</c:f>
              <c:numCache>
                <c:formatCode>General</c:formatCode>
                <c:ptCount val="4"/>
                <c:pt idx="0">
                  <c:v>0.95833333333333304</c:v>
                </c:pt>
                <c:pt idx="1">
                  <c:v>4.1666666666666699E-2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8D-4C92-BA5F-6830462423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124032"/>
        <c:axId val="84125568"/>
        <c:axId val="0"/>
      </c:bar3DChart>
      <c:catAx>
        <c:axId val="841240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4125568"/>
        <c:crosses val="autoZero"/>
        <c:auto val="1"/>
        <c:lblAlgn val="ctr"/>
        <c:lblOffset val="100"/>
        <c:noMultiLvlLbl val="0"/>
      </c:catAx>
      <c:valAx>
        <c:axId val="84125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124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8.0815279846775903E-2"/>
          <c:w val="0.47987115246957801"/>
          <c:h val="0.868258778463502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C2A-4BA5-90A0-E4232F2D0972}"/>
                </c:ext>
              </c:extLst>
            </c:dLbl>
            <c:dLbl>
              <c:idx val="1"/>
              <c:layout>
                <c:manualLayout>
                  <c:x val="2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2A-4BA5-90A0-E4232F2D0972}"/>
                </c:ext>
              </c:extLst>
            </c:dLbl>
            <c:dLbl>
              <c:idx val="2"/>
              <c:layout>
                <c:manualLayout>
                  <c:x val="2.57576234788833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C2A-4BA5-90A0-E4232F2D0972}"/>
                </c:ext>
              </c:extLst>
            </c:dLbl>
            <c:dLbl>
              <c:idx val="3"/>
              <c:layout>
                <c:manualLayout>
                  <c:x val="2.3939441660701499E-2"/>
                  <c:y val="2.162204724409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2A-4BA5-90A0-E4232F2D097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TablaDatos!$B$11:$B$14</c:f>
              <c:strCache>
                <c:ptCount val="4"/>
                <c:pt idx="0">
                  <c:v>Gusto por el posgrado</c:v>
                </c:pt>
                <c:pt idx="1">
                  <c:v>Especialización de conocimientos</c:v>
                </c:pt>
                <c:pt idx="2">
                  <c:v>Mejorar mi trayectoria profesional (currículum)</c:v>
                </c:pt>
                <c:pt idx="3">
                  <c:v>Mejorar en el ámbito laboral  (sueldo- puesto)</c:v>
                </c:pt>
              </c:strCache>
            </c:strRef>
          </c:cat>
          <c:val>
            <c:numRef>
              <c:f>TablaDatos!$C$11:$C$14</c:f>
              <c:numCache>
                <c:formatCode>General</c:formatCode>
                <c:ptCount val="4"/>
                <c:pt idx="0">
                  <c:v>0.56000000000000005</c:v>
                </c:pt>
                <c:pt idx="1">
                  <c:v>0.24</c:v>
                </c:pt>
                <c:pt idx="2">
                  <c:v>0.12</c:v>
                </c:pt>
                <c:pt idx="3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2A-4BA5-90A0-E4232F2D09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1132544"/>
        <c:axId val="81134336"/>
        <c:axId val="0"/>
      </c:bar3DChart>
      <c:catAx>
        <c:axId val="811325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134336"/>
        <c:crosses val="autoZero"/>
        <c:auto val="1"/>
        <c:lblAlgn val="ctr"/>
        <c:lblOffset val="100"/>
        <c:noMultiLvlLbl val="0"/>
      </c:catAx>
      <c:valAx>
        <c:axId val="811343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1132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5998997852541"/>
          <c:y val="6.7301766333262403E-2"/>
          <c:w val="0.502435361488905"/>
          <c:h val="0.908799319004043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25A-4435-8105-7563621E66F9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5A-4435-8105-7563621E66F9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25A-4435-8105-7563621E66F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5A-4435-8105-7563621E66F9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5A-4435-8105-7563621E66F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TablaDatos!$B$288:$B$292</c:f>
              <c:strCache>
                <c:ptCount val="5"/>
                <c:pt idx="0">
                  <c:v>Investigación</c:v>
                </c:pt>
                <c:pt idx="1">
                  <c:v>Diseño de proyectos</c:v>
                </c:pt>
                <c:pt idx="2">
                  <c:v>Solución de problemas</c:v>
                </c:pt>
                <c:pt idx="3">
                  <c:v>Manejo de instrumentos y herramientas</c:v>
                </c:pt>
                <c:pt idx="4">
                  <c:v>Intercambio académico internacional</c:v>
                </c:pt>
              </c:strCache>
            </c:strRef>
          </c:cat>
          <c:val>
            <c:numRef>
              <c:f>TablaDatos!$C$288:$C$292</c:f>
              <c:numCache>
                <c:formatCode>General</c:formatCode>
                <c:ptCount val="5"/>
                <c:pt idx="0">
                  <c:v>0.58333333333333304</c:v>
                </c:pt>
                <c:pt idx="1">
                  <c:v>0.20833333333333301</c:v>
                </c:pt>
                <c:pt idx="2">
                  <c:v>0.125</c:v>
                </c:pt>
                <c:pt idx="3">
                  <c:v>4.1666666666666699E-2</c:v>
                </c:pt>
                <c:pt idx="4">
                  <c:v>4.1666666666666699E-2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25A-4435-8105-7563621E66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176896"/>
        <c:axId val="84178432"/>
        <c:axId val="0"/>
      </c:bar3DChart>
      <c:catAx>
        <c:axId val="8417689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4178432"/>
        <c:crosses val="autoZero"/>
        <c:auto val="1"/>
        <c:lblAlgn val="ctr"/>
        <c:lblOffset val="100"/>
        <c:noMultiLvlLbl val="0"/>
      </c:catAx>
      <c:valAx>
        <c:axId val="841784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176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824481030780298"/>
          <c:y val="6.45990636305597E-2"/>
          <c:w val="0.51928045812455303"/>
          <c:h val="0.93312364332836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C1-48A0-829B-7317C002EA70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C1-48A0-829B-7317C002EA70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1C1-48A0-829B-7317C002EA70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C1-48A0-829B-7317C002EA70}"/>
                </c:ext>
              </c:extLst>
            </c:dLbl>
            <c:dLbl>
              <c:idx val="4"/>
              <c:layout>
                <c:manualLayout>
                  <c:x val="1.27272727272727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1C1-48A0-829B-7317C002EA70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C1-48A0-829B-7317C002EA70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1C1-48A0-829B-7317C002EA70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C1-48A0-829B-7317C002EA7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TablaDatos!$B$297:$B$304</c:f>
              <c:strCache>
                <c:ptCount val="8"/>
                <c:pt idx="0">
                  <c:v>Diseño de proyectos</c:v>
                </c:pt>
                <c:pt idx="1">
                  <c:v>Liderazgo</c:v>
                </c:pt>
                <c:pt idx="2">
                  <c:v>Investigación</c:v>
                </c:pt>
                <c:pt idx="3">
                  <c:v>Trabajo en equipo</c:v>
                </c:pt>
                <c:pt idx="4">
                  <c:v>Comunicación</c:v>
                </c:pt>
                <c:pt idx="5">
                  <c:v>Manejo de instrumentos y herramientas</c:v>
                </c:pt>
                <c:pt idx="6">
                  <c:v>Idiomas</c:v>
                </c:pt>
                <c:pt idx="7">
                  <c:v>Actitudes emprendedoras</c:v>
                </c:pt>
              </c:strCache>
            </c:strRef>
          </c:cat>
          <c:val>
            <c:numRef>
              <c:f>TablaDatos!$C$297:$C$304</c:f>
              <c:numCache>
                <c:formatCode>General</c:formatCode>
                <c:ptCount val="8"/>
                <c:pt idx="0">
                  <c:v>0.29166666666666702</c:v>
                </c:pt>
                <c:pt idx="1">
                  <c:v>0.16666666666666699</c:v>
                </c:pt>
                <c:pt idx="2">
                  <c:v>0.125</c:v>
                </c:pt>
                <c:pt idx="3">
                  <c:v>0.125</c:v>
                </c:pt>
                <c:pt idx="4">
                  <c:v>8.3333333333333301E-2</c:v>
                </c:pt>
                <c:pt idx="5">
                  <c:v>8.3333333333333301E-2</c:v>
                </c:pt>
                <c:pt idx="6">
                  <c:v>8.3333333333333301E-2</c:v>
                </c:pt>
                <c:pt idx="7">
                  <c:v>4.1666666666666699E-2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1C1-48A0-829B-7317C002EA7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204160"/>
        <c:axId val="84324736"/>
        <c:axId val="0"/>
      </c:bar3DChart>
      <c:catAx>
        <c:axId val="842041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4324736"/>
        <c:crosses val="autoZero"/>
        <c:auto val="1"/>
        <c:lblAlgn val="ctr"/>
        <c:lblOffset val="100"/>
        <c:noMultiLvlLbl val="0"/>
      </c:catAx>
      <c:valAx>
        <c:axId val="843247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204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5384615384615"/>
          <c:y val="0.167567567567567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TablaDatos!$B$309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263-4031-98A2-9AEFA003760D}"/>
              </c:ext>
            </c:extLst>
          </c:dPt>
          <c:dLbls>
            <c:dLbl>
              <c:idx val="0"/>
              <c:layout>
                <c:manualLayout>
                  <c:x val="-1.23076923076924E-2"/>
                  <c:y val="-0.4864864864864860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63-4031-98A2-9AEFA003760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TablaDatos!$B$309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TablaDatos!$C$309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63-4031-98A2-9AEFA003760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089318506474801E-2"/>
          <c:y val="0.159390012058305"/>
          <c:w val="0.75506453739824797"/>
          <c:h val="0.662231514067374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E46-465B-ACA4-016E84DDBC04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FE46-465B-ACA4-016E84DDBC04}"/>
              </c:ext>
            </c:extLst>
          </c:dPt>
          <c:dLbls>
            <c:dLbl>
              <c:idx val="0"/>
              <c:layout>
                <c:manualLayout>
                  <c:x val="-4.5795352293234899E-2"/>
                  <c:y val="-0.513894598975269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E46-465B-ACA4-016E84DDBC0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TablaDatos!$B$327:$B$328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TablaDatos!$C$327:$C$328</c:f>
              <c:numCache>
                <c:formatCode>General</c:formatCode>
                <c:ptCount val="2"/>
                <c:pt idx="0">
                  <c:v>0.84</c:v>
                </c:pt>
                <c:pt idx="1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46-465B-ACA4-016E84DDBC0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582678919270195E-2"/>
          <c:y val="0.12650329101413599"/>
          <c:w val="0.86175774999575605"/>
          <c:h val="0.75694937853980704"/>
        </c:manualLayout>
      </c:layout>
      <c:pie3DChart>
        <c:varyColors val="1"/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916045451468003E-2"/>
          <c:y val="9.0714366330930801E-2"/>
          <c:w val="0.92408403650215099"/>
          <c:h val="0.830991581954324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B74-4E20-88C0-1623295F08C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2B74-4E20-88C0-1623295F08C7}"/>
              </c:ext>
            </c:extLst>
          </c:dPt>
          <c:dLbls>
            <c:dLbl>
              <c:idx val="1"/>
              <c:layout>
                <c:manualLayout>
                  <c:x val="1.9884264188283599E-2"/>
                  <c:y val="-0.5034851409623739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74-4E20-88C0-1623295F08C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TablaDatos!$B$333:$B$334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TablaDatos!$C$333:$C$334</c:f>
              <c:numCache>
                <c:formatCode>General</c:formatCode>
                <c:ptCount val="2"/>
                <c:pt idx="0">
                  <c:v>0.16</c:v>
                </c:pt>
                <c:pt idx="1">
                  <c:v>0.84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74-4E20-88C0-1623295F08C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A5E-49A0-AD0E-0B100A1674D5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FA5E-49A0-AD0E-0B100A1674D5}"/>
              </c:ext>
            </c:extLst>
          </c:dPt>
          <c:dLbls>
            <c:dLbl>
              <c:idx val="0"/>
              <c:layout>
                <c:manualLayout>
                  <c:x val="-0.172307692307692"/>
                  <c:y val="-0.127027027027027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5E-49A0-AD0E-0B100A1674D5}"/>
                </c:ext>
              </c:extLst>
            </c:dLbl>
            <c:dLbl>
              <c:idx val="1"/>
              <c:layout>
                <c:manualLayout>
                  <c:x val="9.6923076923076903E-2"/>
                  <c:y val="-0.256756756756757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5E-49A0-AD0E-0B100A1674D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TablaDatos!$B$344:$B$345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TablaDatos!$C$344:$C$345</c:f>
              <c:numCache>
                <c:formatCode>General</c:formatCode>
                <c:ptCount val="2"/>
                <c:pt idx="0">
                  <c:v>0.44</c:v>
                </c:pt>
                <c:pt idx="1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5E-49A0-AD0E-0B100A1674D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634-4D41-8AC0-A9647D786B2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634-4D41-8AC0-A9647D786B28}"/>
              </c:ext>
            </c:extLst>
          </c:dPt>
          <c:dLbls>
            <c:dLbl>
              <c:idx val="0"/>
              <c:layout>
                <c:manualLayout>
                  <c:x val="-8.6153846153846206E-2"/>
                  <c:y val="-0.389189189189188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34-4D41-8AC0-A9647D786B28}"/>
                </c:ext>
              </c:extLst>
            </c:dLbl>
            <c:dLbl>
              <c:idx val="1"/>
              <c:layout>
                <c:manualLayout>
                  <c:x val="3.07692307692308E-3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34-4D41-8AC0-A9647D786B2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TablaDatos!$B$355:$B$356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TablaDatos!$C$355:$C$356</c:f>
              <c:numCache>
                <c:formatCode>General</c:formatCode>
                <c:ptCount val="2"/>
                <c:pt idx="0">
                  <c:v>0.76</c:v>
                </c:pt>
                <c:pt idx="1">
                  <c:v>0.24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634-4D41-8AC0-A9647D786B2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5688153584535"/>
          <c:y val="0.100569658487484"/>
          <c:w val="0.56913663282478899"/>
          <c:h val="0.754745181119934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D5-4793-BD6E-4DC1A0A05267}"/>
                </c:ext>
              </c:extLst>
            </c:dLbl>
            <c:dLbl>
              <c:idx val="1"/>
              <c:layout>
                <c:manualLayout>
                  <c:x val="1.63636363636364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D5-4793-BD6E-4DC1A0A05267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D5-4793-BD6E-4DC1A0A05267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D5-4793-BD6E-4DC1A0A05267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D5-4793-BD6E-4DC1A0A05267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8D5-4793-BD6E-4DC1A0A05267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D5-4793-BD6E-4DC1A0A0526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TablaDatos!$B$361:$B$367</c:f>
              <c:strCache>
                <c:ptCount val="7"/>
                <c:pt idx="0">
                  <c:v>Diplomado</c:v>
                </c:pt>
                <c:pt idx="1">
                  <c:v>Congreso</c:v>
                </c:pt>
                <c:pt idx="2">
                  <c:v>Curso</c:v>
                </c:pt>
                <c:pt idx="3">
                  <c:v>Taller</c:v>
                </c:pt>
                <c:pt idx="4">
                  <c:v>Maestría</c:v>
                </c:pt>
                <c:pt idx="5">
                  <c:v>Adiestramiento</c:v>
                </c:pt>
                <c:pt idx="6">
                  <c:v>Alta especialidad</c:v>
                </c:pt>
              </c:strCache>
            </c:strRef>
          </c:cat>
          <c:val>
            <c:numRef>
              <c:f>TablaDatos!$C$361:$C$367</c:f>
              <c:numCache>
                <c:formatCode>General</c:formatCode>
                <c:ptCount val="7"/>
                <c:pt idx="0">
                  <c:v>0.36842105263157898</c:v>
                </c:pt>
                <c:pt idx="1">
                  <c:v>0.21052631578947401</c:v>
                </c:pt>
                <c:pt idx="2">
                  <c:v>0.157894736842105</c:v>
                </c:pt>
                <c:pt idx="3">
                  <c:v>0.105263157894737</c:v>
                </c:pt>
                <c:pt idx="4">
                  <c:v>5.2631578947368397E-2</c:v>
                </c:pt>
                <c:pt idx="5">
                  <c:v>5.2499999999999998E-2</c:v>
                </c:pt>
                <c:pt idx="6">
                  <c:v>5.2499999999999998E-2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8D5-4793-BD6E-4DC1A0A052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753792"/>
        <c:axId val="84759680"/>
        <c:axId val="0"/>
      </c:bar3DChart>
      <c:catAx>
        <c:axId val="847537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4759680"/>
        <c:crosses val="autoZero"/>
        <c:auto val="1"/>
        <c:lblAlgn val="ctr"/>
        <c:lblOffset val="100"/>
        <c:noMultiLvlLbl val="0"/>
      </c:catAx>
      <c:valAx>
        <c:axId val="84759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753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091349861687899E-3"/>
          <c:y val="0.132135666768744"/>
          <c:w val="0.90604280721208996"/>
          <c:h val="0.79705757790968101"/>
        </c:manualLayout>
      </c:layout>
      <c:pie3DChart>
        <c:varyColors val="1"/>
        <c:ser>
          <c:idx val="0"/>
          <c:order val="0"/>
          <c:tx>
            <c:strRef>
              <c:f>TablaDatos!$B$372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8DE-495D-8F4A-9FD8BFCD958F}"/>
              </c:ext>
            </c:extLst>
          </c:dPt>
          <c:dLbls>
            <c:dLbl>
              <c:idx val="0"/>
              <c:layout>
                <c:manualLayout>
                  <c:x val="0.42705647950710302"/>
                  <c:y val="-0.45752480795418299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DE-495D-8F4A-9FD8BFCD958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TablaDatos!$B$372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TablaDatos!$C$372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DE-495D-8F4A-9FD8BFCD958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308231925555"/>
          <c:y val="5.9193658225154301E-2"/>
          <c:w val="0.576853400143164"/>
          <c:h val="0.889880400085125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8FB-4DF4-8338-987EBA30429B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FB-4DF4-8338-987EBA30429B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FB-4DF4-8338-987EBA30429B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FB-4DF4-8338-987EBA30429B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8FB-4DF4-8338-987EBA30429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TablaDatos!$B$19:$B$23</c:f>
              <c:strCache>
                <c:ptCount val="5"/>
                <c:pt idx="0">
                  <c:v>Porque es mi alma máter</c:v>
                </c:pt>
                <c:pt idx="1">
                  <c:v>Por la calidad académica</c:v>
                </c:pt>
                <c:pt idx="2">
                  <c:v>Por el programa de estudios</c:v>
                </c:pt>
                <c:pt idx="3">
                  <c:v>Por su prestigio</c:v>
                </c:pt>
                <c:pt idx="4">
                  <c:v>Ubicación</c:v>
                </c:pt>
              </c:strCache>
            </c:strRef>
          </c:cat>
          <c:val>
            <c:numRef>
              <c:f>TablaDatos!$C$19:$C$23</c:f>
              <c:numCache>
                <c:formatCode>General</c:formatCode>
                <c:ptCount val="5"/>
                <c:pt idx="0">
                  <c:v>0.28000000000000003</c:v>
                </c:pt>
                <c:pt idx="1">
                  <c:v>0.28000000000000003</c:v>
                </c:pt>
                <c:pt idx="2">
                  <c:v>0.16</c:v>
                </c:pt>
                <c:pt idx="3">
                  <c:v>0.16</c:v>
                </c:pt>
                <c:pt idx="4">
                  <c:v>0.12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8FB-4DF4-8338-987EBA3042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1210752"/>
        <c:axId val="81212544"/>
        <c:axId val="0"/>
      </c:bar3DChart>
      <c:catAx>
        <c:axId val="812107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212544"/>
        <c:crosses val="autoZero"/>
        <c:auto val="1"/>
        <c:lblAlgn val="ctr"/>
        <c:lblOffset val="100"/>
        <c:noMultiLvlLbl val="0"/>
      </c:catAx>
      <c:valAx>
        <c:axId val="81212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12107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2770129101"/>
          <c:y val="0.147409682791699"/>
          <c:w val="0.76987221415694895"/>
          <c:h val="0.674211958523834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5CB-4F27-8759-B4DD380FBAA5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C5CB-4F27-8759-B4DD380FBAA5}"/>
              </c:ext>
            </c:extLst>
          </c:dPt>
          <c:dLbls>
            <c:dLbl>
              <c:idx val="0"/>
              <c:layout>
                <c:manualLayout>
                  <c:x val="1.8982818307994299E-2"/>
                  <c:y val="-0.6275338651579319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CB-4F27-8759-B4DD380FBAA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TablaDatos!$B$376:$B$377</c:f>
              <c:strCache>
                <c:ptCount val="2"/>
                <c:pt idx="0">
                  <c:v>Maestría</c:v>
                </c:pt>
                <c:pt idx="1">
                  <c:v>Diplomado</c:v>
                </c:pt>
              </c:strCache>
            </c:strRef>
          </c:cat>
          <c:val>
            <c:numRef>
              <c:f>TablaDatos!$C$376:$C$377</c:f>
              <c:numCache>
                <c:formatCode>General</c:formatCode>
                <c:ptCount val="2"/>
                <c:pt idx="0">
                  <c:v>0.83333333333333304</c:v>
                </c:pt>
                <c:pt idx="1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CB-4F27-8759-B4DD380FBA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19668415801"/>
          <c:y val="0.23287126448947501"/>
          <c:w val="0.66814196611145804"/>
          <c:h val="0.58875046697021705"/>
        </c:manualLayout>
      </c:layout>
      <c:pie3DChart>
        <c:varyColors val="1"/>
        <c:ser>
          <c:idx val="0"/>
          <c:order val="0"/>
          <c:tx>
            <c:strRef>
              <c:f>TablaDatos!$B$382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83D-4672-A355-5B63E92E28FF}"/>
              </c:ext>
            </c:extLst>
          </c:dPt>
          <c:dLbls>
            <c:dLbl>
              <c:idx val="0"/>
              <c:layout>
                <c:manualLayout>
                  <c:x val="-8.1546600899001505E-4"/>
                  <c:y val="-0.5630549911719460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3D-4672-A355-5B63E92E28F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TablaDatos!$B$382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TablaDatos!$C$382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3D-4672-A355-5B63E92E28F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692307692307699"/>
          <c:y val="0.175675675675675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9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CF9-4547-BFBB-412997B7002A}"/>
              </c:ext>
            </c:extLst>
          </c:dPt>
          <c:dPt>
            <c:idx val="1"/>
            <c:bubble3D val="0"/>
            <c:explosion val="27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5CF9-4547-BFBB-412997B7002A}"/>
              </c:ext>
            </c:extLst>
          </c:dPt>
          <c:dPt>
            <c:idx val="2"/>
            <c:bubble3D val="0"/>
            <c:explosion val="12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5CF9-4547-BFBB-412997B7002A}"/>
              </c:ext>
            </c:extLst>
          </c:dPt>
          <c:dLbls>
            <c:dLbl>
              <c:idx val="0"/>
              <c:layout>
                <c:manualLayout>
                  <c:x val="-8.1538461538461601E-2"/>
                  <c:y val="-0.327027027027027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F9-4547-BFBB-412997B7002A}"/>
                </c:ext>
              </c:extLst>
            </c:dLbl>
            <c:dLbl>
              <c:idx val="2"/>
              <c:layout>
                <c:manualLayout>
                  <c:x val="1.38461538461539E-2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CF9-4547-BFBB-412997B7002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TablaDatos!$B$28:$B$30</c:f>
              <c:strCache>
                <c:ptCount val="3"/>
                <c:pt idx="0">
                  <c:v>Sí, tengo el grado y el título</c:v>
                </c:pt>
                <c:pt idx="1">
                  <c:v>Sólo tengo el grado pero no el título</c:v>
                </c:pt>
                <c:pt idx="2">
                  <c:v>No</c:v>
                </c:pt>
              </c:strCache>
            </c:strRef>
          </c:cat>
          <c:val>
            <c:numRef>
              <c:f>TablaDatos!$C$28:$C$30</c:f>
              <c:numCache>
                <c:formatCode>General</c:formatCode>
                <c:ptCount val="3"/>
                <c:pt idx="0">
                  <c:v>0.68</c:v>
                </c:pt>
                <c:pt idx="1">
                  <c:v>0</c:v>
                </c:pt>
                <c:pt idx="2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CF9-4547-BFBB-412997B700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F4C-4AC0-A6A4-ECE965B4FC6B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DF4C-4AC0-A6A4-ECE965B4FC6B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DF4C-4AC0-A6A4-ECE965B4FC6B}"/>
              </c:ext>
            </c:extLst>
          </c:dPt>
          <c:dLbls>
            <c:dLbl>
              <c:idx val="0"/>
              <c:layout>
                <c:manualLayout>
                  <c:x val="-2.76923076923077E-2"/>
                  <c:y val="-0.367567567567567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4C-4AC0-A6A4-ECE965B4FC6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err="1"/>
                      <a:t>Egresada</a:t>
                    </a:r>
                    <a:r>
                      <a:rPr lang="en-US" dirty="0"/>
                      <a:t> de UNAM, </a:t>
                    </a:r>
                    <a:r>
                      <a:rPr lang="en-US" err="1"/>
                      <a:t>arregla</a:t>
                    </a:r>
                    <a:r>
                      <a:rPr lang="en-US"/>
                      <a:t> </a:t>
                    </a:r>
                    <a:r>
                      <a:rPr lang="en-US" smtClean="0"/>
                      <a:t>papeles</a:t>
                    </a:r>
                    <a:r>
                      <a:rPr lang="en-US"/>
                      <a:t>
</a:t>
                    </a:r>
                    <a:r>
                      <a:rPr lang="en-US" dirty="0"/>
                      <a:t>12.5%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F4C-4AC0-A6A4-ECE965B4FC6B}"/>
                </c:ext>
              </c:extLst>
            </c:dLbl>
            <c:dLbl>
              <c:idx val="2"/>
              <c:layout>
                <c:manualLayout>
                  <c:x val="8.1538461538461601E-2"/>
                  <c:y val="-1.08108108108107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Por situación personal/familiar
12.5%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F4C-4AC0-A6A4-ECE965B4FC6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TablaDatos!$B$35:$B$37</c:f>
              <c:strCache>
                <c:ptCount val="3"/>
                <c:pt idx="0">
                  <c:v>Trámite en proceso</c:v>
                </c:pt>
                <c:pt idx="1">
                  <c:v>Egresada de UNAM, arregla papeles.</c:v>
                </c:pt>
                <c:pt idx="2">
                  <c:v>Por situaciones personales/familiares</c:v>
                </c:pt>
              </c:strCache>
            </c:strRef>
          </c:cat>
          <c:val>
            <c:numRef>
              <c:f>TablaDatos!$C$35:$C$37</c:f>
              <c:numCache>
                <c:formatCode>General</c:formatCode>
                <c:ptCount val="3"/>
                <c:pt idx="0">
                  <c:v>0.75</c:v>
                </c:pt>
                <c:pt idx="1">
                  <c:v>0.125</c:v>
                </c:pt>
                <c:pt idx="2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F4C-4AC0-A6A4-ECE965B4FC6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9230769230769"/>
          <c:y val="0.25405405405405401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370-416E-A8BD-59591575802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A370-416E-A8BD-595915758028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A370-416E-A8BD-595915758028}"/>
              </c:ext>
            </c:extLst>
          </c:dPt>
          <c:dLbls>
            <c:dLbl>
              <c:idx val="0"/>
              <c:layout>
                <c:manualLayout>
                  <c:x val="-0.107692307692308"/>
                  <c:y val="-0.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70-416E-A8BD-595915758028}"/>
                </c:ext>
              </c:extLst>
            </c:dLbl>
            <c:dLbl>
              <c:idx val="1"/>
              <c:layout>
                <c:manualLayout>
                  <c:x val="3.0769230769230799E-2"/>
                  <c:y val="-0.127027027027027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70-416E-A8BD-595915758028}"/>
                </c:ext>
              </c:extLst>
            </c:dLbl>
            <c:dLbl>
              <c:idx val="2"/>
              <c:layout>
                <c:manualLayout>
                  <c:x val="5.53846153846154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370-416E-A8BD-59591575802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TablaDatos!$B$42:$B$44</c:f>
              <c:strCache>
                <c:ptCount val="3"/>
                <c:pt idx="0">
                  <c:v>Menos de seis meses</c:v>
                </c:pt>
                <c:pt idx="1">
                  <c:v>De 6 a 12 meses</c:v>
                </c:pt>
                <c:pt idx="2">
                  <c:v>No pienso titularme</c:v>
                </c:pt>
              </c:strCache>
            </c:strRef>
          </c:cat>
          <c:val>
            <c:numRef>
              <c:f>TablaDatos!$C$42:$C$44</c:f>
              <c:numCache>
                <c:formatCode>General</c:formatCode>
                <c:ptCount val="3"/>
                <c:pt idx="0">
                  <c:v>0.625</c:v>
                </c:pt>
                <c:pt idx="1">
                  <c:v>0.25</c:v>
                </c:pt>
                <c:pt idx="2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370-416E-A8BD-59591575802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461538461538499"/>
          <c:y val="0.205405405405405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5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CE8-4281-B62A-519D56160915}"/>
              </c:ext>
            </c:extLst>
          </c:dPt>
          <c:dPt>
            <c:idx val="1"/>
            <c:bubble3D val="0"/>
            <c:explosion val="14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ECE8-4281-B62A-519D56160915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ECE8-4281-B62A-519D56160915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TablaDatos!$B$59:$B$61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TablaDatos!$C$59:$C$61</c:f>
              <c:numCache>
                <c:formatCode>General</c:formatCode>
                <c:ptCount val="3"/>
                <c:pt idx="0">
                  <c:v>0.48</c:v>
                </c:pt>
                <c:pt idx="1">
                  <c:v>0.48</c:v>
                </c:pt>
                <c:pt idx="2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CE8-4281-B62A-519D5616091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982576950608401"/>
          <c:y val="8.0815279846775903E-2"/>
          <c:w val="0.67679040801718005"/>
          <c:h val="0.84123175143647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9F-4CF8-AE6F-CF7DCEDA1ED6}"/>
                </c:ext>
              </c:extLst>
            </c:dLbl>
            <c:dLbl>
              <c:idx val="1"/>
              <c:layout>
                <c:manualLayout>
                  <c:x val="2.57576234788833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9F-4CF8-AE6F-CF7DCEDA1ED6}"/>
                </c:ext>
              </c:extLst>
            </c:dLbl>
            <c:dLbl>
              <c:idx val="2"/>
              <c:layout>
                <c:manualLayout>
                  <c:x val="2.21212598425197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D9F-4CF8-AE6F-CF7DCEDA1ED6}"/>
                </c:ext>
              </c:extLst>
            </c:dLbl>
            <c:dLbl>
              <c:idx val="3"/>
              <c:layout>
                <c:manualLayout>
                  <c:x val="4.2121116678596998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9F-4CF8-AE6F-CF7DCEDA1ED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TablaDatos!$B$66:$B$69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TablaDatos!$C$66:$C$69</c:f>
              <c:numCache>
                <c:formatCode>General</c:formatCode>
                <c:ptCount val="4"/>
                <c:pt idx="0">
                  <c:v>0.56000000000000005</c:v>
                </c:pt>
                <c:pt idx="1">
                  <c:v>0.36</c:v>
                </c:pt>
                <c:pt idx="2">
                  <c:v>0.08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D9F-4CF8-AE6F-CF7DCEDA1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2754176"/>
        <c:axId val="82768256"/>
        <c:axId val="0"/>
      </c:bar3DChart>
      <c:catAx>
        <c:axId val="827541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2768256"/>
        <c:crosses val="autoZero"/>
        <c:auto val="1"/>
        <c:lblAlgn val="ctr"/>
        <c:lblOffset val="100"/>
        <c:noMultiLvlLbl val="0"/>
      </c:catAx>
      <c:valAx>
        <c:axId val="82768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27541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9973998"/>
          <c:y val="0.28108126104118503"/>
          <c:w val="0.69391612586067697"/>
          <c:h val="0.60924827346557497"/>
        </c:manualLayout>
      </c:layout>
      <c:pie3DChart>
        <c:varyColors val="1"/>
        <c:ser>
          <c:idx val="0"/>
          <c:order val="0"/>
          <c:tx>
            <c:strRef>
              <c:f>TablaDatos!$B$164</c:f>
              <c:strCache>
                <c:ptCount val="1"/>
                <c:pt idx="0">
                  <c:v>No hay vacantes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78B-4868-996A-7A12630B5C85}"/>
              </c:ext>
            </c:extLst>
          </c:dPt>
          <c:dLbls>
            <c:dLbl>
              <c:idx val="0"/>
              <c:layout>
                <c:manualLayout>
                  <c:x val="2.22850199575188E-2"/>
                  <c:y val="-0.6742916475060709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8B-4868-996A-7A12630B5C8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TablaDatos!$B$164</c:f>
              <c:strCache>
                <c:ptCount val="1"/>
                <c:pt idx="0">
                  <c:v>No hay vacantes</c:v>
                </c:pt>
              </c:strCache>
            </c:strRef>
          </c:cat>
          <c:val>
            <c:numRef>
              <c:f>TablaDatos!$C$164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8B-4868-996A-7A12630B5C8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Neonatología (HCGFAA)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9537133"/>
              </p:ext>
            </p:extLst>
          </p:nvPr>
        </p:nvGraphicFramePr>
        <p:xfrm>
          <a:off x="683568" y="145494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1907704" y="733570"/>
            <a:ext cx="529242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32.0%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está titulado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</p:spTree>
    <p:extLst>
      <p:ext uri="{BB962C8B-B14F-4D97-AF65-F5344CB8AC3E}">
        <p14:creationId xmlns:p14="http://schemas.microsoft.com/office/powerpoint/2010/main" val="35852266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7992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106488"/>
              </p:ext>
            </p:extLst>
          </p:nvPr>
        </p:nvGraphicFramePr>
        <p:xfrm>
          <a:off x="395288" y="160945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95536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4678933"/>
              </p:ext>
            </p:extLst>
          </p:nvPr>
        </p:nvGraphicFramePr>
        <p:xfrm>
          <a:off x="1115616" y="154585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87.9%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4.60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4.48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4.44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4.36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3.52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3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3.40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0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3.00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2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722918"/>
              </p:ext>
            </p:extLst>
          </p:nvPr>
        </p:nvGraphicFramePr>
        <p:xfrm>
          <a:off x="1115616" y="1919040"/>
          <a:ext cx="7114943" cy="3988669"/>
        </p:xfrm>
        <a:graphic>
          <a:graphicData uri="http://schemas.openxmlformats.org/drawingml/2006/table">
            <a:tbl>
              <a:tblPr/>
              <a:tblGrid>
                <a:gridCol w="5602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67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65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Manejo integral del neonato sano y de alto </a:t>
                      </a:r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riesgo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09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Aplicar sus conocimientos, actitudes, habilidades y destrezas para proporcionar atención de medicina general, perinatal y neonatal de alta calidad, a través de la promoción de la salud, protección específica, acciones oportunas de diagnóstico, de </a:t>
                      </a:r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tratamiento, de limitación del daño, </a:t>
                      </a:r>
                      <a:r>
                        <a:rPr lang="es-MX" sz="1400" b="1" i="0" u="none" strike="noStrike" dirty="0" err="1" smtClean="0">
                          <a:effectLst/>
                          <a:latin typeface="Calibri"/>
                        </a:rPr>
                        <a:t>neuro</a:t>
                      </a:r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-habilitación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y rehabilitación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Brindar atención de calidad y alto sentido humano, así como resolver problemas de la práctica profesional aplicando los principios y métodos científicos para interpretar la realidad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Ejercer su práctica profesional de acuerdo a la normatividad estatal, nacional e internacional, con una actitud ética, crítica y propositiva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Aplicar los conocimientos sobre el proceso administrativo con eficiencia y eficacia de acuerdo a las prioridades del ámbito de la salud, con una actitud prospectiva y propositiva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403648" y="593652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97730"/>
              </p:ext>
            </p:extLst>
          </p:nvPr>
        </p:nvGraphicFramePr>
        <p:xfrm>
          <a:off x="1303800" y="2132856"/>
          <a:ext cx="6413500" cy="4019550"/>
        </p:xfrm>
        <a:graphic>
          <a:graphicData uri="http://schemas.openxmlformats.org/drawingml/2006/table">
            <a:tbl>
              <a:tblPr/>
              <a:tblGrid>
                <a:gridCol w="4823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9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Conocer e identificar al individuo desde una perspectiva compleja 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bio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-psicosocial, con juicio crítico y respeto a la diversidad ideológica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Identificar, diseñar e implementar los diferentes programas de prevención  de la salud en equipo multi, inter y transdiciplinario para fomentar una cultura de salud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Comprender los procesos de investigación y su impacto en la atención integral del paciente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Analizar e insertarse en los segmentos del mercado de trabajo con actitud autocrítica, creativa y ética profesional con liderazgo en su campo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437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Colaborar y participar en grupos interdisciplinarios para la generación, evaluación, desarrollo y transmisión de nuevos conocimientos, con respeto y ética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403648" y="620082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32208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725082"/>
              </p:ext>
            </p:extLst>
          </p:nvPr>
        </p:nvGraphicFramePr>
        <p:xfrm>
          <a:off x="5292080" y="4653136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47094" y="1147763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44744" y="3304965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3986790" y="339068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714353" y="326593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34.8%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40302" y="4098007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34496" y="429723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714353" y="420404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  4.3%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63713" y="2536537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52166" y="262146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714353" y="251188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60.9%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24647" y="33955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06270" y="3175864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5.2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Neonatología (HCGFAA)”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4657480"/>
              </p:ext>
            </p:extLst>
          </p:nvPr>
        </p:nvGraphicFramePr>
        <p:xfrm>
          <a:off x="1264928" y="3717032"/>
          <a:ext cx="6468740" cy="24029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96.0%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2.5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6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82069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</a:t>
            </a:r>
            <a:endParaRPr lang="es-ES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diferentes 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167100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1.8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95093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749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¿Desempeña o ha desempeñado puestos administrativos de liderazgo (direcciones, jefaturas, etc.)?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715720"/>
              </p:ext>
            </p:extLst>
          </p:nvPr>
        </p:nvGraphicFramePr>
        <p:xfrm>
          <a:off x="206549" y="1661245"/>
          <a:ext cx="6160913" cy="37839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AutoShape 8"/>
          <p:cNvSpPr>
            <a:spLocks noChangeArrowheads="1"/>
          </p:cNvSpPr>
          <p:nvPr/>
        </p:nvSpPr>
        <p:spPr bwMode="auto">
          <a:xfrm rot="13496467" flipH="1">
            <a:off x="5347790" y="2881722"/>
            <a:ext cx="903574" cy="259530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436016"/>
              </p:ext>
            </p:extLst>
          </p:nvPr>
        </p:nvGraphicFramePr>
        <p:xfrm>
          <a:off x="3779912" y="3356992"/>
          <a:ext cx="6496696" cy="3690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076056" y="3582398"/>
            <a:ext cx="3312384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principalmente?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2375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493" y="1135681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0180900"/>
              </p:ext>
            </p:extLst>
          </p:nvPr>
        </p:nvGraphicFramePr>
        <p:xfrm>
          <a:off x="989806" y="142942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36190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7917559"/>
              </p:ext>
            </p:extLst>
          </p:nvPr>
        </p:nvGraphicFramePr>
        <p:xfrm>
          <a:off x="27727" y="145472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170116" y="3678436"/>
            <a:ext cx="1065311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198.0%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2852936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220072" y="3241872"/>
            <a:ext cx="1724695" cy="149226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188024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610299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8842459"/>
              </p:ext>
            </p:extLst>
          </p:nvPr>
        </p:nvGraphicFramePr>
        <p:xfrm>
          <a:off x="404143" y="16865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4705079"/>
              </p:ext>
            </p:extLst>
          </p:nvPr>
        </p:nvGraphicFramePr>
        <p:xfrm>
          <a:off x="394459" y="1686518"/>
          <a:ext cx="8255000" cy="452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87.5% que lo hace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1245238"/>
              </p:ext>
            </p:extLst>
          </p:nvPr>
        </p:nvGraphicFramePr>
        <p:xfrm>
          <a:off x="1151731" y="142691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91645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63582"/>
              </p:ext>
            </p:extLst>
          </p:nvPr>
        </p:nvGraphicFramePr>
        <p:xfrm>
          <a:off x="2270987" y="1377598"/>
          <a:ext cx="5033826" cy="1825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Neonatología (HCGFAA)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96.0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vida laboral)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2577014"/>
              </p:ext>
            </p:extLst>
          </p:nvPr>
        </p:nvGraphicFramePr>
        <p:xfrm>
          <a:off x="1116012" y="16865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96.0%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97.4%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96.0% que sí tiene o ha tenido práctica profesional)</a:t>
            </a:r>
            <a:endParaRPr lang="es-MX" altLang="es-MX" sz="14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9855431"/>
              </p:ext>
            </p:extLst>
          </p:nvPr>
        </p:nvGraphicFramePr>
        <p:xfrm>
          <a:off x="1151730" y="16865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96.0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27004"/>
              </p:ext>
            </p:extLst>
          </p:nvPr>
        </p:nvGraphicFramePr>
        <p:xfrm>
          <a:off x="539552" y="1628800"/>
          <a:ext cx="7416428" cy="489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96.0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171024"/>
              </p:ext>
            </p:extLst>
          </p:nvPr>
        </p:nvGraphicFramePr>
        <p:xfrm>
          <a:off x="1116012" y="177281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96.0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282360"/>
              </p:ext>
            </p:extLst>
          </p:nvPr>
        </p:nvGraphicFramePr>
        <p:xfrm>
          <a:off x="1187624" y="2348880"/>
          <a:ext cx="6769100" cy="3457575"/>
        </p:xfrm>
        <a:graphic>
          <a:graphicData uri="http://schemas.openxmlformats.org/drawingml/2006/table">
            <a:tbl>
              <a:tblPr/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35.42%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20.83%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Idiomas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Intercambio académico internacional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96.0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7394450"/>
              </p:ext>
            </p:extLst>
          </p:nvPr>
        </p:nvGraphicFramePr>
        <p:xfrm>
          <a:off x="602703" y="178972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103815"/>
              </p:ext>
            </p:extLst>
          </p:nvPr>
        </p:nvGraphicFramePr>
        <p:xfrm>
          <a:off x="977359" y="1420220"/>
          <a:ext cx="7232277" cy="1513091"/>
        </p:xfrm>
        <a:graphic>
          <a:graphicData uri="http://schemas.openxmlformats.org/drawingml/2006/table">
            <a:tbl>
              <a:tblPr/>
              <a:tblGrid>
                <a:gridCol w="3654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9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4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778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14425" marR="14425" marT="144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14425" marR="14425" marT="144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14425" marR="14425" marT="144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14425" marR="14425" marT="144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23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 los sectores público y privado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48.0%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52.0%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23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proyectos de investigación interinstitucional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40.0%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60.0%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94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 redes académicas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20.0%%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80.0%</a:t>
                      </a:r>
                      <a:endParaRPr lang="es-MX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751" y="3116330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13000" y="386104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817019" y="435872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3841" y="59421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12.0%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39975" y="522947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815432" y="572715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85181" y="45819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88.0%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3851275" y="4076948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374175" y="522947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no es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entrevistados, sino de menciones.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16116"/>
              </p:ext>
            </p:extLst>
          </p:nvPr>
        </p:nvGraphicFramePr>
        <p:xfrm>
          <a:off x="4582164" y="3942955"/>
          <a:ext cx="4094292" cy="1193292"/>
        </p:xfrm>
        <a:graphic>
          <a:graphicData uri="http://schemas.openxmlformats.org/drawingml/2006/table">
            <a:tbl>
              <a:tblPr/>
              <a:tblGrid>
                <a:gridCol w="3302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 panose="020E07050202060204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55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Consejo Mexicano de </a:t>
                      </a:r>
                      <a:r>
                        <a:rPr lang="es-MX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Pediatría</a:t>
                      </a:r>
                      <a:endParaRPr lang="es-MX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55.9%</a:t>
                      </a:r>
                      <a:endParaRPr lang="es-MX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Consejo Mexicano de Pediatría sección Neonatal</a:t>
                      </a:r>
                      <a:endParaRPr lang="es-MX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44.1%</a:t>
                      </a:r>
                      <a:endParaRPr lang="es-MX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MX" sz="16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  <a:endParaRPr lang="es-MX" sz="16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6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2219237"/>
              </p:ext>
            </p:extLst>
          </p:nvPr>
        </p:nvGraphicFramePr>
        <p:xfrm>
          <a:off x="-252536" y="1457545"/>
          <a:ext cx="5364409" cy="3339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443033"/>
              </p:ext>
            </p:extLst>
          </p:nvPr>
        </p:nvGraphicFramePr>
        <p:xfrm>
          <a:off x="0" y="1645540"/>
          <a:ext cx="4587001" cy="2611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0800000" flipH="1">
            <a:off x="3672698" y="2204864"/>
            <a:ext cx="444210" cy="288032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27584" y="5996589"/>
            <a:ext cx="33987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24849"/>
              </p:ext>
            </p:extLst>
          </p:nvPr>
        </p:nvGraphicFramePr>
        <p:xfrm>
          <a:off x="4226314" y="2252887"/>
          <a:ext cx="4592443" cy="4525958"/>
        </p:xfrm>
        <a:graphic>
          <a:graphicData uri="http://schemas.openxmlformats.org/drawingml/2006/table">
            <a:tbl>
              <a:tblPr/>
              <a:tblGrid>
                <a:gridCol w="3942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8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7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cuál(es)?*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del Estado de Jalisco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31.3%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Padiatría y Neonatología de Jalisco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Neonatólogos de Aguascalientes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Neonatología del Estado de Jalisco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Pediatras de Aguascalientes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de Neonatología de Jalisco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de Neonatología del Estado de México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Neonatología del Estado de Nayarit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Médcos Pediatras de Baja California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Médicos Generales de Baja California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Médicos Neonatólogos de Baja California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del Estado de Nayarit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Médico de Pediatría del Estado de Colima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Médicos Pediatras de Zoquipan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Iberoaméricana de Neonatología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30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Médica de Neonatólogos y Pediatrias (Colegio de Jalisco)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Médica Hospital Civil Medicos Adscritos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Médica Tlajomulco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009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4119188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1.5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9546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3864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478557" y="2826497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3212976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64651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5275850"/>
              </p:ext>
            </p:extLst>
          </p:nvPr>
        </p:nvGraphicFramePr>
        <p:xfrm>
          <a:off x="0" y="1317318"/>
          <a:ext cx="5748264" cy="411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843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823462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13 al 21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Neonatología (HCGFAA)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25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16.0%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339752" y="3645024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560112"/>
              </p:ext>
            </p:extLst>
          </p:nvPr>
        </p:nvGraphicFramePr>
        <p:xfrm>
          <a:off x="1777229" y="1844824"/>
          <a:ext cx="5777065" cy="1512167"/>
        </p:xfrm>
        <a:graphic>
          <a:graphicData uri="http://schemas.openxmlformats.org/drawingml/2006/table">
            <a:tbl>
              <a:tblPr/>
              <a:tblGrid>
                <a:gridCol w="49595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7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¿Cuáles?*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Calidad en desempeño laboral/práctica médica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Profesor distinguido pediatría módulo neonatología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 clínicos (publicación)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283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730874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7279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25599"/>
            <a:ext cx="3887787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 su desempeño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</p:spTree>
    <p:extLst>
      <p:ext uri="{BB962C8B-B14F-4D97-AF65-F5344CB8AC3E}">
        <p14:creationId xmlns:p14="http://schemas.microsoft.com/office/powerpoint/2010/main" val="1476012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774512"/>
              </p:ext>
            </p:extLst>
          </p:nvPr>
        </p:nvGraphicFramePr>
        <p:xfrm>
          <a:off x="-212576" y="720229"/>
          <a:ext cx="6192688" cy="42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8126348"/>
              </p:ext>
            </p:extLst>
          </p:nvPr>
        </p:nvGraphicFramePr>
        <p:xfrm>
          <a:off x="3882405" y="3622904"/>
          <a:ext cx="5257279" cy="337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24.0% </a:t>
            </a:r>
            <a:r>
              <a:rPr 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256486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9469464"/>
              </p:ext>
            </p:extLst>
          </p:nvPr>
        </p:nvGraphicFramePr>
        <p:xfrm>
          <a:off x="444500" y="1079500"/>
          <a:ext cx="4631556" cy="30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6657040"/>
              </p:ext>
            </p:extLst>
          </p:nvPr>
        </p:nvGraphicFramePr>
        <p:xfrm>
          <a:off x="3923928" y="4149080"/>
          <a:ext cx="5014640" cy="247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982548"/>
              </p:ext>
            </p:extLst>
          </p:nvPr>
        </p:nvGraphicFramePr>
        <p:xfrm>
          <a:off x="444500" y="1300162"/>
          <a:ext cx="7943924" cy="4478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8441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86981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83671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51139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0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36681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73047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83671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15738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2" y="119207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36.0%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7652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040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52.0%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1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23688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7219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790078" y="355055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6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244667"/>
              </p:ext>
            </p:extLst>
          </p:nvPr>
        </p:nvGraphicFramePr>
        <p:xfrm>
          <a:off x="107504" y="3861048"/>
          <a:ext cx="417646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4" name="3 Rectángulo"/>
          <p:cNvSpPr>
            <a:spLocks noChangeArrowheads="1"/>
          </p:cNvSpPr>
          <p:nvPr/>
        </p:nvSpPr>
        <p:spPr bwMode="auto">
          <a:xfrm>
            <a:off x="5201022" y="299757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5811229" y="5229200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4578350" y="5241900"/>
            <a:ext cx="995411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8" name="AutoShape 8"/>
          <p:cNvSpPr>
            <a:spLocks noChangeArrowheads="1"/>
          </p:cNvSpPr>
          <p:nvPr/>
        </p:nvSpPr>
        <p:spPr bwMode="auto">
          <a:xfrm>
            <a:off x="5644542" y="53149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5924774" y="3501008"/>
            <a:ext cx="756406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0" name="Rectangle 7"/>
          <p:cNvSpPr>
            <a:spLocks noChangeArrowheads="1"/>
          </p:cNvSpPr>
          <p:nvPr/>
        </p:nvSpPr>
        <p:spPr bwMode="auto">
          <a:xfrm>
            <a:off x="4578350" y="3513708"/>
            <a:ext cx="9954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1" name="AutoShape 8"/>
          <p:cNvSpPr>
            <a:spLocks noChangeArrowheads="1"/>
          </p:cNvSpPr>
          <p:nvPr/>
        </p:nvSpPr>
        <p:spPr bwMode="auto">
          <a:xfrm>
            <a:off x="5644541" y="358673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5792179" y="3933056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578350" y="3964806"/>
            <a:ext cx="9954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4" name="AutoShape 8"/>
          <p:cNvSpPr>
            <a:spLocks noChangeArrowheads="1"/>
          </p:cNvSpPr>
          <p:nvPr/>
        </p:nvSpPr>
        <p:spPr bwMode="auto">
          <a:xfrm>
            <a:off x="5623904" y="401878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5" name="Rectangle 5"/>
          <p:cNvSpPr>
            <a:spLocks noChangeArrowheads="1"/>
          </p:cNvSpPr>
          <p:nvPr/>
        </p:nvSpPr>
        <p:spPr bwMode="auto">
          <a:xfrm>
            <a:off x="5853906" y="4365104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6" name="Rectangle 7"/>
          <p:cNvSpPr>
            <a:spLocks noChangeArrowheads="1"/>
          </p:cNvSpPr>
          <p:nvPr/>
        </p:nvSpPr>
        <p:spPr bwMode="auto">
          <a:xfrm>
            <a:off x="4578350" y="4398991"/>
            <a:ext cx="9954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7" name="AutoShape 8"/>
          <p:cNvSpPr>
            <a:spLocks noChangeArrowheads="1"/>
          </p:cNvSpPr>
          <p:nvPr/>
        </p:nvSpPr>
        <p:spPr bwMode="auto">
          <a:xfrm>
            <a:off x="5627079" y="445137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8" name="Rectangle 5"/>
          <p:cNvSpPr>
            <a:spLocks noChangeArrowheads="1"/>
          </p:cNvSpPr>
          <p:nvPr/>
        </p:nvSpPr>
        <p:spPr bwMode="auto">
          <a:xfrm>
            <a:off x="8048239" y="4797152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9" name="Rectangle 7"/>
          <p:cNvSpPr>
            <a:spLocks noChangeArrowheads="1"/>
          </p:cNvSpPr>
          <p:nvPr/>
        </p:nvSpPr>
        <p:spPr bwMode="auto">
          <a:xfrm>
            <a:off x="6816947" y="4830489"/>
            <a:ext cx="1030597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2010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0" name="AutoShape 8"/>
          <p:cNvSpPr>
            <a:spLocks noChangeArrowheads="1"/>
          </p:cNvSpPr>
          <p:nvPr/>
        </p:nvSpPr>
        <p:spPr bwMode="auto">
          <a:xfrm>
            <a:off x="7962726" y="488287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5804879" y="5621908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16.0%</a:t>
            </a: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4578350" y="5655246"/>
            <a:ext cx="9954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3" name="AutoShape 8"/>
          <p:cNvSpPr>
            <a:spLocks noChangeArrowheads="1"/>
          </p:cNvSpPr>
          <p:nvPr/>
        </p:nvSpPr>
        <p:spPr bwMode="auto">
          <a:xfrm>
            <a:off x="5636604" y="570763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4" name="Rectangle 5"/>
          <p:cNvSpPr>
            <a:spLocks noChangeArrowheads="1"/>
          </p:cNvSpPr>
          <p:nvPr/>
        </p:nvSpPr>
        <p:spPr bwMode="auto">
          <a:xfrm>
            <a:off x="5804879" y="6033071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16.0%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4578350" y="6066408"/>
            <a:ext cx="9954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6" name="AutoShape 8"/>
          <p:cNvSpPr>
            <a:spLocks noChangeArrowheads="1"/>
          </p:cNvSpPr>
          <p:nvPr/>
        </p:nvSpPr>
        <p:spPr bwMode="auto">
          <a:xfrm>
            <a:off x="5636604" y="6118796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7" name="Rectangle 5"/>
          <p:cNvSpPr>
            <a:spLocks noChangeArrowheads="1"/>
          </p:cNvSpPr>
          <p:nvPr/>
        </p:nvSpPr>
        <p:spPr bwMode="auto">
          <a:xfrm>
            <a:off x="8158609" y="4365104"/>
            <a:ext cx="8858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4.0%</a:t>
            </a:r>
          </a:p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8" name="Rectangle 7"/>
          <p:cNvSpPr>
            <a:spLocks noChangeArrowheads="1"/>
          </p:cNvSpPr>
          <p:nvPr/>
        </p:nvSpPr>
        <p:spPr bwMode="auto">
          <a:xfrm>
            <a:off x="6810598" y="4377804"/>
            <a:ext cx="1044797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9" name="AutoShape 8"/>
          <p:cNvSpPr>
            <a:spLocks noChangeArrowheads="1"/>
          </p:cNvSpPr>
          <p:nvPr/>
        </p:nvSpPr>
        <p:spPr bwMode="auto">
          <a:xfrm>
            <a:off x="7990334" y="445082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0" name="Rectangle 5"/>
          <p:cNvSpPr>
            <a:spLocks noChangeArrowheads="1"/>
          </p:cNvSpPr>
          <p:nvPr/>
        </p:nvSpPr>
        <p:spPr bwMode="auto">
          <a:xfrm>
            <a:off x="8098465" y="3554661"/>
            <a:ext cx="824488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4.0%</a:t>
            </a:r>
          </a:p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1" name="Rectangle 7"/>
          <p:cNvSpPr>
            <a:spLocks noChangeArrowheads="1"/>
          </p:cNvSpPr>
          <p:nvPr/>
        </p:nvSpPr>
        <p:spPr bwMode="auto">
          <a:xfrm>
            <a:off x="6810598" y="3554661"/>
            <a:ext cx="1044798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1998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2" name="AutoShape 8"/>
          <p:cNvSpPr>
            <a:spLocks noChangeArrowheads="1"/>
          </p:cNvSpPr>
          <p:nvPr/>
        </p:nvSpPr>
        <p:spPr bwMode="auto">
          <a:xfrm>
            <a:off x="7969696" y="3608636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3" name="Rectangle 5"/>
          <p:cNvSpPr>
            <a:spLocks noChangeArrowheads="1"/>
          </p:cNvSpPr>
          <p:nvPr/>
        </p:nvSpPr>
        <p:spPr bwMode="auto">
          <a:xfrm>
            <a:off x="8141146" y="3933056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6810598" y="3966393"/>
            <a:ext cx="1044798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2002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5" name="AutoShape 8"/>
          <p:cNvSpPr>
            <a:spLocks noChangeArrowheads="1"/>
          </p:cNvSpPr>
          <p:nvPr/>
        </p:nvSpPr>
        <p:spPr bwMode="auto">
          <a:xfrm>
            <a:off x="7972871" y="401878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6" name="Rectangle 5"/>
          <p:cNvSpPr>
            <a:spLocks noChangeArrowheads="1"/>
          </p:cNvSpPr>
          <p:nvPr/>
        </p:nvSpPr>
        <p:spPr bwMode="auto">
          <a:xfrm>
            <a:off x="5846340" y="4797152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4.0%</a:t>
            </a:r>
          </a:p>
        </p:txBody>
      </p:sp>
      <p:sp>
        <p:nvSpPr>
          <p:cNvPr id="97" name="Rectangle 7"/>
          <p:cNvSpPr>
            <a:spLocks noChangeArrowheads="1"/>
          </p:cNvSpPr>
          <p:nvPr/>
        </p:nvSpPr>
        <p:spPr bwMode="auto">
          <a:xfrm>
            <a:off x="4572000" y="4830489"/>
            <a:ext cx="970980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2009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8" name="AutoShape 8"/>
          <p:cNvSpPr>
            <a:spLocks noChangeArrowheads="1"/>
          </p:cNvSpPr>
          <p:nvPr/>
        </p:nvSpPr>
        <p:spPr bwMode="auto">
          <a:xfrm>
            <a:off x="5634211" y="488287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9" name="Rectangle 5"/>
          <p:cNvSpPr>
            <a:spLocks noChangeArrowheads="1"/>
          </p:cNvSpPr>
          <p:nvPr/>
        </p:nvSpPr>
        <p:spPr bwMode="auto">
          <a:xfrm>
            <a:off x="8157021" y="524951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16.0%</a:t>
            </a:r>
          </a:p>
        </p:txBody>
      </p:sp>
      <p:sp>
        <p:nvSpPr>
          <p:cNvPr id="100" name="Rectangle 7"/>
          <p:cNvSpPr>
            <a:spLocks noChangeArrowheads="1"/>
          </p:cNvSpPr>
          <p:nvPr/>
        </p:nvSpPr>
        <p:spPr bwMode="auto">
          <a:xfrm>
            <a:off x="6816948" y="5282853"/>
            <a:ext cx="1044798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1" name="AutoShape 8"/>
          <p:cNvSpPr>
            <a:spLocks noChangeArrowheads="1"/>
          </p:cNvSpPr>
          <p:nvPr/>
        </p:nvSpPr>
        <p:spPr bwMode="auto">
          <a:xfrm>
            <a:off x="7988746" y="533524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2" name="Rectangle 5"/>
          <p:cNvSpPr>
            <a:spLocks noChangeArrowheads="1"/>
          </p:cNvSpPr>
          <p:nvPr/>
        </p:nvSpPr>
        <p:spPr bwMode="auto">
          <a:xfrm>
            <a:off x="8157021" y="5661248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12.0%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3" name="Rectangle 7"/>
          <p:cNvSpPr>
            <a:spLocks noChangeArrowheads="1"/>
          </p:cNvSpPr>
          <p:nvPr/>
        </p:nvSpPr>
        <p:spPr bwMode="auto">
          <a:xfrm>
            <a:off x="6816948" y="5694585"/>
            <a:ext cx="1044798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4" name="AutoShape 8"/>
          <p:cNvSpPr>
            <a:spLocks noChangeArrowheads="1"/>
          </p:cNvSpPr>
          <p:nvPr/>
        </p:nvSpPr>
        <p:spPr bwMode="auto">
          <a:xfrm>
            <a:off x="7988746" y="574697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8272206"/>
              </p:ext>
            </p:extLst>
          </p:nvPr>
        </p:nvGraphicFramePr>
        <p:xfrm>
          <a:off x="683568" y="142003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932522"/>
              </p:ext>
            </p:extLst>
          </p:nvPr>
        </p:nvGraphicFramePr>
        <p:xfrm>
          <a:off x="1241557" y="156661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627784" y="908720"/>
            <a:ext cx="385226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3466219"/>
              </p:ext>
            </p:extLst>
          </p:nvPr>
        </p:nvGraphicFramePr>
        <p:xfrm>
          <a:off x="553839" y="145494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1691680" y="776061"/>
            <a:ext cx="5545138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 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32.0% que no está titulado)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7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366343"/>
              </p:ext>
            </p:extLst>
          </p:nvPr>
        </p:nvGraphicFramePr>
        <p:xfrm>
          <a:off x="484981" y="144976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225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13607</TotalTime>
  <Words>2461</Words>
  <Application>Microsoft Office PowerPoint</Application>
  <PresentationFormat>Presentación en pantalla (4:3)</PresentationFormat>
  <Paragraphs>482</Paragraphs>
  <Slides>46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46</vt:i4>
      </vt:variant>
    </vt:vector>
  </HeadingPairs>
  <TitlesOfParts>
    <vt:vector size="57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857</cp:revision>
  <cp:lastPrinted>2013-07-09T20:28:01Z</cp:lastPrinted>
  <dcterms:created xsi:type="dcterms:W3CDTF">1601-01-01T00:00:00Z</dcterms:created>
  <dcterms:modified xsi:type="dcterms:W3CDTF">2017-11-24T22:45:19Z</dcterms:modified>
</cp:coreProperties>
</file>