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0"/>
  </p:notesMasterIdLst>
  <p:handoutMasterIdLst>
    <p:handoutMasterId r:id="rId41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69" r:id="rId20"/>
    <p:sldId id="492" r:id="rId21"/>
    <p:sldId id="468" r:id="rId22"/>
    <p:sldId id="473" r:id="rId23"/>
    <p:sldId id="474" r:id="rId24"/>
    <p:sldId id="475" r:id="rId25"/>
    <p:sldId id="477" r:id="rId26"/>
    <p:sldId id="516" r:id="rId27"/>
    <p:sldId id="478" r:id="rId28"/>
    <p:sldId id="479" r:id="rId29"/>
    <p:sldId id="480" r:id="rId30"/>
    <p:sldId id="493" r:id="rId31"/>
    <p:sldId id="509" r:id="rId32"/>
    <p:sldId id="481" r:id="rId33"/>
    <p:sldId id="502" r:id="rId34"/>
    <p:sldId id="510" r:id="rId35"/>
    <p:sldId id="505" r:id="rId36"/>
    <p:sldId id="506" r:id="rId37"/>
    <p:sldId id="507" r:id="rId38"/>
    <p:sldId id="369" r:id="rId39"/>
  </p:sldIdLst>
  <p:sldSz cx="9144000" cy="6858000" type="screen4x3"/>
  <p:notesSz cx="7010400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62">
          <p15:clr>
            <a:srgbClr val="A4A3A4"/>
          </p15:clr>
        </p15:guide>
        <p15:guide id="2" pos="19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MACRO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rio\Desktop\POSGRADOS%202017\19_MAESTR&#205;A_EN_DOCENCIA_PARA_LA_EDUCACI&#211;N_MEDIA\19_EG_MDPEMS_PROCESO\19_GRAF_EG_MDPEMS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spPr>
            <a:solidFill>
              <a:srgbClr val="FF0000"/>
            </a:solidFill>
          </c:spPr>
          <c:explosion val="25"/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BD6-4549-9B5B-59C830518135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2-3BD6-4549-9B5B-59C830518135}"/>
              </c:ext>
            </c:extLst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4-3BD6-4549-9B5B-59C830518135}"/>
              </c:ext>
            </c:extLst>
          </c:dPt>
          <c:dLbls>
            <c:dLbl>
              <c:idx val="1"/>
              <c:layout>
                <c:manualLayout>
                  <c:x val="-5.9816177243807701E-2"/>
                  <c:y val="-0.444328080899253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D6-4549-9B5B-59C830518135}"/>
                </c:ext>
              </c:extLst>
            </c:dLbl>
            <c:dLbl>
              <c:idx val="2"/>
              <c:layout>
                <c:manualLayout>
                  <c:x val="6.1082517106103899E-2"/>
                  <c:y val="8.1082441802557206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D6-4549-9B5B-59C83051813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TablaDatos!$B$343:$B$345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TablaDatos!$C$343:$C$345</c:f>
              <c:numCache>
                <c:formatCode>General</c:formatCode>
                <c:ptCount val="3"/>
                <c:pt idx="0">
                  <c:v>0.16129032258064499</c:v>
                </c:pt>
                <c:pt idx="1">
                  <c:v>0.80645161290322598</c:v>
                </c:pt>
                <c:pt idx="2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BD6-4549-9B5B-59C83051813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"/>
          <c:y val="6.1896360927856997E-2"/>
          <c:w val="0.74412712956335003"/>
          <c:h val="0.88717769738242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9394416607014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BF5-424D-8931-DB0B12264F63}"/>
                </c:ext>
              </c:extLst>
            </c:dLbl>
            <c:dLbl>
              <c:idx val="1"/>
              <c:layout>
                <c:manualLayout>
                  <c:x val="4.3939441660701503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F5-424D-8931-DB0B12264F63}"/>
                </c:ext>
              </c:extLst>
            </c:dLbl>
            <c:dLbl>
              <c:idx val="2"/>
              <c:layout>
                <c:manualLayout>
                  <c:x val="4.3939441660701503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F5-424D-8931-DB0B12264F63}"/>
                </c:ext>
              </c:extLst>
            </c:dLbl>
            <c:dLbl>
              <c:idx val="3"/>
              <c:layout>
                <c:manualLayout>
                  <c:x val="4.3939441660701503E-2"/>
                  <c:y val="8.10853373058098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F5-424D-8931-DB0B12264F6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TablaDatos!$B$3:$B$6</c:f>
              <c:strCache>
                <c:ptCount val="4"/>
                <c:pt idx="0">
                  <c:v>Grande</c:v>
                </c:pt>
                <c:pt idx="1">
                  <c:v>Micro</c:v>
                </c:pt>
                <c:pt idx="2">
                  <c:v>Pequeña</c:v>
                </c:pt>
                <c:pt idx="3">
                  <c:v>Mediana</c:v>
                </c:pt>
              </c:strCache>
            </c:strRef>
          </c:cat>
          <c:val>
            <c:numRef>
              <c:f>TablaDatos!$C$3:$C$6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F5-424D-8931-DB0B12264F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85344"/>
        <c:axId val="156841600"/>
        <c:axId val="0"/>
      </c:bar3DChart>
      <c:catAx>
        <c:axId val="1249853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6841600"/>
        <c:crosses val="autoZero"/>
        <c:auto val="1"/>
        <c:lblAlgn val="ctr"/>
        <c:lblOffset val="100"/>
        <c:noMultiLvlLbl val="0"/>
      </c:catAx>
      <c:valAx>
        <c:axId val="156841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85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351725125268401"/>
          <c:y val="5.10855501170462E-2"/>
          <c:w val="0.66037165354330696"/>
          <c:h val="0.897988508193232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602-4BC1-B7CF-0738923058AD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602-4BC1-B7CF-0738923058AD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602-4BC1-B7CF-0738923058AD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602-4BC1-B7CF-0738923058AD}"/>
                </c:ext>
              </c:extLst>
            </c:dLbl>
            <c:dLbl>
              <c:idx val="4"/>
              <c:layout>
                <c:manualLayout>
                  <c:x val="1.45454545454545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602-4BC1-B7CF-0738923058AD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602-4BC1-B7CF-0738923058AD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602-4BC1-B7CF-0738923058AD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602-4BC1-B7CF-0738923058A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TablaDatos!$B$196:$B$203</c:f>
              <c:strCache>
                <c:ptCount val="8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$10,001 a $12,000</c:v>
                </c:pt>
                <c:pt idx="5">
                  <c:v>De $12,001 a $15,000</c:v>
                </c:pt>
                <c:pt idx="6">
                  <c:v>De $15,001 a $20,000</c:v>
                </c:pt>
                <c:pt idx="7">
                  <c:v>De $20,001 a $25,000</c:v>
                </c:pt>
              </c:strCache>
            </c:strRef>
          </c:cat>
          <c:val>
            <c:numRef>
              <c:f>TablaDatos!$C$196:$C$203</c:f>
              <c:numCache>
                <c:formatCode>General</c:formatCode>
                <c:ptCount val="8"/>
                <c:pt idx="0">
                  <c:v>0.1</c:v>
                </c:pt>
                <c:pt idx="1">
                  <c:v>0.133333333333333</c:v>
                </c:pt>
                <c:pt idx="2">
                  <c:v>6.6666666666666693E-2</c:v>
                </c:pt>
                <c:pt idx="3">
                  <c:v>0.133333333333333</c:v>
                </c:pt>
                <c:pt idx="4">
                  <c:v>0.266666666666667</c:v>
                </c:pt>
                <c:pt idx="5">
                  <c:v>0.2</c:v>
                </c:pt>
                <c:pt idx="6">
                  <c:v>3.3333333333333298E-2</c:v>
                </c:pt>
                <c:pt idx="7">
                  <c:v>6.6666666666666693E-2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602-4BC1-B7CF-0738923058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87904"/>
        <c:axId val="124297216"/>
        <c:axId val="0"/>
      </c:bar3DChart>
      <c:catAx>
        <c:axId val="1249879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4297216"/>
        <c:crosses val="autoZero"/>
        <c:auto val="1"/>
        <c:lblAlgn val="ctr"/>
        <c:lblOffset val="100"/>
        <c:noMultiLvlLbl val="0"/>
      </c:catAx>
      <c:valAx>
        <c:axId val="1242972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879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934732634060301E-2"/>
          <c:y val="0.17802064899726799"/>
          <c:w val="0.83904126389913603"/>
          <c:h val="0.7395534967747140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1C7-4555-B960-AF780C048756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E1C7-4555-B960-AF780C048756}"/>
              </c:ext>
            </c:extLst>
          </c:dPt>
          <c:dLbls>
            <c:dLbl>
              <c:idx val="0"/>
              <c:layout>
                <c:manualLayout>
                  <c:x val="0.25301974369115598"/>
                  <c:y val="-0.48503970442532301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C7-4555-B960-AF780C048756}"/>
                </c:ext>
              </c:extLst>
            </c:dLbl>
            <c:dLbl>
              <c:idx val="1"/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C7-4555-B960-AF780C04875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TablaDatos!$B$208:$B$209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TablaDatos!$C$208:$C$209</c:f>
              <c:numCache>
                <c:formatCode>General</c:formatCode>
                <c:ptCount val="2"/>
                <c:pt idx="0">
                  <c:v>0.96666666666666701</c:v>
                </c:pt>
                <c:pt idx="1">
                  <c:v>3.3333333333333298E-2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C7-4555-B960-AF780C04875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7.0004469035965106E-2"/>
          <c:w val="0.66590851825340003"/>
          <c:h val="0.87906958927431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9090909090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AD1-4F92-B625-3C9B03ED9676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AD1-4F92-B625-3C9B03ED9676}"/>
                </c:ext>
              </c:extLst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AD1-4F92-B625-3C9B03ED9676}"/>
                </c:ext>
              </c:extLst>
            </c:dLbl>
            <c:dLbl>
              <c:idx val="3"/>
              <c:layout>
                <c:manualLayout>
                  <c:x val="3.4848532569792402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AD1-4F92-B625-3C9B03ED967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TablaDatos!$B$283:$B$286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TablaDatos!$C$283:$C$286</c:f>
              <c:numCache>
                <c:formatCode>General</c:formatCode>
                <c:ptCount val="4"/>
                <c:pt idx="0">
                  <c:v>0.90322580645161299</c:v>
                </c:pt>
                <c:pt idx="1">
                  <c:v>6.4516129032258104E-2</c:v>
                </c:pt>
                <c:pt idx="2">
                  <c:v>3.2258064516128997E-2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D1-4F92-B625-3C9B03ED96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128640"/>
        <c:axId val="124301248"/>
        <c:axId val="0"/>
      </c:bar3DChart>
      <c:catAx>
        <c:axId val="1581286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4301248"/>
        <c:crosses val="autoZero"/>
        <c:auto val="1"/>
        <c:lblAlgn val="ctr"/>
        <c:lblOffset val="100"/>
        <c:noMultiLvlLbl val="0"/>
      </c:catAx>
      <c:valAx>
        <c:axId val="124301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128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6.1896360927856997E-2"/>
          <c:w val="0.68590851825340005"/>
          <c:h val="0.887177697382422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2727272727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0C8-41A2-B0D7-4E4D3C66D605}"/>
                </c:ext>
              </c:extLst>
            </c:dLbl>
            <c:dLbl>
              <c:idx val="1"/>
              <c:layout>
                <c:manualLayout>
                  <c:x val="2.57576234788833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C8-41A2-B0D7-4E4D3C66D605}"/>
                </c:ext>
              </c:extLst>
            </c:dLbl>
            <c:dLbl>
              <c:idx val="2"/>
              <c:layout>
                <c:manualLayout>
                  <c:x val="4.21212598425197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C8-41A2-B0D7-4E4D3C66D605}"/>
                </c:ext>
              </c:extLst>
            </c:dLbl>
            <c:dLbl>
              <c:idx val="3"/>
              <c:layout>
                <c:manualLayout>
                  <c:x val="3.8484896206156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C8-41A2-B0D7-4E4D3C66D60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TablaDatos!$B$241:$B$244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TablaDatos!$C$241:$C$244</c:f>
              <c:numCache>
                <c:formatCode>General</c:formatCode>
                <c:ptCount val="4"/>
                <c:pt idx="0">
                  <c:v>0.93548387096774199</c:v>
                </c:pt>
                <c:pt idx="1">
                  <c:v>6.4516129032258104E-2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C8-41A2-B0D7-4E4D3C66D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142976"/>
        <c:axId val="124302976"/>
        <c:axId val="0"/>
      </c:bar3DChart>
      <c:catAx>
        <c:axId val="1581429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4302976"/>
        <c:crosses val="autoZero"/>
        <c:auto val="1"/>
        <c:lblAlgn val="ctr"/>
        <c:lblOffset val="100"/>
        <c:noMultiLvlLbl val="0"/>
      </c:catAx>
      <c:valAx>
        <c:axId val="1243029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142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6021820015641002"/>
          <c:y val="2.7673447772247499E-2"/>
          <c:w val="0.50914209423353896"/>
          <c:h val="0.967957724626708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70246241947029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107-423F-B821-8BF47F79294D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107-423F-B821-8BF47F79294D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107-423F-B821-8BF47F79294D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07-423F-B821-8BF47F79294D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107-423F-B821-8BF47F79294D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107-423F-B821-8BF47F79294D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107-423F-B821-8BF47F79294D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107-423F-B821-8BF47F79294D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107-423F-B821-8BF47F79294D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107-423F-B821-8BF47F79294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TablaDatos!$B$249:$B$258</c:f>
              <c:strCache>
                <c:ptCount val="10"/>
                <c:pt idx="0">
                  <c:v>Investigación</c:v>
                </c:pt>
                <c:pt idx="1">
                  <c:v>Análisis de la práctica docente</c:v>
                </c:pt>
                <c:pt idx="2">
                  <c:v>Diseño de proyectos</c:v>
                </c:pt>
                <c:pt idx="3">
                  <c:v>Comunicación</c:v>
                </c:pt>
                <c:pt idx="4">
                  <c:v>Solución de problemas</c:v>
                </c:pt>
                <c:pt idx="5">
                  <c:v>Actitudes emprendedoras</c:v>
                </c:pt>
                <c:pt idx="6">
                  <c:v>Manejo de instrumentos y herramientas</c:v>
                </c:pt>
                <c:pt idx="7">
                  <c:v>Didáctica</c:v>
                </c:pt>
                <c:pt idx="8">
                  <c:v>Liderazgo</c:v>
                </c:pt>
                <c:pt idx="9">
                  <c:v>Segundo idioma</c:v>
                </c:pt>
              </c:strCache>
            </c:strRef>
          </c:cat>
          <c:val>
            <c:numRef>
              <c:f>TablaDatos!$C$249:$C$258</c:f>
              <c:numCache>
                <c:formatCode>General</c:formatCode>
                <c:ptCount val="10"/>
                <c:pt idx="0">
                  <c:v>0.25806451612903197</c:v>
                </c:pt>
                <c:pt idx="1">
                  <c:v>0.16129032258064499</c:v>
                </c:pt>
                <c:pt idx="2">
                  <c:v>0.12903225806451599</c:v>
                </c:pt>
                <c:pt idx="3">
                  <c:v>9.6774193548387094E-2</c:v>
                </c:pt>
                <c:pt idx="4">
                  <c:v>9.6774193548387094E-2</c:v>
                </c:pt>
                <c:pt idx="5">
                  <c:v>6.4516129032258104E-2</c:v>
                </c:pt>
                <c:pt idx="6">
                  <c:v>6.4516129032258104E-2</c:v>
                </c:pt>
                <c:pt idx="7">
                  <c:v>6.4516129032258104E-2</c:v>
                </c:pt>
                <c:pt idx="8">
                  <c:v>3.2258064516128997E-2</c:v>
                </c:pt>
                <c:pt idx="9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107-423F-B821-8BF47F7929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145024"/>
        <c:axId val="143589952"/>
        <c:axId val="0"/>
      </c:bar3DChart>
      <c:catAx>
        <c:axId val="15814502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43589952"/>
        <c:crosses val="autoZero"/>
        <c:auto val="1"/>
        <c:lblAlgn val="ctr"/>
        <c:lblOffset val="100"/>
        <c:noMultiLvlLbl val="0"/>
      </c:catAx>
      <c:valAx>
        <c:axId val="1435899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1450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8219670722977798"/>
          <c:y val="1.49221110874654E-2"/>
          <c:w val="0.44896492483894102"/>
          <c:h val="0.9682587784635029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594150914448601E-3"/>
                  <c:y val="5.03932102782230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7C-4A2B-9893-C87FF985A046}"/>
                </c:ext>
              </c:extLst>
            </c:dLbl>
            <c:dLbl>
              <c:idx val="1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7C-4A2B-9893-C87FF985A046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7C-4A2B-9893-C87FF985A046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7C-4A2B-9893-C87FF985A04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7C-4A2B-9893-C87FF985A046}"/>
                </c:ext>
              </c:extLst>
            </c:dLbl>
            <c:dLbl>
              <c:idx val="5"/>
              <c:layout>
                <c:manualLayout>
                  <c:x val="6.7188301828897297E-3"/>
                  <c:y val="1.98390655006586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7C-4A2B-9893-C87FF985A046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27C-4A2B-9893-C87FF985A046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27C-4A2B-9893-C87FF985A046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27C-4A2B-9893-C87FF985A046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27C-4A2B-9893-C87FF985A046}"/>
                </c:ext>
              </c:extLst>
            </c:dLbl>
            <c:dLbl>
              <c:idx val="1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27C-4A2B-9893-C87FF985A046}"/>
                </c:ext>
              </c:extLst>
            </c:dLbl>
            <c:dLbl>
              <c:idx val="1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27C-4A2B-9893-C87FF985A04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6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TablaDatos!$B$263:$B$274</c:f>
              <c:strCache>
                <c:ptCount val="12"/>
                <c:pt idx="0">
                  <c:v>Diseño de proyectos</c:v>
                </c:pt>
                <c:pt idx="1">
                  <c:v>Investigación</c:v>
                </c:pt>
                <c:pt idx="2">
                  <c:v>Liderazgo</c:v>
                </c:pt>
                <c:pt idx="3">
                  <c:v>Comunicación</c:v>
                </c:pt>
                <c:pt idx="4">
                  <c:v>Trabajo en equipo</c:v>
                </c:pt>
                <c:pt idx="5">
                  <c:v>Solución de problemas</c:v>
                </c:pt>
                <c:pt idx="6">
                  <c:v>Manejo de instrumentos y herramientas</c:v>
                </c:pt>
                <c:pt idx="7">
                  <c:v>Análisis de la práctica docente</c:v>
                </c:pt>
                <c:pt idx="8">
                  <c:v>Actitudes emprendedoras</c:v>
                </c:pt>
                <c:pt idx="9">
                  <c:v>Uso de la tecnología</c:v>
                </c:pt>
                <c:pt idx="10">
                  <c:v>Didáctica</c:v>
                </c:pt>
                <c:pt idx="11">
                  <c:v>Seguimiento a docente</c:v>
                </c:pt>
              </c:strCache>
            </c:strRef>
          </c:cat>
          <c:val>
            <c:numRef>
              <c:f>TablaDatos!$C$263:$C$274</c:f>
              <c:numCache>
                <c:formatCode>General</c:formatCode>
                <c:ptCount val="12"/>
                <c:pt idx="0">
                  <c:v>0.19354838709677399</c:v>
                </c:pt>
                <c:pt idx="1">
                  <c:v>0.16129032258064499</c:v>
                </c:pt>
                <c:pt idx="2">
                  <c:v>0.12903225806451599</c:v>
                </c:pt>
                <c:pt idx="3">
                  <c:v>9.6774193548387094E-2</c:v>
                </c:pt>
                <c:pt idx="4">
                  <c:v>9.6774193548387094E-2</c:v>
                </c:pt>
                <c:pt idx="5">
                  <c:v>6.4516129032258104E-2</c:v>
                </c:pt>
                <c:pt idx="6">
                  <c:v>6.4516129032258104E-2</c:v>
                </c:pt>
                <c:pt idx="7">
                  <c:v>6.4516129032258104E-2</c:v>
                </c:pt>
                <c:pt idx="8">
                  <c:v>3.2258064516128997E-2</c:v>
                </c:pt>
                <c:pt idx="9">
                  <c:v>3.2258064516128997E-2</c:v>
                </c:pt>
                <c:pt idx="10">
                  <c:v>3.2258064516128997E-2</c:v>
                </c:pt>
                <c:pt idx="11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27C-4A2B-9893-C87FF985A0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355968"/>
        <c:axId val="143592256"/>
        <c:axId val="0"/>
      </c:bar3DChart>
      <c:catAx>
        <c:axId val="1583559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43592256"/>
        <c:crosses val="autoZero"/>
        <c:auto val="1"/>
        <c:lblAlgn val="ctr"/>
        <c:lblOffset val="100"/>
        <c:noMultiLvlLbl val="0"/>
      </c:catAx>
      <c:valAx>
        <c:axId val="1435922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355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TablaDatos!$B$279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963-4D3F-BBBC-1EE574EA638A}"/>
              </c:ext>
            </c:extLst>
          </c:dPt>
          <c:dLbls>
            <c:dLbl>
              <c:idx val="0"/>
              <c:layout>
                <c:manualLayout>
                  <c:x val="-6.1538461538462102E-3"/>
                  <c:y val="-0.483783783783784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63-4D3F-BBBC-1EE574EA63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TablaDatos!$B$279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TablaDatos!$C$279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963-4D3F-BBBC-1EE574EA63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061215057991"/>
          <c:y val="0.138253213972621"/>
          <c:w val="0.79264865644490001"/>
          <c:h val="0.693819253882167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8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7F1F-4075-84D3-5B80BB12130A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7F1F-4075-84D3-5B80BB12130A}"/>
              </c:ext>
            </c:extLst>
          </c:dPt>
          <c:dLbls>
            <c:dLbl>
              <c:idx val="0"/>
              <c:layout>
                <c:manualLayout>
                  <c:x val="-2.4606060324084699E-2"/>
                  <c:y val="-7.44129157975930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1F-4075-84D3-5B80BB12130A}"/>
                </c:ext>
              </c:extLst>
            </c:dLbl>
            <c:dLbl>
              <c:idx val="1"/>
              <c:layout>
                <c:manualLayout>
                  <c:x val="7.3846153846153895E-2"/>
                  <c:y val="-0.235135135135135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1F-4075-84D3-5B80BB12130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TablaDatos!$B$296:$B$297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TablaDatos!$C$296:$C$297</c:f>
              <c:numCache>
                <c:formatCode>General</c:formatCode>
                <c:ptCount val="2"/>
                <c:pt idx="0">
                  <c:v>0.45161290322580699</c:v>
                </c:pt>
                <c:pt idx="1">
                  <c:v>0.54838709677419395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1F-4075-84D3-5B80BB1213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8111171991611"/>
          <c:y val="0.114537295223822"/>
          <c:w val="0.66656961475239496"/>
          <c:h val="0.834536678367891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7143879742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BCB-4B6C-AAB8-D15D358269AE}"/>
                </c:ext>
              </c:extLst>
            </c:dLbl>
            <c:dLbl>
              <c:idx val="1"/>
              <c:layout>
                <c:manualLayout>
                  <c:x val="2.21212598425198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BCB-4B6C-AAB8-D15D358269AE}"/>
                </c:ext>
              </c:extLst>
            </c:dLbl>
            <c:dLbl>
              <c:idx val="2"/>
              <c:layout>
                <c:manualLayout>
                  <c:x val="1.8484896206156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BCB-4B6C-AAB8-D15D358269AE}"/>
                </c:ext>
              </c:extLst>
            </c:dLbl>
            <c:dLbl>
              <c:idx val="3"/>
              <c:layout>
                <c:manualLayout>
                  <c:x val="1.66667143879742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BCB-4B6C-AAB8-D15D358269AE}"/>
                </c:ext>
              </c:extLst>
            </c:dLbl>
            <c:dLbl>
              <c:idx val="4"/>
              <c:layout>
                <c:manualLayout>
                  <c:x val="1.6666714387974201E-2"/>
                  <c:y val="1.081123643328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BCB-4B6C-AAB8-D15D358269A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TablaDatos!$B$302:$B$306</c:f>
              <c:strCache>
                <c:ptCount val="5"/>
                <c:pt idx="0">
                  <c:v>Diplomado</c:v>
                </c:pt>
                <c:pt idx="1">
                  <c:v>Curso</c:v>
                </c:pt>
                <c:pt idx="2">
                  <c:v>Taller</c:v>
                </c:pt>
                <c:pt idx="3">
                  <c:v>Especialidad</c:v>
                </c:pt>
                <c:pt idx="4">
                  <c:v>Maestría</c:v>
                </c:pt>
              </c:strCache>
            </c:strRef>
          </c:cat>
          <c:val>
            <c:numRef>
              <c:f>TablaDatos!$C$302:$C$306</c:f>
              <c:numCache>
                <c:formatCode>General</c:formatCode>
                <c:ptCount val="5"/>
                <c:pt idx="0">
                  <c:v>0.5</c:v>
                </c:pt>
                <c:pt idx="1">
                  <c:v>0.214285714285714</c:v>
                </c:pt>
                <c:pt idx="2">
                  <c:v>0.14285714285714299</c:v>
                </c:pt>
                <c:pt idx="3">
                  <c:v>7.1428571428571397E-2</c:v>
                </c:pt>
                <c:pt idx="4">
                  <c:v>7.1428571428571397E-2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BCB-4B6C-AAB8-D15D358269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577152"/>
        <c:axId val="143596864"/>
        <c:axId val="0"/>
      </c:bar3DChart>
      <c:catAx>
        <c:axId val="1585771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43596864"/>
        <c:crosses val="autoZero"/>
        <c:auto val="1"/>
        <c:lblAlgn val="ctr"/>
        <c:lblOffset val="100"/>
        <c:noMultiLvlLbl val="0"/>
      </c:catAx>
      <c:valAx>
        <c:axId val="1435968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577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5.9193658225154301E-2"/>
          <c:w val="0.48896206156048699"/>
          <c:h val="0.889880400085125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181818181818198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FEC-41E0-A18E-00FD1F8D655A}"/>
                </c:ext>
              </c:extLst>
            </c:dLbl>
            <c:dLbl>
              <c:idx val="1"/>
              <c:layout>
                <c:manualLayout>
                  <c:x val="1.6666714387974201E-2"/>
                  <c:y val="1.3513726324749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EC-41E0-A18E-00FD1F8D655A}"/>
                </c:ext>
              </c:extLst>
            </c:dLbl>
            <c:dLbl>
              <c:idx val="2"/>
              <c:layout>
                <c:manualLayout>
                  <c:x val="1.66667143879742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FEC-41E0-A18E-00FD1F8D655A}"/>
                </c:ext>
              </c:extLst>
            </c:dLbl>
            <c:dLbl>
              <c:idx val="3"/>
              <c:layout>
                <c:manualLayout>
                  <c:x val="2.0303078024337898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FEC-41E0-A18E-00FD1F8D655A}"/>
                </c:ext>
              </c:extLst>
            </c:dLbl>
            <c:dLbl>
              <c:idx val="4"/>
              <c:layout>
                <c:manualLayout>
                  <c:x val="1.6666714387974201E-2"/>
                  <c:y val="1.08112364332837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FEC-41E0-A18E-00FD1F8D655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Actualizar mis conocimientos</c:v>
                </c:pt>
                <c:pt idx="3">
                  <c:v>Gusto por el posgrado</c:v>
                </c:pt>
                <c:pt idx="4">
                  <c:v>Mejorar en el ámbito laboral  (sueldo- puesto)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0.38709677419354799</c:v>
                </c:pt>
                <c:pt idx="1">
                  <c:v>0.19354838709677399</c:v>
                </c:pt>
                <c:pt idx="2">
                  <c:v>0.16129032258064499</c:v>
                </c:pt>
                <c:pt idx="3">
                  <c:v>0.12903225806451599</c:v>
                </c:pt>
                <c:pt idx="4">
                  <c:v>0.12903225806451599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FEC-41E0-A18E-00FD1F8D65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7218304"/>
        <c:axId val="143641984"/>
        <c:axId val="0"/>
      </c:bar3DChart>
      <c:catAx>
        <c:axId val="1572183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43641984"/>
        <c:crosses val="autoZero"/>
        <c:auto val="1"/>
        <c:lblAlgn val="ctr"/>
        <c:lblOffset val="100"/>
        <c:noMultiLvlLbl val="0"/>
      </c:catAx>
      <c:valAx>
        <c:axId val="1436419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7218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8147943401201805E-2"/>
          <c:y val="0.180871317328378"/>
          <c:w val="0.72800595783868705"/>
          <c:h val="0.640750459544898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65E-4E95-BA9A-5C91F43B72B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065E-4E95-BA9A-5C91F43B72B9}"/>
              </c:ext>
            </c:extLst>
          </c:dPt>
          <c:dLbls>
            <c:dLbl>
              <c:idx val="0"/>
              <c:layout>
                <c:manualLayout>
                  <c:x val="7.9072539463486705E-2"/>
                  <c:y val="-0.33838569704376298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5E-4E95-BA9A-5C91F43B72B9}"/>
                </c:ext>
              </c:extLst>
            </c:dLbl>
            <c:dLbl>
              <c:idx val="1"/>
              <c:layout>
                <c:manualLayout>
                  <c:x val="4.6153846153846202E-3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5E-4E95-BA9A-5C91F43B72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TablaDatos!$B$311:$B$312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TablaDatos!$C$311:$C$312</c:f>
              <c:numCache>
                <c:formatCode>General</c:formatCode>
                <c:ptCount val="2"/>
                <c:pt idx="0">
                  <c:v>0.76470588235294101</c:v>
                </c:pt>
                <c:pt idx="1">
                  <c:v>0.23529411764705899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5E-4E95-BA9A-5C91F43B72B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3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93-400F-BBFF-092BBDC075AB}"/>
                </c:ext>
              </c:extLst>
            </c:dLbl>
            <c:dLbl>
              <c:idx val="1"/>
              <c:layout>
                <c:manualLayout>
                  <c:x val="2.39394416607014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93-400F-BBFF-092BBDC075AB}"/>
                </c:ext>
              </c:extLst>
            </c:dLbl>
            <c:dLbl>
              <c:idx val="2"/>
              <c:layout>
                <c:manualLayout>
                  <c:x val="2.72727272727272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93-400F-BBFF-092BBDC075AB}"/>
                </c:ext>
              </c:extLst>
            </c:dLbl>
            <c:dLbl>
              <c:idx val="3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93-400F-BBFF-092BBDC075A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TablaDatos!$B$317:$B$320</c:f>
              <c:strCache>
                <c:ptCount val="4"/>
                <c:pt idx="0">
                  <c:v>Doctorado</c:v>
                </c:pt>
                <c:pt idx="1">
                  <c:v>Especialidad</c:v>
                </c:pt>
                <c:pt idx="2">
                  <c:v>Maestría</c:v>
                </c:pt>
                <c:pt idx="3">
                  <c:v>Licenciatura</c:v>
                </c:pt>
              </c:strCache>
            </c:strRef>
          </c:cat>
          <c:val>
            <c:numRef>
              <c:f>TablaDatos!$C$317:$C$320</c:f>
              <c:numCache>
                <c:formatCode>General</c:formatCode>
                <c:ptCount val="4"/>
                <c:pt idx="0">
                  <c:v>0.76923076923076905</c:v>
                </c:pt>
                <c:pt idx="1">
                  <c:v>7.69230769230769E-2</c:v>
                </c:pt>
                <c:pt idx="2">
                  <c:v>7.69230769230769E-2</c:v>
                </c:pt>
                <c:pt idx="3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593-400F-BBFF-092BBDC075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8904320"/>
        <c:axId val="158985600"/>
        <c:axId val="0"/>
      </c:bar3DChart>
      <c:catAx>
        <c:axId val="1589043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8985600"/>
        <c:crosses val="autoZero"/>
        <c:auto val="1"/>
        <c:lblAlgn val="ctr"/>
        <c:lblOffset val="100"/>
        <c:noMultiLvlLbl val="0"/>
      </c:catAx>
      <c:valAx>
        <c:axId val="158985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8904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TablaDatos!$B$325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F67-43F6-B473-A434C1B9C33C}"/>
              </c:ext>
            </c:extLst>
          </c:dPt>
          <c:dLbls>
            <c:dLbl>
              <c:idx val="0"/>
              <c:layout>
                <c:manualLayout>
                  <c:x val="-1.23076923076924E-2"/>
                  <c:y val="-0.49189189189189197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/>
                  </a:pPr>
                  <a:endParaRPr lang="es-E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F67-43F6-B473-A434C1B9C33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TablaDatos!$B$325</c:f>
              <c:strCache>
                <c:ptCount val="1"/>
                <c:pt idx="0">
                  <c:v>Sí</c:v>
                </c:pt>
              </c:strCache>
            </c:strRef>
          </c:cat>
          <c:val>
            <c:numRef>
              <c:f>TablaDatos!$C$325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67-43F6-B473-A434C1B9C3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308231925555"/>
          <c:y val="2.9463928495424601E-2"/>
          <c:w val="0.59321703650680002"/>
          <c:h val="0.919610129814854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3636363636364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26F-46E6-9D11-009CA9B3CD01}"/>
                </c:ext>
              </c:extLst>
            </c:dLbl>
            <c:dLbl>
              <c:idx val="1"/>
              <c:layout>
                <c:manualLayout>
                  <c:x val="1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6F-46E6-9D11-009CA9B3CD01}"/>
                </c:ext>
              </c:extLst>
            </c:dLbl>
            <c:dLbl>
              <c:idx val="2"/>
              <c:layout>
                <c:manualLayout>
                  <c:x val="1.48485325697924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26F-46E6-9D11-009CA9B3CD01}"/>
                </c:ext>
              </c:extLst>
            </c:dLbl>
            <c:dLbl>
              <c:idx val="3"/>
              <c:layout>
                <c:manualLayout>
                  <c:x val="1.66667143879742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6F-46E6-9D11-009CA9B3CD01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6F-46E6-9D11-009CA9B3CD01}"/>
                </c:ext>
              </c:extLst>
            </c:dLbl>
            <c:dLbl>
              <c:idx val="5"/>
              <c:layout>
                <c:manualLayout>
                  <c:x val="1.63636363636364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6F-46E6-9D11-009CA9B3CD01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6F-46E6-9D11-009CA9B3CD0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TablaDatos!$B$20:$B$26</c:f>
              <c:strCache>
                <c:ptCount val="7"/>
                <c:pt idx="0">
                  <c:v>Por el programa de estudios</c:v>
                </c:pt>
                <c:pt idx="1">
                  <c:v>Por la calidad académica</c:v>
                </c:pt>
                <c:pt idx="2">
                  <c:v>Trabajo en la UdeG</c:v>
                </c:pt>
                <c:pt idx="3">
                  <c:v>Porque es mi alma máter</c:v>
                </c:pt>
                <c:pt idx="4">
                  <c:v>Por opción a beca</c:v>
                </c:pt>
                <c:pt idx="5">
                  <c:v>Por la modalidad en línea</c:v>
                </c:pt>
                <c:pt idx="6">
                  <c:v>Por su prestigio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0.25806451612903197</c:v>
                </c:pt>
                <c:pt idx="1">
                  <c:v>0.25806451612903197</c:v>
                </c:pt>
                <c:pt idx="2">
                  <c:v>0.19354838709677399</c:v>
                </c:pt>
                <c:pt idx="3">
                  <c:v>0.12903225806451599</c:v>
                </c:pt>
                <c:pt idx="4">
                  <c:v>6.4516129032258104E-2</c:v>
                </c:pt>
                <c:pt idx="5">
                  <c:v>6.4516129032258104E-2</c:v>
                </c:pt>
                <c:pt idx="6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26F-46E6-9D11-009CA9B3CD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0446464"/>
        <c:axId val="143644288"/>
        <c:axId val="0"/>
      </c:bar3DChart>
      <c:catAx>
        <c:axId val="1604464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43644288"/>
        <c:crosses val="autoZero"/>
        <c:auto val="1"/>
        <c:lblAlgn val="ctr"/>
        <c:lblOffset val="100"/>
        <c:noMultiLvlLbl val="0"/>
      </c:catAx>
      <c:valAx>
        <c:axId val="1436442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0446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82707642695297"/>
          <c:y val="7.6106043661234329E-2"/>
          <c:w val="0.49374739987817901"/>
          <c:h val="0.879535848885843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AF3-490C-8C61-9A59F0EE4A52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AF3-490C-8C61-9A59F0EE4A52}"/>
                </c:ext>
              </c:extLst>
            </c:dLbl>
            <c:dLbl>
              <c:idx val="2"/>
              <c:layout>
                <c:manualLayout>
                  <c:x val="2.72727272727272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AF3-490C-8C61-9A59F0EE4A52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AF3-490C-8C61-9A59F0EE4A5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TablaDatos!$B$37:$B$40</c:f>
              <c:strCache>
                <c:ptCount val="4"/>
                <c:pt idx="0">
                  <c:v>Trámite en proceso</c:v>
                </c:pt>
                <c:pt idx="1">
                  <c:v>No he realizado/terminado la tesis</c:v>
                </c:pt>
                <c:pt idx="2">
                  <c:v>Falta de tiempo</c:v>
                </c:pt>
                <c:pt idx="3">
                  <c:v>Por situaciones personales/familiares</c:v>
                </c:pt>
              </c:strCache>
            </c:strRef>
          </c:cat>
          <c:val>
            <c:numRef>
              <c:f>TablaDatos!$C$37:$C$40</c:f>
              <c:numCache>
                <c:formatCode>General</c:formatCode>
                <c:ptCount val="4"/>
                <c:pt idx="0">
                  <c:v>0.565217391304348</c:v>
                </c:pt>
                <c:pt idx="1">
                  <c:v>0.30434782608695699</c:v>
                </c:pt>
                <c:pt idx="2">
                  <c:v>8.6956521739130405E-2</c:v>
                </c:pt>
                <c:pt idx="3">
                  <c:v>4.3478260869565202E-2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AF3-490C-8C61-9A59F0EE4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0747520"/>
        <c:axId val="131072576"/>
        <c:axId val="0"/>
      </c:bar3DChart>
      <c:catAx>
        <c:axId val="1607475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1072576"/>
        <c:crosses val="autoZero"/>
        <c:auto val="1"/>
        <c:lblAlgn val="ctr"/>
        <c:lblOffset val="100"/>
        <c:noMultiLvlLbl val="0"/>
      </c:catAx>
      <c:valAx>
        <c:axId val="131072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0747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7779703821831"/>
          <c:y val="0.28108096636017699"/>
          <c:w val="0.69837401373437502"/>
          <c:h val="0.6137480781061840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C93-4CCE-BB5F-66997AF446C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5C93-4CCE-BB5F-66997AF446C9}"/>
              </c:ext>
            </c:extLst>
          </c:dPt>
          <c:dLbls>
            <c:dLbl>
              <c:idx val="0"/>
              <c:layout>
                <c:manualLayout>
                  <c:x val="-5.90767613036043E-2"/>
                  <c:y val="-0.483190307052342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C93-4CCE-BB5F-66997AF446C9}"/>
                </c:ext>
              </c:extLst>
            </c:dLbl>
            <c:dLbl>
              <c:idx val="1"/>
              <c:layout>
                <c:manualLayout>
                  <c:x val="2.24761762660215E-2"/>
                  <c:y val="-3.32761437822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C93-4CCE-BB5F-66997AF446C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TablaDatos!$B$62:$B$63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TablaDatos!$C$62:$C$63</c:f>
              <c:numCache>
                <c:formatCode>General</c:formatCode>
                <c:ptCount val="2"/>
                <c:pt idx="0">
                  <c:v>0.77419354838709697</c:v>
                </c:pt>
                <c:pt idx="1">
                  <c:v>0.225806451612903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C93-4CCE-BB5F-66997AF446C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4.8382847414343497E-2"/>
          <c:w val="0.70951768074445198"/>
          <c:h val="0.900691210895934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2598425197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E6-44F4-BC99-E921C10E043F}"/>
                </c:ext>
              </c:extLst>
            </c:dLbl>
            <c:dLbl>
              <c:idx val="1"/>
              <c:layout>
                <c:manualLayout>
                  <c:x val="2.2121259842519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E6-44F4-BC99-E921C10E043F}"/>
                </c:ext>
              </c:extLst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E6-44F4-BC99-E921C10E043F}"/>
                </c:ext>
              </c:extLst>
            </c:dLbl>
            <c:dLbl>
              <c:idx val="3"/>
              <c:layout>
                <c:manualLayout>
                  <c:x val="4.2121116678596998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E6-44F4-BC99-E921C10E043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TablaDatos!$B$68:$B$71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0.61290322580645096</c:v>
                </c:pt>
                <c:pt idx="1">
                  <c:v>0.35483870967741898</c:v>
                </c:pt>
                <c:pt idx="2">
                  <c:v>3.2258064516128997E-2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E6-44F4-BC99-E921C10E04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0974336"/>
        <c:axId val="131076608"/>
        <c:axId val="0"/>
      </c:bar3DChart>
      <c:catAx>
        <c:axId val="1609743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1076608"/>
        <c:crosses val="autoZero"/>
        <c:auto val="1"/>
        <c:lblAlgn val="ctr"/>
        <c:lblOffset val="100"/>
        <c:noMultiLvlLbl val="0"/>
      </c:catAx>
      <c:valAx>
        <c:axId val="131076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0974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5.6490955522451598E-2"/>
          <c:w val="0.67681760916249101"/>
          <c:h val="0.892583102787827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DC8-43E5-8F60-2C0407A348C7}"/>
                </c:ext>
              </c:extLst>
            </c:dLbl>
            <c:dLbl>
              <c:idx val="1"/>
              <c:layout>
                <c:manualLayout>
                  <c:x val="2.93938439513243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C8-43E5-8F60-2C0407A348C7}"/>
                </c:ext>
              </c:extLst>
            </c:dLbl>
            <c:dLbl>
              <c:idx val="2"/>
              <c:layout>
                <c:manualLayout>
                  <c:x val="3.848489620615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DC8-43E5-8F60-2C0407A348C7}"/>
                </c:ext>
              </c:extLst>
            </c:dLbl>
            <c:dLbl>
              <c:idx val="3"/>
              <c:layout>
                <c:manualLayout>
                  <c:x val="3.66667143879741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C8-43E5-8F60-2C0407A348C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TablaDatos!$B$160:$B$163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TablaDatos!$C$160:$C$163</c:f>
              <c:numCache>
                <c:formatCode>General</c:formatCode>
                <c:ptCount val="4"/>
                <c:pt idx="0">
                  <c:v>0.74193548387096697</c:v>
                </c:pt>
                <c:pt idx="1">
                  <c:v>0.25806451612903197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C8-43E5-8F60-2C0407A348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0976384"/>
        <c:axId val="131079488"/>
        <c:axId val="0"/>
      </c:bar3DChart>
      <c:catAx>
        <c:axId val="160976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1079488"/>
        <c:crosses val="autoZero"/>
        <c:auto val="1"/>
        <c:lblAlgn val="ctr"/>
        <c:lblOffset val="100"/>
        <c:noMultiLvlLbl val="0"/>
      </c:catAx>
      <c:valAx>
        <c:axId val="1310794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097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6.45990636305597E-2"/>
          <c:w val="0.50620787401574796"/>
          <c:h val="0.884474994679719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38-47C3-9783-9C5E7A53F2B6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38-47C3-9783-9C5E7A53F2B6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38-47C3-9783-9C5E7A53F2B6}"/>
                </c:ext>
              </c:extLst>
            </c:dLbl>
            <c:dLbl>
              <c:idx val="3"/>
              <c:layout>
                <c:manualLayout>
                  <c:x val="1.81818181818181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38-47C3-9783-9C5E7A53F2B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338-47C3-9783-9C5E7A53F2B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TablaDatos!$B$168:$B$172</c:f>
              <c:strCache>
                <c:ptCount val="5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responsabilidades</c:v>
                </c:pt>
                <c:pt idx="3">
                  <c:v>Incremento en nivel jerárquico</c:v>
                </c:pt>
                <c:pt idx="4">
                  <c:v>Obtuve un mejor trabajo</c:v>
                </c:pt>
              </c:strCache>
            </c:strRef>
          </c:cat>
          <c:val>
            <c:numRef>
              <c:f>TablaDatos!$C$168:$C$172</c:f>
              <c:numCache>
                <c:formatCode>General</c:formatCode>
                <c:ptCount val="5"/>
                <c:pt idx="0">
                  <c:v>0.58064516129032295</c:v>
                </c:pt>
                <c:pt idx="1">
                  <c:v>0.16129032258064499</c:v>
                </c:pt>
                <c:pt idx="2">
                  <c:v>0.12903225806451599</c:v>
                </c:pt>
                <c:pt idx="3">
                  <c:v>9.6774193548387094E-2</c:v>
                </c:pt>
                <c:pt idx="4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338-47C3-9783-9C5E7A53F2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1125888"/>
        <c:axId val="156836992"/>
        <c:axId val="0"/>
      </c:bar3DChart>
      <c:catAx>
        <c:axId val="1611258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6836992"/>
        <c:crosses val="autoZero"/>
        <c:auto val="1"/>
        <c:lblAlgn val="ctr"/>
        <c:lblOffset val="100"/>
        <c:noMultiLvlLbl val="0"/>
      </c:catAx>
      <c:valAx>
        <c:axId val="156836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1125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849-4125-AE74-38C9E595FF62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849-4125-AE74-38C9E595FF62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4849-4125-AE74-38C9E595FF62}"/>
              </c:ext>
            </c:extLst>
          </c:dPt>
          <c:dLbls>
            <c:dLbl>
              <c:idx val="0"/>
              <c:layout>
                <c:manualLayout>
                  <c:x val="6.7692307692307704E-2"/>
                  <c:y val="-0.46486486486486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49-4125-AE74-38C9E595FF62}"/>
                </c:ext>
              </c:extLst>
            </c:dLbl>
            <c:dLbl>
              <c:idx val="2"/>
              <c:layout>
                <c:manualLayout>
                  <c:x val="0.133846153846154"/>
                  <c:y val="1.0810810810810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849-4125-AE74-38C9E595FF6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TablaDatos!$B$182:$B$184</c:f>
              <c:strCache>
                <c:ptCount val="3"/>
                <c:pt idx="0">
                  <c:v>Academia -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TablaDatos!$C$182:$C$184</c:f>
              <c:numCache>
                <c:formatCode>General</c:formatCode>
                <c:ptCount val="3"/>
                <c:pt idx="0">
                  <c:v>0.9</c:v>
                </c:pt>
                <c:pt idx="1">
                  <c:v>3.3333333333333298E-2</c:v>
                </c:pt>
                <c:pt idx="2">
                  <c:v>6.6666666666666693E-2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849-4125-AE74-38C9E595FF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28/11/2017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675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2351" y="4414824"/>
            <a:ext cx="5600788" cy="417550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1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966886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1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6885" y="8831134"/>
            <a:ext cx="3035330" cy="4578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Docencia para la Educación Media Superior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7824" y="630932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026687"/>
              </p:ext>
            </p:extLst>
          </p:nvPr>
        </p:nvGraphicFramePr>
        <p:xfrm>
          <a:off x="1547664" y="1628676"/>
          <a:ext cx="7345511" cy="3816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5036010"/>
              </p:ext>
            </p:extLst>
          </p:nvPr>
        </p:nvGraphicFramePr>
        <p:xfrm>
          <a:off x="1043608" y="154585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83433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276475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4.77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156843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70892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40506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748608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4.71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2663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58889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140968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4.68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57301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4.68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437112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70160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712913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628775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541887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0050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4.65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292350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01935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133652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45616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4.42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4994572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323135"/>
            <a:ext cx="4278313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4869160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4.35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364956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4.29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885034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4452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85866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6187231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73325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16530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3.16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749130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30932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449465" y="644250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362520"/>
              </p:ext>
            </p:extLst>
          </p:nvPr>
        </p:nvGraphicFramePr>
        <p:xfrm>
          <a:off x="1547664" y="1886620"/>
          <a:ext cx="5609644" cy="4506460"/>
        </p:xfrm>
        <a:graphic>
          <a:graphicData uri="http://schemas.openxmlformats.org/drawingml/2006/table">
            <a:tbl>
              <a:tblPr/>
              <a:tblGrid>
                <a:gridCol w="4189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0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5567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 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Uso de las tecnologías de la información y la comunicación para el aprendizaje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76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Recuperación de la práctica docente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6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Análisis curricular de tu disciplina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Diseño e Implementación de proyectos de intervención educativa en el nivel medio superior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Gestión de estrategias de aprendizaje en personas, grupos e instituciones educativas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53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Elaboración de diagnósticos para detección de necesidades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Planeación y diseño de estrategias de formación fundamentadas en teorías y modelos educativos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Diseño e implementación de proyectos de investigación en el nivel medio superior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532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Ejecución y evaluación de estrategias de formación fundamentadas en teorías y modelos educativos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66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Investigación y evaluación participativa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107" marR="9107" marT="910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619672" y="472514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804701"/>
              </p:ext>
            </p:extLst>
          </p:nvPr>
        </p:nvGraphicFramePr>
        <p:xfrm>
          <a:off x="1403648" y="2564904"/>
          <a:ext cx="6007100" cy="2114550"/>
        </p:xfrm>
        <a:graphic>
          <a:graphicData uri="http://schemas.openxmlformats.org/drawingml/2006/table">
            <a:tbl>
              <a:tblPr/>
              <a:tblGrid>
                <a:gridCol w="4493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Tecnologías para el trabajo colaborativo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Conocimientos disciplinarios e interdisciplinarios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Modelos de evaluación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Nuevas metodologías y tendencias de tu campo disciplinar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Modelos y estrategias de comunicación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Teorías y modelos educativos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483165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368814"/>
              </p:ext>
            </p:extLst>
          </p:nvPr>
        </p:nvGraphicFramePr>
        <p:xfrm>
          <a:off x="5292080" y="4653136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756626" y="1542969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250635" y="2385689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2" name="AutoShape 8"/>
          <p:cNvSpPr>
            <a:spLocks noChangeArrowheads="1"/>
          </p:cNvSpPr>
          <p:nvPr/>
        </p:nvSpPr>
        <p:spPr bwMode="auto">
          <a:xfrm rot="16200000" flipH="1">
            <a:off x="1581172" y="3182370"/>
            <a:ext cx="231099" cy="187327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2856933" y="390631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2762580" y="2368407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5" name="AutoShape 8"/>
          <p:cNvSpPr>
            <a:spLocks noChangeArrowheads="1"/>
          </p:cNvSpPr>
          <p:nvPr/>
        </p:nvSpPr>
        <p:spPr bwMode="auto">
          <a:xfrm rot="16200000" flipH="1">
            <a:off x="3259013" y="3227850"/>
            <a:ext cx="231096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1348719" y="3927853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 rot="10800000" flipH="1">
            <a:off x="4049892" y="3972885"/>
            <a:ext cx="864826" cy="205419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5026992" y="3906318"/>
            <a:ext cx="3778076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4459531" y="4763653"/>
            <a:ext cx="2355057" cy="54882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 situaciones personales/familiares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AutoShape 8"/>
          <p:cNvSpPr>
            <a:spLocks noChangeArrowheads="1"/>
          </p:cNvSpPr>
          <p:nvPr/>
        </p:nvSpPr>
        <p:spPr bwMode="auto">
          <a:xfrm rot="10800000" flipH="1">
            <a:off x="6916030" y="501064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422982" y="487026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1.1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2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7667967"/>
              </p:ext>
            </p:extLst>
          </p:nvPr>
        </p:nvGraphicFramePr>
        <p:xfrm>
          <a:off x="1115616" y="142942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Docencia para la Educación Media Superior”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3476081"/>
              </p:ext>
            </p:extLst>
          </p:nvPr>
        </p:nvGraphicFramePr>
        <p:xfrm>
          <a:off x="266127" y="1340768"/>
          <a:ext cx="7364413" cy="5019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71766" y="3678436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56.0%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42966" y="2852936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148065" y="2968923"/>
            <a:ext cx="1219398" cy="173770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188024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610299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5911396"/>
              </p:ext>
            </p:extLst>
          </p:nvPr>
        </p:nvGraphicFramePr>
        <p:xfrm>
          <a:off x="591072" y="16865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que lo hace en una empresa/institución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19689"/>
              </p:ext>
            </p:extLst>
          </p:nvPr>
        </p:nvGraphicFramePr>
        <p:xfrm>
          <a:off x="1123915" y="169440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2744421"/>
              </p:ext>
            </p:extLst>
          </p:nvPr>
        </p:nvGraphicFramePr>
        <p:xfrm>
          <a:off x="1151731" y="145640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91645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9653043"/>
              </p:ext>
            </p:extLst>
          </p:nvPr>
        </p:nvGraphicFramePr>
        <p:xfrm>
          <a:off x="1932372" y="1542306"/>
          <a:ext cx="5279256" cy="2048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vida laboral)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0402161"/>
              </p:ext>
            </p:extLst>
          </p:nvPr>
        </p:nvGraphicFramePr>
        <p:xfrm>
          <a:off x="1116012" y="16581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8269344"/>
              </p:ext>
            </p:extLst>
          </p:nvPr>
        </p:nvGraphicFramePr>
        <p:xfrm>
          <a:off x="971600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9658839"/>
              </p:ext>
            </p:extLst>
          </p:nvPr>
        </p:nvGraphicFramePr>
        <p:xfrm>
          <a:off x="755576" y="1721512"/>
          <a:ext cx="7344816" cy="4834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0273517"/>
              </p:ext>
            </p:extLst>
          </p:nvPr>
        </p:nvGraphicFramePr>
        <p:xfrm>
          <a:off x="755576" y="1700808"/>
          <a:ext cx="756084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Docencia para la Educación Media Superior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00677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836409"/>
              </p:ext>
            </p:extLst>
          </p:nvPr>
        </p:nvGraphicFramePr>
        <p:xfrm>
          <a:off x="907925" y="2119907"/>
          <a:ext cx="7543800" cy="3790950"/>
        </p:xfrm>
        <a:graphic>
          <a:graphicData uri="http://schemas.openxmlformats.org/drawingml/2006/table">
            <a:tbl>
              <a:tblPr/>
              <a:tblGrid>
                <a:gridCol w="34656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7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2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76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AC0000"/>
                          </a:solidFill>
                          <a:effectLst/>
                          <a:latin typeface="Calibri"/>
                        </a:rPr>
                        <a:t>21.0%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de la práctica docente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Didáctica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idioma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Uso de la tecnología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Seguimiento a docente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196768"/>
              </p:ext>
            </p:extLst>
          </p:nvPr>
        </p:nvGraphicFramePr>
        <p:xfrm>
          <a:off x="302318" y="150132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605849"/>
              </p:ext>
            </p:extLst>
          </p:nvPr>
        </p:nvGraphicFramePr>
        <p:xfrm>
          <a:off x="863600" y="2348880"/>
          <a:ext cx="7416800" cy="1057275"/>
        </p:xfrm>
        <a:graphic>
          <a:graphicData uri="http://schemas.openxmlformats.org/drawingml/2006/table">
            <a:tbl>
              <a:tblPr/>
              <a:tblGrid>
                <a:gridCol w="4326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6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12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6227278"/>
              </p:ext>
            </p:extLst>
          </p:nvPr>
        </p:nvGraphicFramePr>
        <p:xfrm>
          <a:off x="332234" y="1169194"/>
          <a:ext cx="5158404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1180805"/>
              </p:ext>
            </p:extLst>
          </p:nvPr>
        </p:nvGraphicFramePr>
        <p:xfrm>
          <a:off x="3600475" y="3311227"/>
          <a:ext cx="5292700" cy="3501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54.8%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256486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7918285"/>
              </p:ext>
            </p:extLst>
          </p:nvPr>
        </p:nvGraphicFramePr>
        <p:xfrm>
          <a:off x="-29592" y="1340768"/>
          <a:ext cx="597666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2942761"/>
              </p:ext>
            </p:extLst>
          </p:nvPr>
        </p:nvGraphicFramePr>
        <p:xfrm>
          <a:off x="3203574" y="3310086"/>
          <a:ext cx="5917481" cy="3478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713608"/>
              </p:ext>
            </p:extLst>
          </p:nvPr>
        </p:nvGraphicFramePr>
        <p:xfrm>
          <a:off x="481012" y="1300163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741956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21 al 24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Docencia para la Educación Media Superior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31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8441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83671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51139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20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45.2%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36681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73047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83671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15738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2" y="119207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16.1%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7652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040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32.3%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51.6%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1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48.4%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23688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7219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845177" y="374139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5874494" y="4398441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503269" y="4450829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708900" y="436827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67.7%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673132" y="486916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32.3%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880844" y="4902497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504857" y="495488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6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07339"/>
              </p:ext>
            </p:extLst>
          </p:nvPr>
        </p:nvGraphicFramePr>
        <p:xfrm>
          <a:off x="-457697" y="3560862"/>
          <a:ext cx="5848351" cy="3297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1550425"/>
              </p:ext>
            </p:extLst>
          </p:nvPr>
        </p:nvGraphicFramePr>
        <p:xfrm>
          <a:off x="1115616" y="14938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592501"/>
              </p:ext>
            </p:extLst>
          </p:nvPr>
        </p:nvGraphicFramePr>
        <p:xfrm>
          <a:off x="1115616" y="156661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447925" y="549275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98107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47875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70080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74.2%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98901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48669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70080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25.8%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225676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266370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66370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2439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966182"/>
              </p:ext>
            </p:extLst>
          </p:nvPr>
        </p:nvGraphicFramePr>
        <p:xfrm>
          <a:off x="6053137" y="3573016"/>
          <a:ext cx="2676649" cy="2376266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82.6%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13 a 18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19 a 24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Más de 2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No pienso titularme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No sé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3 Rectángulo"/>
          <p:cNvSpPr/>
          <p:nvPr/>
        </p:nvSpPr>
        <p:spPr bwMode="auto">
          <a:xfrm>
            <a:off x="0" y="5733256"/>
            <a:ext cx="1367136" cy="86409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aphicFrame>
        <p:nvGraphicFramePr>
          <p:cNvPr id="1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958436"/>
              </p:ext>
            </p:extLst>
          </p:nvPr>
        </p:nvGraphicFramePr>
        <p:xfrm>
          <a:off x="-110939" y="2938338"/>
          <a:ext cx="5728097" cy="386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9.48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N.A.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*</a:t>
            </a:r>
          </a:p>
        </p:txBody>
      </p:sp>
      <p:sp>
        <p:nvSpPr>
          <p:cNvPr id="25" name="CuadroTexto 13"/>
          <p:cNvSpPr txBox="1"/>
          <p:nvPr/>
        </p:nvSpPr>
        <p:spPr>
          <a:xfrm>
            <a:off x="6273947" y="6453336"/>
            <a:ext cx="2429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*No Aplica, posgrado en línea.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12900</TotalTime>
  <Words>1829</Words>
  <Application>Microsoft Office PowerPoint</Application>
  <PresentationFormat>Presentación en pantalla (4:3)</PresentationFormat>
  <Paragraphs>393</Paragraphs>
  <Slides>37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8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842</cp:revision>
  <cp:lastPrinted>2017-06-06T15:13:11Z</cp:lastPrinted>
  <dcterms:created xsi:type="dcterms:W3CDTF">1601-01-01T00:00:00Z</dcterms:created>
  <dcterms:modified xsi:type="dcterms:W3CDTF">2017-11-28T23:06:19Z</dcterms:modified>
</cp:coreProperties>
</file>