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378" r:id="rId1"/>
    <p:sldMasterId id="2147483648" r:id="rId2"/>
  </p:sldMasterIdLst>
  <p:notesMasterIdLst>
    <p:notesMasterId r:id="rId49"/>
  </p:notesMasterIdLst>
  <p:handoutMasterIdLst>
    <p:handoutMasterId r:id="rId50"/>
  </p:handoutMasterIdLst>
  <p:sldIdLst>
    <p:sldId id="362" r:id="rId3"/>
    <p:sldId id="318" r:id="rId4"/>
    <p:sldId id="456" r:id="rId5"/>
    <p:sldId id="259" r:id="rId6"/>
    <p:sldId id="377" r:id="rId7"/>
    <p:sldId id="406" r:id="rId8"/>
    <p:sldId id="407" r:id="rId9"/>
    <p:sldId id="458" r:id="rId10"/>
    <p:sldId id="513" r:id="rId11"/>
    <p:sldId id="514" r:id="rId12"/>
    <p:sldId id="408" r:id="rId13"/>
    <p:sldId id="459" r:id="rId14"/>
    <p:sldId id="460" r:id="rId15"/>
    <p:sldId id="508" r:id="rId16"/>
    <p:sldId id="461" r:id="rId17"/>
    <p:sldId id="462" r:id="rId18"/>
    <p:sldId id="463" r:id="rId19"/>
    <p:sldId id="464" r:id="rId20"/>
    <p:sldId id="467" r:id="rId21"/>
    <p:sldId id="471" r:id="rId22"/>
    <p:sldId id="469" r:id="rId23"/>
    <p:sldId id="525" r:id="rId24"/>
    <p:sldId id="517" r:id="rId25"/>
    <p:sldId id="518" r:id="rId26"/>
    <p:sldId id="468" r:id="rId27"/>
    <p:sldId id="473" r:id="rId28"/>
    <p:sldId id="474" r:id="rId29"/>
    <p:sldId id="475" r:id="rId30"/>
    <p:sldId id="477" r:id="rId31"/>
    <p:sldId id="516" r:id="rId32"/>
    <p:sldId id="478" r:id="rId33"/>
    <p:sldId id="479" r:id="rId34"/>
    <p:sldId id="480" r:id="rId35"/>
    <p:sldId id="493" r:id="rId36"/>
    <p:sldId id="509" r:id="rId37"/>
    <p:sldId id="481" r:id="rId38"/>
    <p:sldId id="519" r:id="rId39"/>
    <p:sldId id="520" r:id="rId40"/>
    <p:sldId id="521" r:id="rId41"/>
    <p:sldId id="522" r:id="rId42"/>
    <p:sldId id="523" r:id="rId43"/>
    <p:sldId id="524" r:id="rId44"/>
    <p:sldId id="505" r:id="rId45"/>
    <p:sldId id="506" r:id="rId46"/>
    <p:sldId id="507" r:id="rId47"/>
    <p:sldId id="369" r:id="rId48"/>
  </p:sldIdLst>
  <p:sldSz cx="9144000" cy="6858000" type="screen4x3"/>
  <p:notesSz cx="6797675" cy="99282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43">
          <p15:clr>
            <a:srgbClr val="A4A3A4"/>
          </p15:clr>
        </p15:guide>
        <p15:guide id="2" pos="188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C0000"/>
    <a:srgbClr val="F8F8F8"/>
    <a:srgbClr val="E4E4E4"/>
    <a:srgbClr val="DE0000"/>
    <a:srgbClr val="FFC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2958" y="96"/>
      </p:cViewPr>
      <p:guideLst>
        <p:guide orient="horz" pos="2843"/>
        <p:guide pos="188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presProps" Target="pres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0_ESPECIALIDAD_EN_PEDIATR&#205;A_(HCGJIM)\10_EG_EPEDIATRIA(HCGJIM)_PROCESO\10_GRAF_EG_EPEDIATRIA(HCGJIM).xlsm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0_ESPECIALIDAD_EN_PEDIATR&#205;A_(HCGJIM)\10_EG_EPEDIATRIA(HCGJIM)_PROCESO\10_GRAF_EG_EPEDIATRIA(HCGJIM).xlsm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0_ESPECIALIDAD_EN_PEDIATR&#205;A_(HCGJIM)\10_EG_EPEDIATRIA(HCGJIM)_PROCESO\10_GRAF_EG_EPEDIATRIA(HCGJIM).xlsm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0_ESPECIALIDAD_EN_PEDIATR&#205;A_(HCGJIM)\10_EG_EPEDIATRIA(HCGJIM)_PROCESO\10_GRAF_EG_EPEDIATRIA(HCGJIM).xlsm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0_ESPECIALIDAD_EN_PEDIATR&#205;A_(HCGJIM)\10_EG_EPEDIATRIA(HCGJIM)_PROCESO\10_GRAF_EG_EPEDIATRIA(HCGJIM).xlsm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0_ESPECIALIDAD_EN_PEDIATR&#205;A_(HCGJIM)\10_EG_EPEDIATRIA(HCGJIM)_PROCESO\10_GRAF_EG_EPEDIATRIA(HCGJIM).xlsm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0_ESPECIALIDAD_EN_PEDIATR&#205;A_(HCGJIM)\10_EG_EPEDIATRIA(HCGJIM)_PROCESO\10_GRAF_EG_EPEDIATRIA(HCGJIM).xlsm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0_ESPECIALIDAD_EN_PEDIATR&#205;A_(HCGJIM)\10_EG_EPEDIATRIA(HCGJIM)_PROCESO\10_GRAF_EG_EPEDIATRIA(HCGJIM).xlsm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0_ESPECIALIDAD_EN_PEDIATR&#205;A_(HCGJIM)\10_EG_EPEDIATRIA(HCGJIM)_PROCESO\10_GRAF_EG_EPEDIATRIA(HCGJIM).xlsm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0_ESPECIALIDAD_EN_PEDIATR&#205;A_(HCGJIM)\10_EG_EPEDIATRIA(HCGJIM)_PROCESO\10_GRAF_EG_EPEDIATRIA(HCGJIM).xlsm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0_ESPECIALIDAD_EN_PEDIATR&#205;A_(HCGJIM)\10_EG_EPEDIATRIA(HCGJIM)_PROCESO\10_GRAF_EG_EPEDIATRIA(HCGJIM).xlsm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0_ESPECIALIDAD_EN_PEDIATR&#205;A_(HCGJIM)\10_EG_EPEDIATRIA(HCGJIM)_PROCESO\10_GRAF_EG_EPEDIATRIA(HCGJIM).xlsm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0_ESPECIALIDAD_EN_PEDIATR&#205;A_(HCGJIM)\10_EG_EPEDIATRIA(HCGJIM)_PROCESO\10_GRAF_EG_EPEDIATRIA(HCGJIM).xlsm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0_ESPECIALIDAD_EN_PEDIATR&#205;A_(HCGJIM)\10_EG_EPEDIATRIA(HCGJIM)_PROCESO\10_GRAF_EG_EPEDIATRIA(HCGJIM).xlsm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0_ESPECIALIDAD_EN_PEDIATR&#205;A_(HCGJIM)\10_EG_EPEDIATRIA(HCGJIM)_PROCESO\10_GRAF_EG_EPEDIATRIA(HCGJIM).xlsm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0_ESPECIALIDAD_EN_PEDIATR&#205;A_(HCGJIM)\10_EG_EPEDIATRIA(HCGJIM)_PROCESO\10_GRAF_EG_EPEDIATRIA(HCGJIM).xlsm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0_ESPECIALIDAD_EN_PEDIATR&#205;A_(HCGJIM)\10_EG_EPEDIATRIA(HCGJIM)_PROCESO\10_GRAF_EG_EPEDIATRIA(HCGJIM).xlsm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0_ESPECIALIDAD_EN_PEDIATR&#205;A_(HCGJIM)\10_EG_EPEDIATRIA(HCGJIM)_PROCESO\10_GRAF_EG_EPEDIATRIA(HCGJIM).xlsm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0_ESPECIALIDAD_EN_PEDIATR&#205;A_(HCGJIM)\10_EG_EPEDIATRIA(HCGJIM)_PROCESO\10_GRAF_EG_EPEDIATRIA(HCGJIM).xlsm" TargetMode="Externa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0_ESPECIALIDAD_EN_PEDIATR&#205;A_(HCGJIM)\10_EG_EPEDIATRIA(HCGJIM)_PROCESO\10_GRAF_EG_EPEDIATRIA(HCGJIM).xlsm" TargetMode="External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0_ESPECIALIDAD_EN_PEDIATR&#205;A_(HCGJIM)\10_EG_EPEDIATRIA(HCGJIM)_PROCESO\10_GRAF_EG_EPEDIATRIA(HCGJIM).xlsm" TargetMode="External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0_ESPECIALIDAD_EN_PEDIATR&#205;A_(HCGJIM)\10_EG_EPEDIATRIA(HCGJIM)_PROCESO\10_GRAF_EG_EPEDIATRIA(HCGJIM).xlsm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0_ESPECIALIDAD_EN_PEDIATR&#205;A_(HCGJIM)\10_EG_EPEDIATRIA(HCGJIM)_PROCESO\10_GRAF_EG_EPEDIATRIA(HCGJIM).xlsm" TargetMode="External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0_ESPECIALIDAD_EN_PEDIATR&#205;A_(HCGJIM)\10_EG_EPEDIATRIA(HCGJIM)_PROCESO\10_GRAF_EG_EPEDIATRIA(HCGJIM).xlsm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0_ESPECIALIDAD_EN_PEDIATR&#205;A_(HCGJIM)\10_EG_EPEDIATRIA(HCGJIM)_PROCESO\10_GRAF_EG_EPEDIATRIA(HCGJIM).xlsm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0_ESPECIALIDAD_EN_PEDIATR&#205;A_(HCGJIM)\10_EG_EPEDIATRIA(HCGJIM)_PROCESO\10_GRAF_EG_EPEDIATRIA(HCGJIM).xlsm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0_ESPECIALIDAD_EN_PEDIATR&#205;A_(HCGJIM)\10_EG_EPEDIATRIA(HCGJIM)_PROCESO\10_GRAF_EG_EPEDIATRIA(HCGJIM).xlsm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0_ESPECIALIDAD_EN_PEDIATR&#205;A_(HCGJIM)\10_EG_EPEDIATRIA(HCGJIM)_PROCESO\10_GRAF_EG_EPEDIATRIA(HCGJIM).xlsm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0_ESPECIALIDAD_EN_PEDIATR&#205;A_(HCGJIM)\10_EG_EPEDIATRIA(HCGJIM)_PROCESO\10_GRAF_EG_EPEDIATRIA(HCGJIM).xlsm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0_ESPECIALIDAD_EN_PEDIATR&#205;A_(HCGJIM)\10_EG_EPEDIATRIA(HCGJIM)_PROCESO\10_GRAF_EG_EPEDIATRIA(HCGJIM)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1"/>
            <c:spPr>
              <a:solidFill>
                <a:schemeClr val="bg1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E64E-4494-BC40-9449A41D25B7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3-E64E-4494-BC40-9449A41D25B7}"/>
              </c:ext>
            </c:extLst>
          </c:dPt>
          <c:dPt>
            <c:idx val="2"/>
            <c:bubble3D val="0"/>
            <c:spPr>
              <a:solidFill>
                <a:srgbClr val="EDEDED"/>
              </a:solidFill>
            </c:spPr>
            <c:extLst>
              <c:ext xmlns:c16="http://schemas.microsoft.com/office/drawing/2014/chart" uri="{C3380CC4-5D6E-409C-BE32-E72D297353CC}">
                <c16:uniqueId val="{00000005-E64E-4494-BC40-9449A41D25B7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TablaDatos!$B$440:$B$442</c:f>
              <c:strCache>
                <c:ptCount val="3"/>
                <c:pt idx="0">
                  <c:v>Soltero(a)</c:v>
                </c:pt>
                <c:pt idx="1">
                  <c:v>Casado(a)</c:v>
                </c:pt>
                <c:pt idx="2">
                  <c:v>Vida en pareja</c:v>
                </c:pt>
              </c:strCache>
            </c:strRef>
          </c:cat>
          <c:val>
            <c:numRef>
              <c:f>TablaDatos!$C$440:$C$442</c:f>
              <c:numCache>
                <c:formatCode>General</c:formatCode>
                <c:ptCount val="3"/>
                <c:pt idx="0">
                  <c:v>0.41269841269841301</c:v>
                </c:pt>
                <c:pt idx="1">
                  <c:v>0.49206349206349198</c:v>
                </c:pt>
                <c:pt idx="2">
                  <c:v>9.5238095238095205E-2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64E-4494-BC40-9449A41D25B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5976391519881"/>
          <c:y val="0.207283450302232"/>
          <c:w val="0.82298106330251697"/>
          <c:h val="0.72286437760377198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B033-41F3-8CBF-BBB562BD757C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3-B033-41F3-8CBF-BBB562BD757C}"/>
              </c:ext>
            </c:extLst>
          </c:dPt>
          <c:dLbls>
            <c:dLbl>
              <c:idx val="0"/>
              <c:layout>
                <c:manualLayout>
                  <c:x val="-1.5384615384615399E-2"/>
                  <c:y val="-2.162162162162159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033-41F3-8CBF-BBB562BD757C}"/>
                </c:ext>
              </c:extLst>
            </c:dLbl>
            <c:dLbl>
              <c:idx val="1"/>
              <c:layout>
                <c:manualLayout>
                  <c:x val="-3.3993135527741998E-3"/>
                  <c:y val="-0.454879127580186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033-41F3-8CBF-BBB562BD757C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TablaDatos!$B$201:$B$202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TablaDatos!$C$201:$C$202</c:f>
              <c:numCache>
                <c:formatCode>General</c:formatCode>
                <c:ptCount val="2"/>
                <c:pt idx="0">
                  <c:v>0.22413793103448301</c:v>
                </c:pt>
                <c:pt idx="1">
                  <c:v>0.77586206896551702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033-41F3-8CBF-BBB562BD757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E216-44A1-8DDB-B4D8568DF7FB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3-E216-44A1-8DDB-B4D8568DF7FB}"/>
              </c:ext>
            </c:extLst>
          </c:dPt>
          <c:dPt>
            <c:idx val="2"/>
            <c:bubble3D val="0"/>
            <c:spPr>
              <a:solidFill>
                <a:srgbClr val="EDEDED"/>
              </a:solidFill>
            </c:spPr>
            <c:extLst>
              <c:ext xmlns:c16="http://schemas.microsoft.com/office/drawing/2014/chart" uri="{C3380CC4-5D6E-409C-BE32-E72D297353CC}">
                <c16:uniqueId val="{00000005-E216-44A1-8DDB-B4D8568DF7FB}"/>
              </c:ext>
            </c:extLst>
          </c:dPt>
          <c:dLbls>
            <c:dLbl>
              <c:idx val="0"/>
              <c:layout>
                <c:manualLayout>
                  <c:x val="-6.30769230769231E-2"/>
                  <c:y val="-5.405405405405409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216-44A1-8DDB-B4D8568DF7FB}"/>
                </c:ext>
              </c:extLst>
            </c:dLbl>
            <c:dLbl>
              <c:idx val="2"/>
              <c:layout>
                <c:manualLayout>
                  <c:x val="2.6153846153846201E-2"/>
                  <c:y val="-8.1081081081081103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216-44A1-8DDB-B4D8568DF7FB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TablaDatos!$B$207:$B$209</c:f>
              <c:strCache>
                <c:ptCount val="3"/>
                <c:pt idx="0">
                  <c:v>Jefatura</c:v>
                </c:pt>
                <c:pt idx="1">
                  <c:v>Coordinación</c:v>
                </c:pt>
                <c:pt idx="2">
                  <c:v>Subdirección</c:v>
                </c:pt>
              </c:strCache>
            </c:strRef>
          </c:cat>
          <c:val>
            <c:numRef>
              <c:f>TablaDatos!$C$207:$C$209</c:f>
              <c:numCache>
                <c:formatCode>General</c:formatCode>
                <c:ptCount val="3"/>
                <c:pt idx="0">
                  <c:v>0.30769230769230799</c:v>
                </c:pt>
                <c:pt idx="1">
                  <c:v>0.53846153846153799</c:v>
                </c:pt>
                <c:pt idx="2">
                  <c:v>0.15384615384615399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216-44A1-8DDB-B4D8568DF7F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6161675017895503"/>
          <c:y val="4.2977442008938098E-2"/>
          <c:w val="0.67681760916249101"/>
          <c:h val="0.9060966163013409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090909090909101E-2"/>
                  <c:y val="1.081102362204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8BF-4342-8C8F-7ACCE081FE20}"/>
                </c:ext>
              </c:extLst>
            </c:dLbl>
            <c:dLbl>
              <c:idx val="1"/>
              <c:layout>
                <c:manualLayout>
                  <c:x val="2.5757623478883301E-2"/>
                  <c:y val="1.351393913598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8BF-4342-8C8F-7ACCE081FE20}"/>
                </c:ext>
              </c:extLst>
            </c:dLbl>
            <c:dLbl>
              <c:idx val="2"/>
              <c:layout>
                <c:manualLayout>
                  <c:x val="4.2121259842519701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8BF-4342-8C8F-7ACCE081FE20}"/>
                </c:ext>
              </c:extLst>
            </c:dLbl>
            <c:dLbl>
              <c:idx val="3"/>
              <c:layout>
                <c:manualLayout>
                  <c:x val="4.0303078024337899E-2"/>
                  <c:y val="2.162183443285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8BF-4342-8C8F-7ACCE081FE20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TablaDatos!$B$225:$B$228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TablaDatos!$C$225:$C$228</c:f>
              <c:numCache>
                <c:formatCode>General</c:formatCode>
                <c:ptCount val="4"/>
                <c:pt idx="0">
                  <c:v>0.96551724137931005</c:v>
                </c:pt>
                <c:pt idx="1">
                  <c:v>3.4482758620689703E-2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8BF-4342-8C8F-7ACCE081FE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68910336"/>
        <c:axId val="169016064"/>
        <c:axId val="0"/>
      </c:bar3DChart>
      <c:catAx>
        <c:axId val="168910336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69016064"/>
        <c:crosses val="autoZero"/>
        <c:auto val="1"/>
        <c:lblAlgn val="ctr"/>
        <c:lblOffset val="100"/>
        <c:noMultiLvlLbl val="0"/>
      </c:catAx>
      <c:valAx>
        <c:axId val="16901606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6891033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0859012168933401"/>
          <c:y val="8.9560504063922797E-2"/>
          <c:w val="0.52984423765211197"/>
          <c:h val="0.859513386884396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E25-4EBD-8424-00DD70A60655}"/>
                </c:ext>
              </c:extLst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E25-4EBD-8424-00DD70A60655}"/>
                </c:ext>
              </c:extLst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E25-4EBD-8424-00DD70A60655}"/>
                </c:ext>
              </c:extLst>
            </c:dLbl>
            <c:dLbl>
              <c:idx val="3"/>
              <c:layout>
                <c:manualLayout>
                  <c:x val="2.18181818181819E-2"/>
                  <c:y val="5.40561821664183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E25-4EBD-8424-00DD70A60655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E25-4EBD-8424-00DD70A60655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TablaDatos!$B$233:$B$237</c:f>
              <c:strCache>
                <c:ptCount val="5"/>
                <c:pt idx="0">
                  <c:v>En calidad de trabajo / Incorporé conocimientos</c:v>
                </c:pt>
                <c:pt idx="1">
                  <c:v>Incremento de percepciones económicas</c:v>
                </c:pt>
                <c:pt idx="2">
                  <c:v>Incremento en nivel jerárquico</c:v>
                </c:pt>
                <c:pt idx="3">
                  <c:v>Incremento en responsabilidades</c:v>
                </c:pt>
                <c:pt idx="4">
                  <c:v>Más oportunidades de trabajo</c:v>
                </c:pt>
              </c:strCache>
            </c:strRef>
          </c:cat>
          <c:val>
            <c:numRef>
              <c:f>TablaDatos!$C$233:$C$237</c:f>
              <c:numCache>
                <c:formatCode>General</c:formatCode>
                <c:ptCount val="5"/>
                <c:pt idx="0">
                  <c:v>0.53448275862068995</c:v>
                </c:pt>
                <c:pt idx="1">
                  <c:v>0.18965517241379301</c:v>
                </c:pt>
                <c:pt idx="2">
                  <c:v>0.13793103448275901</c:v>
                </c:pt>
                <c:pt idx="3">
                  <c:v>6.8965517241379296E-2</c:v>
                </c:pt>
                <c:pt idx="4">
                  <c:v>6.8965517241379296E-2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E25-4EBD-8424-00DD70A606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69362944"/>
        <c:axId val="168789696"/>
        <c:axId val="0"/>
      </c:bar3DChart>
      <c:catAx>
        <c:axId val="16936294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68789696"/>
        <c:crosses val="autoZero"/>
        <c:auto val="1"/>
        <c:lblAlgn val="ctr"/>
        <c:lblOffset val="100"/>
        <c:noMultiLvlLbl val="0"/>
      </c:catAx>
      <c:valAx>
        <c:axId val="16878969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693629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7748-4B73-B464-F3FC3B3CEB4F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7748-4B73-B464-F3FC3B3CEB4F}"/>
              </c:ext>
            </c:extLst>
          </c:dPt>
          <c:dPt>
            <c:idx val="2"/>
            <c:bubble3D val="0"/>
            <c:spPr>
              <a:solidFill>
                <a:srgbClr val="EDEDED"/>
              </a:solidFill>
            </c:spPr>
            <c:extLst>
              <c:ext xmlns:c16="http://schemas.microsoft.com/office/drawing/2014/chart" uri="{C3380CC4-5D6E-409C-BE32-E72D297353CC}">
                <c16:uniqueId val="{00000005-7748-4B73-B464-F3FC3B3CEB4F}"/>
              </c:ext>
            </c:extLst>
          </c:dPt>
          <c:dLbls>
            <c:dLbl>
              <c:idx val="0"/>
              <c:layout>
                <c:manualLayout>
                  <c:x val="-0.06"/>
                  <c:y val="-0.32162162162162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748-4B73-B464-F3FC3B3CEB4F}"/>
                </c:ext>
              </c:extLst>
            </c:dLbl>
            <c:dLbl>
              <c:idx val="2"/>
              <c:layout>
                <c:manualLayout>
                  <c:x val="3.6923076923076899E-2"/>
                  <c:y val="-2.7027027027027302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748-4B73-B464-F3FC3B3CEB4F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TablaDatos!$B$247:$B$249</c:f>
              <c:strCache>
                <c:ptCount val="3"/>
                <c:pt idx="0">
                  <c:v>Gobierno y/u Organismos Públicos</c:v>
                </c:pt>
                <c:pt idx="1">
                  <c:v>Empresa y/u Organismos Privados</c:v>
                </c:pt>
                <c:pt idx="2">
                  <c:v>Trabajador independiente</c:v>
                </c:pt>
              </c:strCache>
            </c:strRef>
          </c:cat>
          <c:val>
            <c:numRef>
              <c:f>TablaDatos!$C$247:$C$249</c:f>
              <c:numCache>
                <c:formatCode>General</c:formatCode>
                <c:ptCount val="3"/>
                <c:pt idx="0">
                  <c:v>0.70175438596491202</c:v>
                </c:pt>
                <c:pt idx="1">
                  <c:v>0.157894736842105</c:v>
                </c:pt>
                <c:pt idx="2">
                  <c:v>0.140350877192982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748-4B73-B464-F3FC3B3CEB4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703450250536899"/>
          <c:y val="5.10855501170462E-2"/>
          <c:w val="0.78776349319971395"/>
          <c:h val="0.8682587784635029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30303507516106E-2"/>
                  <c:y val="2.70291551393914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C85-4081-B24B-6448A9FD2F39}"/>
                </c:ext>
              </c:extLst>
            </c:dLbl>
            <c:dLbl>
              <c:idx val="1"/>
              <c:layout>
                <c:manualLayout>
                  <c:x val="3.30303507516106E-2"/>
                  <c:y val="8.10832091934454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C85-4081-B24B-6448A9FD2F39}"/>
                </c:ext>
              </c:extLst>
            </c:dLbl>
            <c:dLbl>
              <c:idx val="2"/>
              <c:layout>
                <c:manualLayout>
                  <c:x val="3.1212168933428701E-2"/>
                  <c:y val="8.10832091934454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C85-4081-B24B-6448A9FD2F39}"/>
                </c:ext>
              </c:extLst>
            </c:dLbl>
            <c:dLbl>
              <c:idx val="3"/>
              <c:layout>
                <c:manualLayout>
                  <c:x val="2.9393987115246999E-2"/>
                  <c:y val="2.7031283251755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C85-4081-B24B-6448A9FD2F39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TablaDatos!$B$254:$B$257</c:f>
              <c:strCache>
                <c:ptCount val="4"/>
                <c:pt idx="0">
                  <c:v>Micro</c:v>
                </c:pt>
                <c:pt idx="1">
                  <c:v>Pequeña</c:v>
                </c:pt>
                <c:pt idx="2">
                  <c:v>Mediana</c:v>
                </c:pt>
                <c:pt idx="3">
                  <c:v>Grande</c:v>
                </c:pt>
              </c:strCache>
            </c:strRef>
          </c:cat>
          <c:val>
            <c:numRef>
              <c:f>TablaDatos!$C$254:$C$257</c:f>
              <c:numCache>
                <c:formatCode>General</c:formatCode>
                <c:ptCount val="4"/>
                <c:pt idx="0">
                  <c:v>2.04081632653061E-2</c:v>
                </c:pt>
                <c:pt idx="1">
                  <c:v>8.1632653061224497E-2</c:v>
                </c:pt>
                <c:pt idx="2">
                  <c:v>4.0816326530612297E-2</c:v>
                </c:pt>
                <c:pt idx="3">
                  <c:v>0.85714285714285698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C85-4081-B24B-6448A9FD2F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69594880"/>
        <c:axId val="168793152"/>
        <c:axId val="0"/>
      </c:bar3DChart>
      <c:catAx>
        <c:axId val="169594880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68793152"/>
        <c:crosses val="autoZero"/>
        <c:auto val="1"/>
        <c:lblAlgn val="ctr"/>
        <c:lblOffset val="100"/>
        <c:noMultiLvlLbl val="0"/>
      </c:catAx>
      <c:valAx>
        <c:axId val="16879315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695948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9502648532569797"/>
          <c:y val="3.7572036603532699E-2"/>
          <c:w val="0.62704423765211204"/>
          <c:h val="0.91150202170674599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374-4DAE-8A7D-F79882AEC502}"/>
                </c:ext>
              </c:extLst>
            </c:dLbl>
            <c:dLbl>
              <c:idx val="1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374-4DAE-8A7D-F79882AEC502}"/>
                </c:ext>
              </c:extLst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374-4DAE-8A7D-F79882AEC502}"/>
                </c:ext>
              </c:extLst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374-4DAE-8A7D-F79882AEC502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374-4DAE-8A7D-F79882AEC502}"/>
                </c:ext>
              </c:extLst>
            </c:dLbl>
            <c:dLbl>
              <c:idx val="5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374-4DAE-8A7D-F79882AEC502}"/>
                </c:ext>
              </c:extLst>
            </c:dLbl>
            <c:dLbl>
              <c:idx val="6"/>
              <c:layout>
                <c:manualLayout>
                  <c:x val="9.0909090909090905E-3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374-4DAE-8A7D-F79882AEC502}"/>
                </c:ext>
              </c:extLst>
            </c:dLbl>
            <c:dLbl>
              <c:idx val="7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374-4DAE-8A7D-F79882AEC502}"/>
                </c:ext>
              </c:extLst>
            </c:dLbl>
            <c:dLbl>
              <c:idx val="8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7374-4DAE-8A7D-F79882AEC502}"/>
                </c:ext>
              </c:extLst>
            </c:dLbl>
            <c:dLbl>
              <c:idx val="9"/>
              <c:layout>
                <c:manualLayout>
                  <c:x val="0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7374-4DAE-8A7D-F79882AEC502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TablaDatos!$B$262:$B$271</c:f>
              <c:strCache>
                <c:ptCount val="10"/>
                <c:pt idx="0">
                  <c:v>De $4,001 a $6,000</c:v>
                </c:pt>
                <c:pt idx="1">
                  <c:v>De $8,001 a $10,000</c:v>
                </c:pt>
                <c:pt idx="2">
                  <c:v>De $10,001 a $12,000</c:v>
                </c:pt>
                <c:pt idx="3">
                  <c:v>De $12,001 a $15,000</c:v>
                </c:pt>
                <c:pt idx="4">
                  <c:v>De $15,001 a $20,000</c:v>
                </c:pt>
                <c:pt idx="5">
                  <c:v>De $20,001 a $25,000</c:v>
                </c:pt>
                <c:pt idx="6">
                  <c:v>De $25,001 a $30,000</c:v>
                </c:pt>
                <c:pt idx="7">
                  <c:v>De $ 30,001 a $ 40,000</c:v>
                </c:pt>
                <c:pt idx="8">
                  <c:v>Más de $40,000</c:v>
                </c:pt>
                <c:pt idx="9">
                  <c:v>No proporcionó dato</c:v>
                </c:pt>
              </c:strCache>
            </c:strRef>
          </c:cat>
          <c:val>
            <c:numRef>
              <c:f>TablaDatos!$C$262:$C$271</c:f>
              <c:numCache>
                <c:formatCode>General</c:formatCode>
                <c:ptCount val="10"/>
                <c:pt idx="0">
                  <c:v>1.7543859649122799E-2</c:v>
                </c:pt>
                <c:pt idx="1">
                  <c:v>7.0175438596491196E-2</c:v>
                </c:pt>
                <c:pt idx="2">
                  <c:v>5.2631578947368397E-2</c:v>
                </c:pt>
                <c:pt idx="3">
                  <c:v>0.105263157894737</c:v>
                </c:pt>
                <c:pt idx="4">
                  <c:v>0.140350877192982</c:v>
                </c:pt>
                <c:pt idx="5">
                  <c:v>0.19298245614035101</c:v>
                </c:pt>
                <c:pt idx="6">
                  <c:v>0.105263157894737</c:v>
                </c:pt>
                <c:pt idx="7">
                  <c:v>8.7719298245614002E-2</c:v>
                </c:pt>
                <c:pt idx="8">
                  <c:v>0.175438596491228</c:v>
                </c:pt>
                <c:pt idx="9">
                  <c:v>5.2631578947368397E-2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7374-4DAE-8A7D-F79882AEC5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69596928"/>
        <c:axId val="168795456"/>
        <c:axId val="0"/>
      </c:bar3DChart>
      <c:catAx>
        <c:axId val="169596928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68795456"/>
        <c:crosses val="autoZero"/>
        <c:auto val="1"/>
        <c:lblAlgn val="ctr"/>
        <c:lblOffset val="100"/>
        <c:noMultiLvlLbl val="0"/>
      </c:catAx>
      <c:valAx>
        <c:axId val="16879545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695969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0174925470275201"/>
          <c:y val="0.28706165569893499"/>
          <c:w val="0.61538460208363299"/>
          <c:h val="0.54054057872326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505B-4480-90FE-DC4F106A9F12}"/>
              </c:ext>
            </c:extLst>
          </c:dPt>
          <c:dLbls>
            <c:dLbl>
              <c:idx val="0"/>
              <c:layout>
                <c:manualLayout>
                  <c:x val="0.27113534349034402"/>
                  <c:y val="-0.51851752435363796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05B-4480-90FE-DC4F106A9F12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TablaDatos!$B$276</c:f>
              <c:strCache>
                <c:ptCount val="1"/>
                <c:pt idx="0">
                  <c:v>Sí</c:v>
                </c:pt>
              </c:strCache>
            </c:strRef>
          </c:cat>
          <c:val>
            <c:numRef>
              <c:f>TablaDatos!$C$276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05B-4480-90FE-DC4F106A9F1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6161675017895503"/>
          <c:y val="3.4869333900830003E-2"/>
          <c:w val="0.69681760916249103"/>
          <c:h val="0.914204724409449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54545454545455E-2"/>
                  <c:y val="4.256224728665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F76-4F16-BDA3-CF00CA402769}"/>
                </c:ext>
              </c:extLst>
            </c:dLbl>
            <c:dLbl>
              <c:idx val="1"/>
              <c:layout>
                <c:manualLayout>
                  <c:x val="2.39394416607014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F76-4F16-BDA3-CF00CA402769}"/>
                </c:ext>
              </c:extLst>
            </c:dLbl>
            <c:dLbl>
              <c:idx val="2"/>
              <c:layout>
                <c:manualLayout>
                  <c:x val="2.57576234788833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F76-4F16-BDA3-CF00CA402769}"/>
                </c:ext>
              </c:extLst>
            </c:dLbl>
            <c:dLbl>
              <c:idx val="3"/>
              <c:layout>
                <c:manualLayout>
                  <c:x val="4.0303078024337899E-2"/>
                  <c:y val="8.10832091934454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F76-4F16-BDA3-CF00CA402769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TablaDatos!$B$345:$B$348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TablaDatos!$C$345:$C$348</c:f>
              <c:numCache>
                <c:formatCode>General</c:formatCode>
                <c:ptCount val="4"/>
                <c:pt idx="0">
                  <c:v>0.94827586206896597</c:v>
                </c:pt>
                <c:pt idx="1">
                  <c:v>3.4482758620689703E-2</c:v>
                </c:pt>
                <c:pt idx="2">
                  <c:v>1.72413793103448E-2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F76-4F16-BDA3-CF00CA4027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69719296"/>
        <c:axId val="169635200"/>
        <c:axId val="0"/>
      </c:bar3DChart>
      <c:catAx>
        <c:axId val="169719296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69635200"/>
        <c:crosses val="autoZero"/>
        <c:auto val="1"/>
        <c:lblAlgn val="ctr"/>
        <c:lblOffset val="100"/>
        <c:noMultiLvlLbl val="0"/>
      </c:catAx>
      <c:valAx>
        <c:axId val="16963520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697192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6161675017895503"/>
          <c:y val="7.8423068738029504E-3"/>
          <c:w val="0.69136306370794498"/>
          <c:h val="0.9412317514364759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36363636363636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5CD-48E5-9B23-B88C17B7E2F6}"/>
                </c:ext>
              </c:extLst>
            </c:dLbl>
            <c:dLbl>
              <c:idx val="1"/>
              <c:layout>
                <c:manualLayout>
                  <c:x val="2.5757623478883301E-2"/>
                  <c:y val="2.70291551393914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5CD-48E5-9B23-B88C17B7E2F6}"/>
                </c:ext>
              </c:extLst>
            </c:dLbl>
            <c:dLbl>
              <c:idx val="2"/>
              <c:layout>
                <c:manualLayout>
                  <c:x val="3.8484896206156E-2"/>
                  <c:y val="5.40561821664183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5CD-48E5-9B23-B88C17B7E2F6}"/>
                </c:ext>
              </c:extLst>
            </c:dLbl>
            <c:dLbl>
              <c:idx val="3"/>
              <c:layout>
                <c:manualLayout>
                  <c:x val="2.75758052970651E-2"/>
                  <c:y val="8.10832091934454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5CD-48E5-9B23-B88C17B7E2F6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TablaDatos!$B$307:$B$310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TablaDatos!$C$307:$C$310</c:f>
              <c:numCache>
                <c:formatCode>General</c:formatCode>
                <c:ptCount val="4"/>
                <c:pt idx="0">
                  <c:v>0.92063492063492103</c:v>
                </c:pt>
                <c:pt idx="1">
                  <c:v>6.3492063492063502E-2</c:v>
                </c:pt>
                <c:pt idx="2">
                  <c:v>0</c:v>
                </c:pt>
                <c:pt idx="3">
                  <c:v>1.58730158730159E-2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5CD-48E5-9B23-B88C17B7E2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69721344"/>
        <c:axId val="169637504"/>
        <c:axId val="0"/>
      </c:bar3DChart>
      <c:catAx>
        <c:axId val="16972134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69637504"/>
        <c:crosses val="autoZero"/>
        <c:auto val="1"/>
        <c:lblAlgn val="ctr"/>
        <c:lblOffset val="100"/>
        <c:noMultiLvlLbl val="0"/>
      </c:catAx>
      <c:valAx>
        <c:axId val="16963750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697213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5856320687186802"/>
          <c:y val="2.9463928495424601E-2"/>
          <c:w val="0.49078024337866899"/>
          <c:h val="0.91961012981485402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E15-4A5F-B726-56B05D4767C2}"/>
                </c:ext>
              </c:extLst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E15-4A5F-B726-56B05D4767C2}"/>
                </c:ext>
              </c:extLst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E15-4A5F-B726-56B05D4767C2}"/>
                </c:ext>
              </c:extLst>
            </c:dLbl>
            <c:dLbl>
              <c:idx val="3"/>
              <c:layout>
                <c:manualLayout>
                  <c:x val="1.7052684323550501E-2"/>
                  <c:y val="2.70291551393914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E15-4A5F-B726-56B05D4767C2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E15-4A5F-B726-56B05D4767C2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TablaDatos!$B$11:$B$15</c:f>
              <c:strCache>
                <c:ptCount val="5"/>
                <c:pt idx="0">
                  <c:v>Gusto por el posgrado</c:v>
                </c:pt>
                <c:pt idx="1">
                  <c:v>Especialización de conocimientos</c:v>
                </c:pt>
                <c:pt idx="2">
                  <c:v>Actualizar mis conocimientos</c:v>
                </c:pt>
                <c:pt idx="3">
                  <c:v>Mejorar en el ámbito laboral  (sueldo- puesto)</c:v>
                </c:pt>
                <c:pt idx="4">
                  <c:v>Mejorar mi trayectoria profesional (currículum)</c:v>
                </c:pt>
              </c:strCache>
            </c:strRef>
          </c:cat>
          <c:val>
            <c:numRef>
              <c:f>TablaDatos!$C$11:$C$15</c:f>
              <c:numCache>
                <c:formatCode>General</c:formatCode>
                <c:ptCount val="5"/>
                <c:pt idx="0">
                  <c:v>0.61904761904761896</c:v>
                </c:pt>
                <c:pt idx="1">
                  <c:v>0.19047619047619099</c:v>
                </c:pt>
                <c:pt idx="2">
                  <c:v>7.9365079365079402E-2</c:v>
                </c:pt>
                <c:pt idx="3">
                  <c:v>6.3492063492063502E-2</c:v>
                </c:pt>
                <c:pt idx="4">
                  <c:v>4.7619047619047603E-2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E15-4A5F-B726-56B05D4767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56016640"/>
        <c:axId val="119175360"/>
        <c:axId val="0"/>
      </c:bar3DChart>
      <c:catAx>
        <c:axId val="156016640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19175360"/>
        <c:crosses val="autoZero"/>
        <c:auto val="1"/>
        <c:lblAlgn val="ctr"/>
        <c:lblOffset val="100"/>
        <c:noMultiLvlLbl val="0"/>
      </c:catAx>
      <c:valAx>
        <c:axId val="11917536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560166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5635246957766598"/>
          <c:y val="3.4869333900830003E-2"/>
          <c:w val="0.60061717967072303"/>
          <c:h val="0.949339859544584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0909090909090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091-46CC-BCBE-3A9564828E0E}"/>
                </c:ext>
              </c:extLst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091-46CC-BCBE-3A9564828E0E}"/>
                </c:ext>
              </c:extLst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091-46CC-BCBE-3A9564828E0E}"/>
                </c:ext>
              </c:extLst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091-46CC-BCBE-3A9564828E0E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091-46CC-BCBE-3A9564828E0E}"/>
                </c:ext>
              </c:extLst>
            </c:dLbl>
            <c:dLbl>
              <c:idx val="5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091-46CC-BCBE-3A9564828E0E}"/>
                </c:ext>
              </c:extLst>
            </c:dLbl>
            <c:dLbl>
              <c:idx val="6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091-46CC-BCBE-3A9564828E0E}"/>
                </c:ext>
              </c:extLst>
            </c:dLbl>
            <c:dLbl>
              <c:idx val="7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091-46CC-BCBE-3A9564828E0E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TablaDatos!$B$315:$B$322</c:f>
              <c:strCache>
                <c:ptCount val="8"/>
                <c:pt idx="0">
                  <c:v>Investigación</c:v>
                </c:pt>
                <c:pt idx="1">
                  <c:v>Trabajo en equipo</c:v>
                </c:pt>
                <c:pt idx="2">
                  <c:v>Diseño de proyectos</c:v>
                </c:pt>
                <c:pt idx="3">
                  <c:v>Solución de problemas</c:v>
                </c:pt>
                <c:pt idx="4">
                  <c:v>Actitudes emprendedoras</c:v>
                </c:pt>
                <c:pt idx="5">
                  <c:v>Liderazgo</c:v>
                </c:pt>
                <c:pt idx="6">
                  <c:v>Manejo de instrumentos y herramientas</c:v>
                </c:pt>
                <c:pt idx="7">
                  <c:v>Otra</c:v>
                </c:pt>
              </c:strCache>
            </c:strRef>
          </c:cat>
          <c:val>
            <c:numRef>
              <c:f>TablaDatos!$C$315:$C$322</c:f>
              <c:numCache>
                <c:formatCode>General</c:formatCode>
                <c:ptCount val="8"/>
                <c:pt idx="0">
                  <c:v>0.38095238095238099</c:v>
                </c:pt>
                <c:pt idx="1">
                  <c:v>0.14285714285714299</c:v>
                </c:pt>
                <c:pt idx="2">
                  <c:v>0.14285714285714299</c:v>
                </c:pt>
                <c:pt idx="3">
                  <c:v>9.5238095238095205E-2</c:v>
                </c:pt>
                <c:pt idx="4">
                  <c:v>6.3492063492063502E-2</c:v>
                </c:pt>
                <c:pt idx="5">
                  <c:v>6.3492063492063502E-2</c:v>
                </c:pt>
                <c:pt idx="6">
                  <c:v>4.7619047619047603E-2</c:v>
                </c:pt>
                <c:pt idx="7">
                  <c:v>6.3492063492063502E-2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091-46CC-BCBE-3A9564828E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75404544"/>
        <c:axId val="169845312"/>
        <c:axId val="0"/>
      </c:bar3DChart>
      <c:catAx>
        <c:axId val="17540454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es-ES"/>
          </a:p>
        </c:txPr>
        <c:crossAx val="169845312"/>
        <c:crosses val="autoZero"/>
        <c:auto val="1"/>
        <c:lblAlgn val="ctr"/>
        <c:lblOffset val="100"/>
        <c:noMultiLvlLbl val="0"/>
      </c:catAx>
      <c:valAx>
        <c:axId val="16984531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754045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5674216177523302"/>
          <c:y val="3.4869333900830003E-2"/>
          <c:w val="0.47987401574803201"/>
          <c:h val="0.914204724409449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9.0909090909090905E-3"/>
                  <c:y val="2.70291551393914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BA8-4ABF-B5BF-F1DA966DF0D2}"/>
                </c:ext>
              </c:extLst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BA8-4ABF-B5BF-F1DA966DF0D2}"/>
                </c:ext>
              </c:extLst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BA8-4ABF-B5BF-F1DA966DF0D2}"/>
                </c:ext>
              </c:extLst>
            </c:dLbl>
            <c:dLbl>
              <c:idx val="3"/>
              <c:layout>
                <c:manualLayout>
                  <c:x val="5.4545454545454498E-3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BA8-4ABF-B5BF-F1DA966DF0D2}"/>
                </c:ext>
              </c:extLst>
            </c:dLbl>
            <c:dLbl>
              <c:idx val="4"/>
              <c:layout>
                <c:manualLayout>
                  <c:x val="1.12121689334287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BA8-4ABF-B5BF-F1DA966DF0D2}"/>
                </c:ext>
              </c:extLst>
            </c:dLbl>
            <c:dLbl>
              <c:idx val="5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BA8-4ABF-B5BF-F1DA966DF0D2}"/>
                </c:ext>
              </c:extLst>
            </c:dLbl>
            <c:dLbl>
              <c:idx val="6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BA8-4ABF-B5BF-F1DA966DF0D2}"/>
                </c:ext>
              </c:extLst>
            </c:dLbl>
            <c:dLbl>
              <c:idx val="7"/>
              <c:layout>
                <c:manualLayout>
                  <c:x val="7.2727272727272701E-3"/>
                  <c:y val="1.081102362204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BA8-4ABF-B5BF-F1DA966DF0D2}"/>
                </c:ext>
              </c:extLst>
            </c:dLbl>
            <c:dLbl>
              <c:idx val="8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DBA8-4ABF-B5BF-F1DA966DF0D2}"/>
                </c:ext>
              </c:extLst>
            </c:dLbl>
            <c:dLbl>
              <c:idx val="9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BA8-4ABF-B5BF-F1DA966DF0D2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TablaDatos!$B$327:$B$336</c:f>
              <c:strCache>
                <c:ptCount val="10"/>
                <c:pt idx="0">
                  <c:v>Investigación</c:v>
                </c:pt>
                <c:pt idx="1">
                  <c:v>Actitudes emprendedoras</c:v>
                </c:pt>
                <c:pt idx="2">
                  <c:v>Liderazgo</c:v>
                </c:pt>
                <c:pt idx="3">
                  <c:v>Diseño de proyectos</c:v>
                </c:pt>
                <c:pt idx="4">
                  <c:v>Comunicación</c:v>
                </c:pt>
                <c:pt idx="5">
                  <c:v>Trabajo en equipo</c:v>
                </c:pt>
                <c:pt idx="6">
                  <c:v>Solución de problemas</c:v>
                </c:pt>
                <c:pt idx="7">
                  <c:v>Manejo de instrumentos y herramientas</c:v>
                </c:pt>
                <c:pt idx="8">
                  <c:v>Otra</c:v>
                </c:pt>
                <c:pt idx="9">
                  <c:v>Ninguna</c:v>
                </c:pt>
              </c:strCache>
            </c:strRef>
          </c:cat>
          <c:val>
            <c:numRef>
              <c:f>TablaDatos!$C$327:$C$336</c:f>
              <c:numCache>
                <c:formatCode>General</c:formatCode>
                <c:ptCount val="10"/>
                <c:pt idx="0">
                  <c:v>0.17460317460317501</c:v>
                </c:pt>
                <c:pt idx="1">
                  <c:v>0.158730158730159</c:v>
                </c:pt>
                <c:pt idx="2">
                  <c:v>0.158730158730159</c:v>
                </c:pt>
                <c:pt idx="3">
                  <c:v>0.126984126984127</c:v>
                </c:pt>
                <c:pt idx="4">
                  <c:v>4.7619047619047603E-2</c:v>
                </c:pt>
                <c:pt idx="5">
                  <c:v>4.7619047619047603E-2</c:v>
                </c:pt>
                <c:pt idx="6">
                  <c:v>4.7619047619047603E-2</c:v>
                </c:pt>
                <c:pt idx="7">
                  <c:v>4.7619047619047603E-2</c:v>
                </c:pt>
                <c:pt idx="8">
                  <c:v>0.11111111111111099</c:v>
                </c:pt>
                <c:pt idx="9">
                  <c:v>7.9365079365079402E-2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DBA8-4ABF-B5BF-F1DA966DF0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75849984"/>
        <c:axId val="169638080"/>
        <c:axId val="0"/>
      </c:bar3DChart>
      <c:catAx>
        <c:axId val="17584998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es-ES"/>
          </a:p>
        </c:txPr>
        <c:crossAx val="169638080"/>
        <c:crosses val="autoZero"/>
        <c:auto val="1"/>
        <c:lblAlgn val="ctr"/>
        <c:lblOffset val="100"/>
        <c:noMultiLvlLbl val="0"/>
      </c:catAx>
      <c:valAx>
        <c:axId val="16963808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758499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230769230769201"/>
          <c:y val="0.17297297297297301"/>
          <c:w val="0.61538461538461497"/>
          <c:h val="0.54054054054054101"/>
        </c:manualLayout>
      </c:layout>
      <c:pie3DChart>
        <c:varyColors val="1"/>
        <c:ser>
          <c:idx val="0"/>
          <c:order val="0"/>
          <c:tx>
            <c:strRef>
              <c:f>TablaDatos!$B$341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28D9-43C2-8592-2663D902CCA7}"/>
              </c:ext>
            </c:extLst>
          </c:dPt>
          <c:dLbls>
            <c:dLbl>
              <c:idx val="0"/>
              <c:layout>
                <c:manualLayout>
                  <c:x val="-1.07692307692308E-2"/>
                  <c:y val="-0.49729729729729699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1400" b="1"/>
                  </a:pPr>
                  <a:endParaRPr lang="es-E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8D9-43C2-8592-2663D902CCA7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TablaDatos!$B$341</c:f>
              <c:strCache>
                <c:ptCount val="1"/>
                <c:pt idx="0">
                  <c:v>Sí</c:v>
                </c:pt>
              </c:strCache>
            </c:strRef>
          </c:cat>
          <c:val>
            <c:numRef>
              <c:f>TablaDatos!$C$341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8D9-43C2-8592-2663D902CCA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8.8964569412922398E-2"/>
          <c:w val="0.95565258301821099"/>
          <c:h val="0.83973854095576705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9401-482D-9E2A-4C33E5C63CE4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9401-482D-9E2A-4C33E5C63CE4}"/>
              </c:ext>
            </c:extLst>
          </c:dPt>
          <c:dLbls>
            <c:dLbl>
              <c:idx val="0"/>
              <c:layout>
                <c:manualLayout>
                  <c:x val="0.02"/>
                  <c:y val="-0.37297297297297299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401-482D-9E2A-4C33E5C63CE4}"/>
                </c:ext>
              </c:extLst>
            </c:dLbl>
            <c:dLbl>
              <c:idx val="1"/>
              <c:layout>
                <c:manualLayout>
                  <c:x val="1.07692307692308E-2"/>
                  <c:y val="-2.9729729729729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401-482D-9E2A-4C33E5C63CE4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TablaDatos!$B$359:$B$360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TablaDatos!$C$359:$C$360</c:f>
              <c:numCache>
                <c:formatCode>General</c:formatCode>
                <c:ptCount val="2"/>
                <c:pt idx="0">
                  <c:v>0.80952380952380998</c:v>
                </c:pt>
                <c:pt idx="1">
                  <c:v>0.19047619047619099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401-482D-9E2A-4C33E5C63CE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C3E9-48D4-8CEB-CDD9F8F57EF1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3-C3E9-48D4-8CEB-CDD9F8F57EF1}"/>
              </c:ext>
            </c:extLst>
          </c:dPt>
          <c:dLbls>
            <c:dLbl>
              <c:idx val="0"/>
              <c:layout>
                <c:manualLayout>
                  <c:x val="-1.5384615384615399E-2"/>
                  <c:y val="-2.432432432432430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3E9-48D4-8CEB-CDD9F8F57EF1}"/>
                </c:ext>
              </c:extLst>
            </c:dLbl>
            <c:dLbl>
              <c:idx val="1"/>
              <c:layout>
                <c:manualLayout>
                  <c:x val="-1.5384615384615399E-2"/>
                  <c:y val="-0.356756756756757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3E9-48D4-8CEB-CDD9F8F57EF1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TablaDatos!$B$365:$B$366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TablaDatos!$C$365:$C$366</c:f>
              <c:numCache>
                <c:formatCode>General</c:formatCode>
                <c:ptCount val="2"/>
                <c:pt idx="0">
                  <c:v>0.22222222222222199</c:v>
                </c:pt>
                <c:pt idx="1">
                  <c:v>0.77777777777777801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3E9-48D4-8CEB-CDD9F8F57EF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bg1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4065-4B22-A4D3-FAFED2B7B948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3-4065-4B22-A4D3-FAFED2B7B948}"/>
              </c:ext>
            </c:extLst>
          </c:dPt>
          <c:dLbls>
            <c:dLbl>
              <c:idx val="0"/>
              <c:layout>
                <c:manualLayout>
                  <c:x val="-8.3076923076923104E-2"/>
                  <c:y val="-9.729729729729730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065-4B22-A4D3-FAFED2B7B948}"/>
                </c:ext>
              </c:extLst>
            </c:dLbl>
            <c:dLbl>
              <c:idx val="1"/>
              <c:layout>
                <c:manualLayout>
                  <c:x val="3.6923076923076899E-2"/>
                  <c:y val="-0.240540540540541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065-4B22-A4D3-FAFED2B7B948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TablaDatos!$B$381:$B$382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TablaDatos!$C$381:$C$382</c:f>
              <c:numCache>
                <c:formatCode>General</c:formatCode>
                <c:ptCount val="2"/>
                <c:pt idx="0">
                  <c:v>0.39682539682539703</c:v>
                </c:pt>
                <c:pt idx="1">
                  <c:v>0.60317460317460303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065-4B22-A4D3-FAFED2B7B94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9B75-4EC7-9695-9E02F48DC88C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9B75-4EC7-9695-9E02F48DC88C}"/>
              </c:ext>
            </c:extLst>
          </c:dPt>
          <c:dLbls>
            <c:dLbl>
              <c:idx val="0"/>
              <c:layout>
                <c:manualLayout>
                  <c:x val="0.13923891497436"/>
                  <c:y val="-0.41282152132856997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B75-4EC7-9695-9E02F48DC88C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TablaDatos!$B$392:$B$393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TablaDatos!$C$392:$C$393</c:f>
              <c:numCache>
                <c:formatCode>General</c:formatCode>
                <c:ptCount val="2"/>
                <c:pt idx="0">
                  <c:v>0.88888888888888895</c:v>
                </c:pt>
                <c:pt idx="1">
                  <c:v>0.11111111111111099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B75-4EC7-9695-9E02F48DC88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3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FF5-4C6C-8A71-4BC5C25F5826}"/>
                </c:ext>
              </c:extLst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FF5-4C6C-8A71-4BC5C25F5826}"/>
                </c:ext>
              </c:extLst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FF5-4C6C-8A71-4BC5C25F5826}"/>
                </c:ext>
              </c:extLst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FF5-4C6C-8A71-4BC5C25F5826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FF5-4C6C-8A71-4BC5C25F5826}"/>
                </c:ext>
              </c:extLst>
            </c:dLbl>
            <c:dLbl>
              <c:idx val="5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FF5-4C6C-8A71-4BC5C25F5826}"/>
                </c:ext>
              </c:extLst>
            </c:dLbl>
            <c:dLbl>
              <c:idx val="6"/>
              <c:layout>
                <c:manualLayout>
                  <c:x val="1.63636363636364E-2"/>
                  <c:y val="8.10832091934454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EFF5-4C6C-8A71-4BC5C25F5826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TablaDatos!$B$398:$B$404</c:f>
              <c:strCache>
                <c:ptCount val="7"/>
                <c:pt idx="0">
                  <c:v>Subespecialidad</c:v>
                </c:pt>
                <c:pt idx="1">
                  <c:v>Diplomado</c:v>
                </c:pt>
                <c:pt idx="2">
                  <c:v>Maestría</c:v>
                </c:pt>
                <c:pt idx="3">
                  <c:v>Especialidad</c:v>
                </c:pt>
                <c:pt idx="4">
                  <c:v>Congreso</c:v>
                </c:pt>
                <c:pt idx="5">
                  <c:v>Taller</c:v>
                </c:pt>
                <c:pt idx="6">
                  <c:v>Curso</c:v>
                </c:pt>
              </c:strCache>
            </c:strRef>
          </c:cat>
          <c:val>
            <c:numRef>
              <c:f>TablaDatos!$C$398:$C$404</c:f>
              <c:numCache>
                <c:formatCode>General</c:formatCode>
                <c:ptCount val="7"/>
                <c:pt idx="0">
                  <c:v>0.44642857142857201</c:v>
                </c:pt>
                <c:pt idx="1">
                  <c:v>0.160714285714286</c:v>
                </c:pt>
                <c:pt idx="2">
                  <c:v>0.125</c:v>
                </c:pt>
                <c:pt idx="3">
                  <c:v>0.107142857142857</c:v>
                </c:pt>
                <c:pt idx="4">
                  <c:v>7.1428571428571397E-2</c:v>
                </c:pt>
                <c:pt idx="5">
                  <c:v>5.3571428571428603E-2</c:v>
                </c:pt>
                <c:pt idx="6">
                  <c:v>3.5714285714285698E-2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EFF5-4C6C-8A71-4BC5C25F58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76351744"/>
        <c:axId val="176068224"/>
        <c:axId val="0"/>
      </c:bar3DChart>
      <c:catAx>
        <c:axId val="17635174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76068224"/>
        <c:crosses val="autoZero"/>
        <c:auto val="1"/>
        <c:lblAlgn val="ctr"/>
        <c:lblOffset val="100"/>
        <c:noMultiLvlLbl val="0"/>
      </c:catAx>
      <c:valAx>
        <c:axId val="17606822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763517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076915072805001"/>
          <c:y val="0.188845540142004"/>
          <c:w val="0.71862514930598498"/>
          <c:h val="0.63277627922140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92D3-4887-91A3-63C16C0A7B20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92D3-4887-91A3-63C16C0A7B20}"/>
              </c:ext>
            </c:extLst>
          </c:dPt>
          <c:dLbls>
            <c:dLbl>
              <c:idx val="0"/>
              <c:layout>
                <c:manualLayout>
                  <c:x val="-0.11846153846153799"/>
                  <c:y val="-0.3621621621621620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2D3-4887-91A3-63C16C0A7B20}"/>
                </c:ext>
              </c:extLst>
            </c:dLbl>
            <c:dLbl>
              <c:idx val="1"/>
              <c:layout>
                <c:manualLayout>
                  <c:x val="1.07692307692308E-2"/>
                  <c:y val="-2.432432432432430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2D3-4887-91A3-63C16C0A7B20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TablaDatos!$B$409:$B$410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TablaDatos!$C$409:$C$410</c:f>
              <c:numCache>
                <c:formatCode>General</c:formatCode>
                <c:ptCount val="2"/>
                <c:pt idx="0">
                  <c:v>0.71428571428571397</c:v>
                </c:pt>
                <c:pt idx="1">
                  <c:v>0.28571428571428598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2D3-4887-91A3-63C16C0A7B2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0769166788094"/>
          <c:y val="0.281081205613881"/>
          <c:w val="0.70801046583388805"/>
          <c:h val="0.62260830866286698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0"/>
            <c:spPr>
              <a:solidFill>
                <a:schemeClr val="bg1">
                  <a:lumMod val="8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AB3D-4EA8-B812-8038E8E71F19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3-AB3D-4EA8-B812-8038E8E71F19}"/>
              </c:ext>
            </c:extLst>
          </c:dPt>
          <c:dPt>
            <c:idx val="2"/>
            <c:bubble3D val="0"/>
            <c:spPr>
              <a:solidFill>
                <a:srgbClr val="EDEDED"/>
              </a:solidFill>
            </c:spPr>
            <c:extLst>
              <c:ext xmlns:c16="http://schemas.microsoft.com/office/drawing/2014/chart" uri="{C3380CC4-5D6E-409C-BE32-E72D297353CC}">
                <c16:uniqueId val="{00000005-AB3D-4EA8-B812-8038E8E71F19}"/>
              </c:ext>
            </c:extLst>
          </c:dPt>
          <c:dLbls>
            <c:dLbl>
              <c:idx val="0"/>
              <c:layout>
                <c:manualLayout>
                  <c:x val="-0.11846153846153799"/>
                  <c:y val="-9.7297297297297206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B3D-4EA8-B812-8038E8E71F19}"/>
                </c:ext>
              </c:extLst>
            </c:dLbl>
            <c:dLbl>
              <c:idx val="2"/>
              <c:layout>
                <c:manualLayout>
                  <c:x val="4.7692307692307701E-2"/>
                  <c:y val="-1.6216216216216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Sub </a:t>
                    </a:r>
                    <a:r>
                      <a:rPr lang="en-US" dirty="0" err="1" smtClean="0"/>
                      <a:t>Especialidad</a:t>
                    </a:r>
                    <a:r>
                      <a:rPr lang="en-US" dirty="0"/>
                      <a:t>
20.0%</a:t>
                    </a:r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B3D-4EA8-B812-8038E8E71F19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TablaDatos!$B$415:$B$417</c:f>
              <c:strCache>
                <c:ptCount val="3"/>
                <c:pt idx="0">
                  <c:v>Maestría</c:v>
                </c:pt>
                <c:pt idx="1">
                  <c:v>Diplomado</c:v>
                </c:pt>
                <c:pt idx="2">
                  <c:v>Subespecialidad</c:v>
                </c:pt>
              </c:strCache>
            </c:strRef>
          </c:cat>
          <c:val>
            <c:numRef>
              <c:f>TablaDatos!$C$415:$C$417</c:f>
              <c:numCache>
                <c:formatCode>General</c:formatCode>
                <c:ptCount val="3"/>
                <c:pt idx="0">
                  <c:v>0.4</c:v>
                </c:pt>
                <c:pt idx="1">
                  <c:v>0.4</c:v>
                </c:pt>
                <c:pt idx="2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B3D-4EA8-B812-8038E8E71F1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5119957050823201"/>
          <c:y val="2.9463928495424601E-2"/>
          <c:w val="0.48541660701503198"/>
          <c:h val="0.91961012981485402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457-4535-9C28-8834E55B9B59}"/>
                </c:ext>
              </c:extLst>
            </c:dLbl>
            <c:dLbl>
              <c:idx val="1"/>
              <c:layout>
                <c:manualLayout>
                  <c:x val="1.63636363636364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457-4535-9C28-8834E55B9B59}"/>
                </c:ext>
              </c:extLst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457-4535-9C28-8834E55B9B59}"/>
                </c:ext>
              </c:extLst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457-4535-9C28-8834E55B9B59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457-4535-9C28-8834E55B9B59}"/>
                </c:ext>
              </c:extLst>
            </c:dLbl>
            <c:dLbl>
              <c:idx val="5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457-4535-9C28-8834E55B9B59}"/>
                </c:ext>
              </c:extLst>
            </c:dLbl>
            <c:dLbl>
              <c:idx val="6"/>
              <c:layout>
                <c:manualLayout>
                  <c:x val="1.666666666666679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0457-4535-9C28-8834E55B9B59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TablaDatos!$B$20:$B$26</c:f>
              <c:strCache>
                <c:ptCount val="7"/>
                <c:pt idx="0">
                  <c:v>Por su prestigio</c:v>
                </c:pt>
                <c:pt idx="1">
                  <c:v>Por la calidad académica</c:v>
                </c:pt>
                <c:pt idx="2">
                  <c:v>Porque es mi alma máter</c:v>
                </c:pt>
                <c:pt idx="3">
                  <c:v>Por el programa de estudios</c:v>
                </c:pt>
                <c:pt idx="4">
                  <c:v>Ubicación</c:v>
                </c:pt>
                <c:pt idx="5">
                  <c:v>Por el costo</c:v>
                </c:pt>
                <c:pt idx="6">
                  <c:v>Es la única que oferta dicho posgrado</c:v>
                </c:pt>
              </c:strCache>
            </c:strRef>
          </c:cat>
          <c:val>
            <c:numRef>
              <c:f>TablaDatos!$C$20:$C$26</c:f>
              <c:numCache>
                <c:formatCode>General</c:formatCode>
                <c:ptCount val="7"/>
                <c:pt idx="0">
                  <c:v>0.38095238095238099</c:v>
                </c:pt>
                <c:pt idx="1">
                  <c:v>0.238095238095238</c:v>
                </c:pt>
                <c:pt idx="2">
                  <c:v>0.17460317460317501</c:v>
                </c:pt>
                <c:pt idx="3">
                  <c:v>0.14285714285714299</c:v>
                </c:pt>
                <c:pt idx="4">
                  <c:v>3.1746031746031703E-2</c:v>
                </c:pt>
                <c:pt idx="5">
                  <c:v>1.58730158730159E-2</c:v>
                </c:pt>
                <c:pt idx="6">
                  <c:v>1.58730158730159E-2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0457-4535-9C28-8834E55B9B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67041024"/>
        <c:axId val="120625344"/>
        <c:axId val="0"/>
      </c:bar3DChart>
      <c:catAx>
        <c:axId val="16704102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20625344"/>
        <c:crosses val="autoZero"/>
        <c:auto val="1"/>
        <c:lblAlgn val="ctr"/>
        <c:lblOffset val="100"/>
        <c:noMultiLvlLbl val="0"/>
      </c:catAx>
      <c:valAx>
        <c:axId val="12062534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6704102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307692307692308"/>
          <c:y val="0.1864864864864865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4935-41B3-8A39-3B0715FA6D0F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4935-41B3-8A39-3B0715FA6D0F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TablaDatos!$B$422:$B$423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TablaDatos!$C$422:$C$423</c:f>
              <c:numCache>
                <c:formatCode>General</c:formatCode>
                <c:ptCount val="2"/>
                <c:pt idx="0">
                  <c:v>0.98412698412698396</c:v>
                </c:pt>
                <c:pt idx="1">
                  <c:v>1.58730158730159E-2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935-41B3-8A39-3B0715FA6D0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6153846153846"/>
          <c:y val="0.22162162162162199"/>
          <c:w val="0.65384615384615397"/>
          <c:h val="0.572972972972973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7564-4668-9E35-15399B4B8BA3}"/>
              </c:ext>
            </c:extLst>
          </c:dPt>
          <c:dPt>
            <c:idx val="1"/>
            <c:bubble3D val="0"/>
            <c:spPr>
              <a:solidFill>
                <a:schemeClr val="bg1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7564-4668-9E35-15399B4B8BA3}"/>
              </c:ext>
            </c:extLst>
          </c:dPt>
          <c:dPt>
            <c:idx val="2"/>
            <c:bubble3D val="0"/>
            <c:spPr>
              <a:solidFill>
                <a:srgbClr val="EDEDED"/>
              </a:solidFill>
            </c:spPr>
            <c:extLst>
              <c:ext xmlns:c16="http://schemas.microsoft.com/office/drawing/2014/chart" uri="{C3380CC4-5D6E-409C-BE32-E72D297353CC}">
                <c16:uniqueId val="{00000005-7564-4668-9E35-15399B4B8BA3}"/>
              </c:ext>
            </c:extLst>
          </c:dPt>
          <c:dLbls>
            <c:dLbl>
              <c:idx val="0"/>
              <c:layout>
                <c:manualLayout>
                  <c:x val="6.7692307692307704E-2"/>
                  <c:y val="2.7027027027026998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564-4668-9E35-15399B4B8BA3}"/>
                </c:ext>
              </c:extLst>
            </c:dLbl>
            <c:dLbl>
              <c:idx val="1"/>
              <c:layout>
                <c:manualLayout>
                  <c:x val="2.4615384615384601E-2"/>
                  <c:y val="4.5945945945945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564-4668-9E35-15399B4B8BA3}"/>
                </c:ext>
              </c:extLst>
            </c:dLbl>
            <c:dLbl>
              <c:idx val="2"/>
              <c:layout>
                <c:manualLayout>
                  <c:x val="5.0769230769230803E-2"/>
                  <c:y val="8.1081081081081103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564-4668-9E35-15399B4B8BA3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TablaDatos!$B$31:$B$33</c:f>
              <c:strCache>
                <c:ptCount val="3"/>
                <c:pt idx="0">
                  <c:v>Sí, tengo el grado y el título</c:v>
                </c:pt>
                <c:pt idx="1">
                  <c:v>Sólo tengo el grado pero no el título</c:v>
                </c:pt>
                <c:pt idx="2">
                  <c:v>No</c:v>
                </c:pt>
              </c:strCache>
            </c:strRef>
          </c:cat>
          <c:val>
            <c:numRef>
              <c:f>TablaDatos!$C$31:$C$33</c:f>
              <c:numCache>
                <c:formatCode>General</c:formatCode>
                <c:ptCount val="3"/>
                <c:pt idx="0">
                  <c:v>0.93650793650793596</c:v>
                </c:pt>
                <c:pt idx="1">
                  <c:v>3.1746031746031703E-2</c:v>
                </c:pt>
                <c:pt idx="2">
                  <c:v>3.1746031746031703E-2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564-4668-9E35-15399B4B8BA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AD01-45FF-90B0-FA495E7AADC4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3-AD01-45FF-90B0-FA495E7AADC4}"/>
              </c:ext>
            </c:extLst>
          </c:dPt>
          <c:dLbls>
            <c:dLbl>
              <c:idx val="1"/>
              <c:layout>
                <c:manualLayout>
                  <c:x val="3.3846153846153797E-2"/>
                  <c:y val="-0.3648648648648650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D01-45FF-90B0-FA495E7AADC4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TablaDatos!$B$38:$B$39</c:f>
              <c:strCache>
                <c:ptCount val="2"/>
                <c:pt idx="0">
                  <c:v>Falta de tiempo</c:v>
                </c:pt>
                <c:pt idx="1">
                  <c:v>Trámite en proceso</c:v>
                </c:pt>
              </c:strCache>
            </c:strRef>
          </c:cat>
          <c:val>
            <c:numRef>
              <c:f>TablaDatos!$C$38:$C$39</c:f>
              <c:numCache>
                <c:formatCode>General</c:formatCode>
                <c:ptCount val="2"/>
                <c:pt idx="0">
                  <c:v>0.25</c:v>
                </c:pt>
                <c:pt idx="1">
                  <c:v>0.75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D01-45FF-90B0-FA495E7AADC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3C77-4152-B589-FBCFDA6A1F77}"/>
              </c:ext>
            </c:extLst>
          </c:dPt>
          <c:dPt>
            <c:idx val="1"/>
            <c:bubble3D val="0"/>
            <c:explosion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3C77-4152-B589-FBCFDA6A1F77}"/>
              </c:ext>
            </c:extLst>
          </c:dPt>
          <c:dLbls>
            <c:dLbl>
              <c:idx val="0"/>
              <c:layout>
                <c:manualLayout>
                  <c:x val="-6.4615384615384602E-2"/>
                  <c:y val="-0.37297297297297299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C77-4152-B589-FBCFDA6A1F77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TablaDatos!$B$44:$B$45</c:f>
              <c:strCache>
                <c:ptCount val="2"/>
                <c:pt idx="0">
                  <c:v>Menos de seis meses</c:v>
                </c:pt>
                <c:pt idx="1">
                  <c:v>De 6 a 12 meses</c:v>
                </c:pt>
              </c:strCache>
            </c:strRef>
          </c:cat>
          <c:val>
            <c:numRef>
              <c:f>TablaDatos!$C$44:$C$45</c:f>
              <c:numCache>
                <c:formatCode>General</c:formatCode>
                <c:ptCount val="2"/>
                <c:pt idx="0">
                  <c:v>0.75</c:v>
                </c:pt>
                <c:pt idx="1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C77-4152-B589-FBCFDA6A1F7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65F9-4B0A-90E6-A675451D94FD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65F9-4B0A-90E6-A675451D94FD}"/>
              </c:ext>
            </c:extLst>
          </c:dPt>
          <c:dLbls>
            <c:dLbl>
              <c:idx val="0"/>
              <c:layout>
                <c:manualLayout>
                  <c:x val="-4.1538461538461503E-2"/>
                  <c:y val="0.10270270270270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5F9-4B0A-90E6-A675451D94FD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TablaDatos!$B$60:$B$61</c:f>
              <c:strCache>
                <c:ptCount val="2"/>
                <c:pt idx="0">
                  <c:v>Sí, en todo</c:v>
                </c:pt>
                <c:pt idx="1">
                  <c:v>Sí, en algunos aspectos</c:v>
                </c:pt>
              </c:strCache>
            </c:strRef>
          </c:cat>
          <c:val>
            <c:numRef>
              <c:f>TablaDatos!$C$60:$C$61</c:f>
              <c:numCache>
                <c:formatCode>General</c:formatCode>
                <c:ptCount val="2"/>
                <c:pt idx="0">
                  <c:v>0.66666666666666696</c:v>
                </c:pt>
                <c:pt idx="1">
                  <c:v>0.33333333333333298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5F9-4B0A-90E6-A675451D94F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2891667859699399"/>
          <c:y val="3.4869333900830003E-2"/>
          <c:w val="0.68769949892627102"/>
          <c:h val="0.914204724409449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393987115246999E-2"/>
                  <c:y val="5.40561821664183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5C2-4FA7-A52A-4E3E3D649C36}"/>
                </c:ext>
              </c:extLst>
            </c:dLbl>
            <c:dLbl>
              <c:idx val="1"/>
              <c:layout>
                <c:manualLayout>
                  <c:x val="2.9393987115246999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5C2-4FA7-A52A-4E3E3D649C36}"/>
                </c:ext>
              </c:extLst>
            </c:dLbl>
            <c:dLbl>
              <c:idx val="2"/>
              <c:layout>
                <c:manualLayout>
                  <c:x val="4.39392984967788E-2"/>
                  <c:y val="5.40561821664183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5C2-4FA7-A52A-4E3E3D649C36}"/>
                </c:ext>
              </c:extLst>
            </c:dLbl>
            <c:dLbl>
              <c:idx val="3"/>
              <c:layout>
                <c:manualLayout>
                  <c:x val="4.0302934860415203E-2"/>
                  <c:y val="2.70291551393914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5C2-4FA7-A52A-4E3E3D649C36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TablaDatos!$B$66:$B$69</c:f>
              <c:strCache>
                <c:ptCount val="4"/>
                <c:pt idx="0">
                  <c:v>Muy preparado</c:v>
                </c:pt>
                <c:pt idx="1">
                  <c:v>Preparado</c:v>
                </c:pt>
                <c:pt idx="2">
                  <c:v>Poco preparado</c:v>
                </c:pt>
                <c:pt idx="3">
                  <c:v>Nada preparado</c:v>
                </c:pt>
              </c:strCache>
            </c:strRef>
          </c:cat>
          <c:val>
            <c:numRef>
              <c:f>TablaDatos!$C$66:$C$69</c:f>
              <c:numCache>
                <c:formatCode>General</c:formatCode>
                <c:ptCount val="4"/>
                <c:pt idx="0">
                  <c:v>0.82539682539682602</c:v>
                </c:pt>
                <c:pt idx="1">
                  <c:v>0.17460317460317501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5C2-4FA7-A52A-4E3E3D649C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69065984"/>
        <c:axId val="168295744"/>
        <c:axId val="0"/>
      </c:bar3DChart>
      <c:catAx>
        <c:axId val="16906598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68295744"/>
        <c:crosses val="autoZero"/>
        <c:auto val="1"/>
        <c:lblAlgn val="ctr"/>
        <c:lblOffset val="100"/>
        <c:noMultiLvlLbl val="0"/>
      </c:catAx>
      <c:valAx>
        <c:axId val="16829574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690659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589160216237401"/>
          <c:y val="0.15776046358417301"/>
          <c:w val="0.68768702711329999"/>
          <c:h val="0.63540252138878095"/>
        </c:manualLayout>
      </c:layout>
      <c:pie3DChart>
        <c:varyColors val="1"/>
        <c:ser>
          <c:idx val="0"/>
          <c:order val="0"/>
          <c:tx>
            <c:strRef>
              <c:f>TablaDatos!$B$170</c:f>
              <c:strCache>
                <c:ptCount val="1"/>
                <c:pt idx="0">
                  <c:v>Porque estoy estudiando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CCCE-4B70-AF0B-C83C3095CFDE}"/>
              </c:ext>
            </c:extLst>
          </c:dPt>
          <c:dLbls>
            <c:dLbl>
              <c:idx val="0"/>
              <c:layout>
                <c:manualLayout>
                  <c:x val="-0.223606686655488"/>
                  <c:y val="-0.69094164414626402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1400" b="1"/>
                  </a:pPr>
                  <a:endParaRPr lang="es-E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CCE-4B70-AF0B-C83C3095CFDE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TablaDatos!$B$170</c:f>
              <c:strCache>
                <c:ptCount val="1"/>
                <c:pt idx="0">
                  <c:v>Porque estoy estudiando</c:v>
                </c:pt>
              </c:strCache>
            </c:strRef>
          </c:cat>
          <c:val>
            <c:numRef>
              <c:f>TablaDatos!$C$170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CCE-4B70-AF0B-C83C3095CFD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4732CCF-11D2-4B80-8E56-4BB18E699FDA}" type="datetimeFigureOut">
              <a:rPr lang="es-MX"/>
              <a:pPr>
                <a:defRPr/>
              </a:pPr>
              <a:t>24/11/2017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6CB0A49-835B-4534-972E-90F92F2CCE8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1401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1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1" name="AutoShape 2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2" name="AutoShape 3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3" name="AutoShape 4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4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530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5126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1038" y="4714875"/>
            <a:ext cx="5430837" cy="44592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MX" noProof="0" smtClean="0"/>
          </a:p>
        </p:txBody>
      </p:sp>
      <p:sp>
        <p:nvSpPr>
          <p:cNvPr id="68616" name="Text Box 7"/>
          <p:cNvSpPr txBox="1">
            <a:spLocks noChangeArrowheads="1"/>
          </p:cNvSpPr>
          <p:nvPr/>
        </p:nvSpPr>
        <p:spPr bwMode="auto">
          <a:xfrm>
            <a:off x="0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7" name="Text Box 8"/>
          <p:cNvSpPr txBox="1">
            <a:spLocks noChangeArrowheads="1"/>
          </p:cNvSpPr>
          <p:nvPr/>
        </p:nvSpPr>
        <p:spPr bwMode="auto">
          <a:xfrm>
            <a:off x="3846513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8" name="Text Box 9"/>
          <p:cNvSpPr txBox="1">
            <a:spLocks noChangeArrowheads="1"/>
          </p:cNvSpPr>
          <p:nvPr/>
        </p:nvSpPr>
        <p:spPr bwMode="auto">
          <a:xfrm>
            <a:off x="0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846513" y="9431338"/>
            <a:ext cx="2943225" cy="4889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SzPct val="45000"/>
              <a:tabLst>
                <a:tab pos="660400" algn="l"/>
                <a:tab pos="1322388" algn="l"/>
                <a:tab pos="1984375" algn="l"/>
                <a:tab pos="2646363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2CA0AA5C-AA7B-4398-9F76-27325938FEF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8688976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0F868123-4C02-4972-94C0-A555207206ED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1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11A8135F-0A3B-4A0C-B9AD-E5CBA809A422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1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C95AA65F-E2F9-4D5D-8997-A54BF233DAB5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3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0659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EB7FE326-D682-4999-914A-2BCF9E9F115B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3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06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2DDD65E2-B52B-41DE-90F6-0E98F8AC2DE8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4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3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C7895B2B-F12F-4C6A-A7A9-4D665781741B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4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84CE6B-5EF9-4907-937C-D33165DFD9FA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6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7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82ACC026-AF74-4CCD-A293-92CFED4BE5A9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6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3DF374FD-B660-45B3-AFC2-7415647B5298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7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FC6F1452-EF30-4CD8-81DD-BD3BE2EA680D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7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18EE08-80C0-47C1-A3D5-B54EA38636F0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46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083FFD1D-CDF8-4FFB-8095-AE7E42D07DEE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46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65BB8-0183-4E62-BDE7-B50FE32BEFA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606302138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CDE5E-E2E3-4642-8536-DF2B7BD11C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10983993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4225" cy="45180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1A3BE-B7D9-4662-A1A1-8CC300B9BD14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9440197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73683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1874764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8766106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196149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613035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98669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994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5501830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9F292-826B-4845-B08A-0D41E7ED760E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336880854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644884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521953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273050"/>
            <a:ext cx="2054225" cy="58499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5038" cy="58499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307090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849A5-59A4-4377-8FCC-6784BC8C813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51985900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E52ED-FD15-4FEC-A506-65C8784DCF3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52450131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6D63A-6478-40ED-A3D2-514616221E30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73128492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583B6-17A2-460F-BA2F-135493D1FD72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1537159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C58CF-0153-4D29-A38B-4E0479C267B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04502093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F1B85-F37D-413B-B8B0-642186F4E41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50456170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5250E-ED3F-4D07-BA70-8EF9F11F59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06936006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02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64463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MX" smtClean="0"/>
              <a:t>Pulse para editar el formato del texto de título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dt" idx="2"/>
          </p:nvPr>
        </p:nvSpPr>
        <p:spPr bwMode="auto">
          <a:xfrm>
            <a:off x="457200" y="6356350"/>
            <a:ext cx="2125663" cy="454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+mn-lt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1029" name="Text Box 3"/>
          <p:cNvSpPr txBox="1">
            <a:spLocks noChangeArrowheads="1"/>
          </p:cNvSpPr>
          <p:nvPr userDrawn="1"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sldNum" idx="4"/>
          </p:nvPr>
        </p:nvSpPr>
        <p:spPr bwMode="auto">
          <a:xfrm>
            <a:off x="6553200" y="6356350"/>
            <a:ext cx="2125663" cy="460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defRPr sz="2400">
                <a:solidFill>
                  <a:srgbClr val="000000"/>
                </a:solidFill>
                <a:latin typeface="Calibri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63AF0EAE-0285-499E-A942-C1A224E28019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pic>
        <p:nvPicPr>
          <p:cNvPr id="1031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8275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C:\Users\Mireya\Google Drive\CAMBIO DE IMAGEN\elementos png\elemento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963" y="84138"/>
            <a:ext cx="3600450" cy="566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3" descr="C:\Users\Mireya\Google Drive\CAMBIO DE IMAGEN\elementos png\elemento3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48213"/>
            <a:ext cx="9144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48" r:id="rId1"/>
    <p:sldLayoutId id="2147486349" r:id="rId2"/>
    <p:sldLayoutId id="2147486350" r:id="rId3"/>
    <p:sldLayoutId id="2147486351" r:id="rId4"/>
    <p:sldLayoutId id="2147486352" r:id="rId5"/>
    <p:sldLayoutId id="2147486353" r:id="rId6"/>
    <p:sldLayoutId id="2147486354" r:id="rId7"/>
    <p:sldLayoutId id="2147486355" r:id="rId8"/>
    <p:sldLayoutId id="2147486356" r:id="rId9"/>
    <p:sldLayoutId id="2147486357" r:id="rId10"/>
    <p:sldLayoutId id="2147486358" r:id="rId11"/>
  </p:sldLayoutIdLst>
  <p:transition spd="med"/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http://www.cucs.udg.mx/serviciosacademicos/files/Image/escudoUdeG(1)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05488"/>
            <a:ext cx="6080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 userDrawn="1"/>
        </p:nvSpPr>
        <p:spPr>
          <a:xfrm>
            <a:off x="0" y="6623050"/>
            <a:ext cx="6985000" cy="2349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000" b="1" cap="small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Especialidad en Pediatría (HCGJIM)</a:t>
            </a:r>
            <a:endParaRPr lang="es-MX" sz="1000" b="1" cap="small" dirty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2052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-100013"/>
            <a:ext cx="1711325" cy="1069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elemento1.png"/>
          <p:cNvPicPr>
            <a:picLocks noChangeAspect="1"/>
          </p:cNvPicPr>
          <p:nvPr userDrawn="1"/>
        </p:nvPicPr>
        <p:blipFill>
          <a:blip r:embed="rId15">
            <a:alphaModFix am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0"/>
            <a:ext cx="4745947" cy="75092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59" r:id="rId1"/>
    <p:sldLayoutId id="2147486360" r:id="rId2"/>
    <p:sldLayoutId id="2147486361" r:id="rId3"/>
    <p:sldLayoutId id="2147486362" r:id="rId4"/>
    <p:sldLayoutId id="2147486363" r:id="rId5"/>
    <p:sldLayoutId id="2147486364" r:id="rId6"/>
    <p:sldLayoutId id="2147486365" r:id="rId7"/>
    <p:sldLayoutId id="2147486366" r:id="rId8"/>
    <p:sldLayoutId id="2147486367" r:id="rId9"/>
    <p:sldLayoutId id="2147486368" r:id="rId10"/>
    <p:sldLayoutId id="2147486369" r:id="rId11"/>
  </p:sldLayoutIdLst>
  <p:transition spd="med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7.xml"/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9.xml"/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0.xml"/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2 Grupo"/>
          <p:cNvGrpSpPr>
            <a:grpSpLocks/>
          </p:cNvGrpSpPr>
          <p:nvPr/>
        </p:nvGrpSpPr>
        <p:grpSpPr bwMode="auto">
          <a:xfrm>
            <a:off x="0" y="0"/>
            <a:ext cx="9150350" cy="7065963"/>
            <a:chOff x="0" y="0"/>
            <a:chExt cx="9149861" cy="7065818"/>
          </a:xfrm>
        </p:grpSpPr>
        <p:pic>
          <p:nvPicPr>
            <p:cNvPr id="25603" name="Imagen 9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7065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4" name="Imagen 6" descr="elemento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5530" y="0"/>
              <a:ext cx="433433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5" name="Imagen 10" descr="elemento2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692697"/>
              <a:ext cx="2172873" cy="3096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ángulo 5"/>
          <p:cNvSpPr>
            <a:spLocks noChangeArrowheads="1"/>
          </p:cNvSpPr>
          <p:nvPr/>
        </p:nvSpPr>
        <p:spPr bwMode="auto">
          <a:xfrm>
            <a:off x="0" y="5638800"/>
            <a:ext cx="969963" cy="10302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/>
          </a:p>
        </p:txBody>
      </p:sp>
      <p:sp>
        <p:nvSpPr>
          <p:cNvPr id="34820" name="Rectangle 3"/>
          <p:cNvSpPr>
            <a:spLocks noChangeArrowheads="1"/>
          </p:cNvSpPr>
          <p:nvPr/>
        </p:nvSpPr>
        <p:spPr bwMode="auto">
          <a:xfrm>
            <a:off x="1907704" y="733570"/>
            <a:ext cx="5292427" cy="520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cuánto tiempo espera titularse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altLang="es-MX" sz="16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3.2% </a:t>
            </a: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no está titulado</a:t>
            </a: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alt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21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Titulación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7326736"/>
              </p:ext>
            </p:extLst>
          </p:nvPr>
        </p:nvGraphicFramePr>
        <p:xfrm>
          <a:off x="426417" y="1298171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852266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397992" y="922933"/>
            <a:ext cx="84978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10, donde 1 es la mínima calificación y 10 la máxima,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evaluaría los siguientes aspectos del posgrado que cursó en la Universidad de Guadalajara?</a:t>
            </a: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2123728" y="1852613"/>
            <a:ext cx="32400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Aspecto</a:t>
            </a:r>
            <a:endParaRPr lang="es-MX" altLang="es-MX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5844" name="Rectangle 3"/>
          <p:cNvSpPr>
            <a:spLocks noChangeArrowheads="1"/>
          </p:cNvSpPr>
          <p:nvPr/>
        </p:nvSpPr>
        <p:spPr bwMode="auto">
          <a:xfrm>
            <a:off x="5434296" y="1875064"/>
            <a:ext cx="32416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promedio</a:t>
            </a:r>
            <a:endParaRPr lang="es-MX" altLang="es-MX" sz="16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5845" name="Rectangle 7"/>
          <p:cNvSpPr>
            <a:spLocks noChangeArrowheads="1"/>
          </p:cNvSpPr>
          <p:nvPr/>
        </p:nvSpPr>
        <p:spPr bwMode="auto">
          <a:xfrm>
            <a:off x="1220308" y="2420938"/>
            <a:ext cx="4640990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Beneficios obtenidos</a:t>
            </a:r>
          </a:p>
        </p:txBody>
      </p:sp>
      <p:sp>
        <p:nvSpPr>
          <p:cNvPr id="35846" name="AutoShape 8"/>
          <p:cNvSpPr>
            <a:spLocks noChangeArrowheads="1"/>
          </p:cNvSpPr>
          <p:nvPr/>
        </p:nvSpPr>
        <p:spPr bwMode="auto">
          <a:xfrm rot="10800000" flipH="1">
            <a:off x="5969247" y="3524250"/>
            <a:ext cx="390525" cy="150813"/>
          </a:xfrm>
          <a:prstGeom prst="rightArrow">
            <a:avLst>
              <a:gd name="adj1" fmla="val 50000"/>
              <a:gd name="adj2" fmla="val 4716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1246236" y="4413250"/>
            <a:ext cx="4584898" cy="31985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Instalaciones</a:t>
            </a:r>
          </a:p>
        </p:txBody>
      </p:sp>
      <p:sp>
        <p:nvSpPr>
          <p:cNvPr id="35848" name="AutoShape 8"/>
          <p:cNvSpPr>
            <a:spLocks noChangeArrowheads="1"/>
          </p:cNvSpPr>
          <p:nvPr/>
        </p:nvSpPr>
        <p:spPr bwMode="auto">
          <a:xfrm rot="10800000" flipH="1">
            <a:off x="5967659" y="4511675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646836" y="4444497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8.7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648423" y="3387371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9.3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55" name="Rectangle 7"/>
          <p:cNvSpPr>
            <a:spLocks noChangeArrowheads="1"/>
          </p:cNvSpPr>
          <p:nvPr/>
        </p:nvSpPr>
        <p:spPr bwMode="auto">
          <a:xfrm>
            <a:off x="1233046" y="3937000"/>
            <a:ext cx="4586976" cy="3190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Plan de estudios (Programa académico)</a:t>
            </a:r>
          </a:p>
        </p:txBody>
      </p:sp>
      <p:sp>
        <p:nvSpPr>
          <p:cNvPr id="35856" name="AutoShape 8"/>
          <p:cNvSpPr>
            <a:spLocks noChangeArrowheads="1"/>
          </p:cNvSpPr>
          <p:nvPr/>
        </p:nvSpPr>
        <p:spPr bwMode="auto">
          <a:xfrm rot="10800000" flipH="1">
            <a:off x="5956547" y="4002088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5857" name="Rectangle 7"/>
          <p:cNvSpPr>
            <a:spLocks noChangeArrowheads="1"/>
          </p:cNvSpPr>
          <p:nvPr/>
        </p:nvSpPr>
        <p:spPr bwMode="auto">
          <a:xfrm>
            <a:off x="1246236" y="3429000"/>
            <a:ext cx="4584898" cy="3190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Conocimientos obtenidos</a:t>
            </a:r>
          </a:p>
        </p:txBody>
      </p:sp>
      <p:sp>
        <p:nvSpPr>
          <p:cNvPr id="35858" name="AutoShape 8"/>
          <p:cNvSpPr>
            <a:spLocks noChangeArrowheads="1"/>
          </p:cNvSpPr>
          <p:nvPr/>
        </p:nvSpPr>
        <p:spPr bwMode="auto">
          <a:xfrm rot="10800000" flipH="1">
            <a:off x="5978772" y="302895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636517" y="3888731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9.2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6657948" y="2909387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9.3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65" name="Rectangle 7"/>
          <p:cNvSpPr>
            <a:spLocks noChangeArrowheads="1"/>
          </p:cNvSpPr>
          <p:nvPr/>
        </p:nvSpPr>
        <p:spPr bwMode="auto">
          <a:xfrm>
            <a:off x="1255761" y="2924175"/>
            <a:ext cx="4584898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Preparación de los profesores</a:t>
            </a:r>
          </a:p>
        </p:txBody>
      </p:sp>
      <p:sp>
        <p:nvSpPr>
          <p:cNvPr id="35866" name="AutoShape 8"/>
          <p:cNvSpPr>
            <a:spLocks noChangeArrowheads="1"/>
          </p:cNvSpPr>
          <p:nvPr/>
        </p:nvSpPr>
        <p:spPr bwMode="auto">
          <a:xfrm rot="10800000" flipH="1">
            <a:off x="5974009" y="249555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6653979" y="2398415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9.4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70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35871" name="Rectangle 7"/>
          <p:cNvSpPr>
            <a:spLocks noChangeArrowheads="1"/>
          </p:cNvSpPr>
          <p:nvPr/>
        </p:nvSpPr>
        <p:spPr bwMode="auto">
          <a:xfrm>
            <a:off x="1246236" y="4940853"/>
            <a:ext cx="4584898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Horarios</a:t>
            </a:r>
          </a:p>
        </p:txBody>
      </p:sp>
      <p:sp>
        <p:nvSpPr>
          <p:cNvPr id="35872" name="AutoShape 8"/>
          <p:cNvSpPr>
            <a:spLocks noChangeArrowheads="1"/>
          </p:cNvSpPr>
          <p:nvPr/>
        </p:nvSpPr>
        <p:spPr bwMode="auto">
          <a:xfrm rot="10800000" flipH="1">
            <a:off x="5967659" y="5013878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647978" y="4965603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8.4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395288" y="1079401"/>
            <a:ext cx="84978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¿El plan de estudios de su posgrado cubrió sus expectativas en el tiempo que duró cursándolo?</a:t>
            </a:r>
          </a:p>
        </p:txBody>
      </p:sp>
      <p:sp>
        <p:nvSpPr>
          <p:cNvPr id="3686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8141705"/>
              </p:ext>
            </p:extLst>
          </p:nvPr>
        </p:nvGraphicFramePr>
        <p:xfrm>
          <a:off x="395288" y="1628676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ChangeArrowheads="1"/>
          </p:cNvSpPr>
          <p:nvPr/>
        </p:nvSpPr>
        <p:spPr bwMode="auto">
          <a:xfrm>
            <a:off x="638912" y="1225175"/>
            <a:ext cx="8497887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preparado considera que egresó de sus estudios de posgrado?</a:t>
            </a:r>
          </a:p>
        </p:txBody>
      </p:sp>
      <p:sp>
        <p:nvSpPr>
          <p:cNvPr id="3789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4652558"/>
              </p:ext>
            </p:extLst>
          </p:nvPr>
        </p:nvGraphicFramePr>
        <p:xfrm>
          <a:off x="1115616" y="1542300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60039" y="1031540"/>
            <a:ext cx="8964612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porcentaje considera que egresó preparado de sus estudios de posgrado?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Siendo 1% Nada preparado y 100% Muy Preparado)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544477" y="3604071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91.0%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75856" y="4468167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70.0%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275856" y="5054129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100.0%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 rot="16200000" flipH="1">
            <a:off x="4341863" y="3014985"/>
            <a:ext cx="531812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347864" y="2132856"/>
            <a:ext cx="2519859" cy="583321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Porcentaje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PROMEDIO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8772926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ChangeArrowheads="1"/>
          </p:cNvSpPr>
          <p:nvPr/>
        </p:nvSpPr>
        <p:spPr bwMode="auto">
          <a:xfrm>
            <a:off x="403850" y="850900"/>
            <a:ext cx="84978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5,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donde 1 significa nada desarrollada y 5 muy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desarrollada,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grado considera que se desarrollaron las siguientes habilidades durante sus estudios de posgrado? </a:t>
            </a:r>
          </a:p>
        </p:txBody>
      </p:sp>
      <p:sp>
        <p:nvSpPr>
          <p:cNvPr id="38915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38916" name="AutoShape 4"/>
          <p:cNvSpPr>
            <a:spLocks noChangeArrowheads="1"/>
          </p:cNvSpPr>
          <p:nvPr/>
        </p:nvSpPr>
        <p:spPr bwMode="auto">
          <a:xfrm>
            <a:off x="6062514" y="2834333"/>
            <a:ext cx="420687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676876" y="2276475"/>
            <a:ext cx="88582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4.81</a:t>
            </a:r>
            <a:endParaRPr lang="es-MX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1584176" y="3156843"/>
            <a:ext cx="430530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Liderazgo</a:t>
            </a:r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1584176" y="2708920"/>
            <a:ext cx="430530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Manejo de instrumentos y herramientas</a:t>
            </a:r>
          </a:p>
        </p:txBody>
      </p:sp>
      <p:sp>
        <p:nvSpPr>
          <p:cNvPr id="38920" name="AutoShape 8"/>
          <p:cNvSpPr>
            <a:spLocks noChangeArrowheads="1"/>
          </p:cNvSpPr>
          <p:nvPr/>
        </p:nvSpPr>
        <p:spPr bwMode="auto">
          <a:xfrm>
            <a:off x="6076801" y="2405063"/>
            <a:ext cx="420688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21" name="Rectangle 9"/>
          <p:cNvSpPr>
            <a:spLocks noChangeArrowheads="1"/>
          </p:cNvSpPr>
          <p:nvPr/>
        </p:nvSpPr>
        <p:spPr bwMode="auto">
          <a:xfrm>
            <a:off x="6676876" y="2748608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4.70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22" name="AutoShape 16"/>
          <p:cNvSpPr>
            <a:spLocks noChangeArrowheads="1"/>
          </p:cNvSpPr>
          <p:nvPr/>
        </p:nvSpPr>
        <p:spPr bwMode="auto">
          <a:xfrm>
            <a:off x="6062514" y="3266380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23" name="Rectangle 18"/>
          <p:cNvSpPr>
            <a:spLocks noChangeArrowheads="1"/>
          </p:cNvSpPr>
          <p:nvPr/>
        </p:nvSpPr>
        <p:spPr bwMode="auto">
          <a:xfrm>
            <a:off x="1584175" y="3588891"/>
            <a:ext cx="427831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Trabajo en equipo</a:t>
            </a:r>
          </a:p>
        </p:txBody>
      </p:sp>
      <p:sp>
        <p:nvSpPr>
          <p:cNvPr id="38924" name="Rectangle 21"/>
          <p:cNvSpPr>
            <a:spLocks noChangeArrowheads="1"/>
          </p:cNvSpPr>
          <p:nvPr/>
        </p:nvSpPr>
        <p:spPr bwMode="auto">
          <a:xfrm>
            <a:off x="6676876" y="3140968"/>
            <a:ext cx="631428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4.62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25" name="Rectangle 5"/>
          <p:cNvSpPr>
            <a:spLocks noChangeArrowheads="1"/>
          </p:cNvSpPr>
          <p:nvPr/>
        </p:nvSpPr>
        <p:spPr bwMode="auto">
          <a:xfrm>
            <a:off x="6654651" y="3573016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4.59</a:t>
            </a:r>
            <a:endParaRPr lang="es-MX" altLang="es-MX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26" name="Rectangle 7"/>
          <p:cNvSpPr>
            <a:spLocks noChangeArrowheads="1"/>
          </p:cNvSpPr>
          <p:nvPr/>
        </p:nvSpPr>
        <p:spPr bwMode="auto">
          <a:xfrm>
            <a:off x="1584175" y="4437112"/>
            <a:ext cx="4278313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Comunicación</a:t>
            </a:r>
          </a:p>
        </p:txBody>
      </p:sp>
      <p:sp>
        <p:nvSpPr>
          <p:cNvPr id="38927" name="AutoShape 8"/>
          <p:cNvSpPr>
            <a:spLocks noChangeArrowheads="1"/>
          </p:cNvSpPr>
          <p:nvPr/>
        </p:nvSpPr>
        <p:spPr bwMode="auto">
          <a:xfrm>
            <a:off x="6056164" y="3701603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28" name="Rectangle 3"/>
          <p:cNvSpPr>
            <a:spLocks noChangeArrowheads="1"/>
          </p:cNvSpPr>
          <p:nvPr/>
        </p:nvSpPr>
        <p:spPr bwMode="auto">
          <a:xfrm>
            <a:off x="2133451" y="1712913"/>
            <a:ext cx="3240088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Habilidades</a:t>
            </a:r>
            <a:endParaRPr lang="es-MX" altLang="es-MX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8929" name="Rectangle 3"/>
          <p:cNvSpPr>
            <a:spLocks noChangeArrowheads="1"/>
          </p:cNvSpPr>
          <p:nvPr/>
        </p:nvSpPr>
        <p:spPr bwMode="auto">
          <a:xfrm>
            <a:off x="5300514" y="1628775"/>
            <a:ext cx="324167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6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Nivel de desarrollo promedio</a:t>
            </a:r>
            <a:endParaRPr lang="es-MX" altLang="es-MX" sz="160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8930" name="AutoShape 4"/>
          <p:cNvSpPr>
            <a:spLocks noChangeArrowheads="1"/>
          </p:cNvSpPr>
          <p:nvPr/>
        </p:nvSpPr>
        <p:spPr bwMode="auto">
          <a:xfrm>
            <a:off x="6062514" y="4541887"/>
            <a:ext cx="420687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31" name="Rectangle 5"/>
          <p:cNvSpPr>
            <a:spLocks noChangeArrowheads="1"/>
          </p:cNvSpPr>
          <p:nvPr/>
        </p:nvSpPr>
        <p:spPr bwMode="auto">
          <a:xfrm>
            <a:off x="6676876" y="4005064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4.51</a:t>
            </a:r>
            <a:endParaRPr lang="es-MX" altLang="es-MX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32" name="Rectangle 6"/>
          <p:cNvSpPr>
            <a:spLocks noChangeArrowheads="1"/>
          </p:cNvSpPr>
          <p:nvPr/>
        </p:nvSpPr>
        <p:spPr bwMode="auto">
          <a:xfrm>
            <a:off x="1584176" y="2292350"/>
            <a:ext cx="430530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Solución de problemas</a:t>
            </a:r>
          </a:p>
        </p:txBody>
      </p:sp>
      <p:sp>
        <p:nvSpPr>
          <p:cNvPr id="38933" name="Rectangle 7"/>
          <p:cNvSpPr>
            <a:spLocks noChangeArrowheads="1"/>
          </p:cNvSpPr>
          <p:nvPr/>
        </p:nvSpPr>
        <p:spPr bwMode="auto">
          <a:xfrm>
            <a:off x="1584175" y="4019352"/>
            <a:ext cx="427831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Actitudes emprendedoras</a:t>
            </a:r>
          </a:p>
        </p:txBody>
      </p:sp>
      <p:sp>
        <p:nvSpPr>
          <p:cNvPr id="38934" name="AutoShape 8"/>
          <p:cNvSpPr>
            <a:spLocks noChangeArrowheads="1"/>
          </p:cNvSpPr>
          <p:nvPr/>
        </p:nvSpPr>
        <p:spPr bwMode="auto">
          <a:xfrm>
            <a:off x="6076801" y="4133652"/>
            <a:ext cx="420688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35" name="Rectangle 9"/>
          <p:cNvSpPr>
            <a:spLocks noChangeArrowheads="1"/>
          </p:cNvSpPr>
          <p:nvPr/>
        </p:nvSpPr>
        <p:spPr bwMode="auto">
          <a:xfrm>
            <a:off x="6676876" y="4456162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4.37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36" name="AutoShape 16"/>
          <p:cNvSpPr>
            <a:spLocks noChangeArrowheads="1"/>
          </p:cNvSpPr>
          <p:nvPr/>
        </p:nvSpPr>
        <p:spPr bwMode="auto">
          <a:xfrm>
            <a:off x="6062514" y="4994572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37" name="Rectangle 18"/>
          <p:cNvSpPr>
            <a:spLocks noChangeArrowheads="1"/>
          </p:cNvSpPr>
          <p:nvPr/>
        </p:nvSpPr>
        <p:spPr bwMode="auto">
          <a:xfrm>
            <a:off x="1584175" y="5323135"/>
            <a:ext cx="4278313" cy="33813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Diseño de proyectos</a:t>
            </a:r>
          </a:p>
        </p:txBody>
      </p:sp>
      <p:sp>
        <p:nvSpPr>
          <p:cNvPr id="38938" name="Rectangle 21"/>
          <p:cNvSpPr>
            <a:spLocks noChangeArrowheads="1"/>
          </p:cNvSpPr>
          <p:nvPr/>
        </p:nvSpPr>
        <p:spPr bwMode="auto">
          <a:xfrm>
            <a:off x="6676876" y="4869160"/>
            <a:ext cx="631428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4.14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39" name="Rectangle 5"/>
          <p:cNvSpPr>
            <a:spLocks noChangeArrowheads="1"/>
          </p:cNvSpPr>
          <p:nvPr/>
        </p:nvSpPr>
        <p:spPr bwMode="auto">
          <a:xfrm>
            <a:off x="6654651" y="5364956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4.08</a:t>
            </a:r>
            <a:endParaRPr lang="es-MX" altLang="es-MX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40" name="Rectangle 7"/>
          <p:cNvSpPr>
            <a:spLocks noChangeArrowheads="1"/>
          </p:cNvSpPr>
          <p:nvPr/>
        </p:nvSpPr>
        <p:spPr bwMode="auto">
          <a:xfrm>
            <a:off x="1584174" y="4885034"/>
            <a:ext cx="4305302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Directivas</a:t>
            </a:r>
          </a:p>
        </p:txBody>
      </p:sp>
      <p:sp>
        <p:nvSpPr>
          <p:cNvPr id="38941" name="AutoShape 8"/>
          <p:cNvSpPr>
            <a:spLocks noChangeArrowheads="1"/>
          </p:cNvSpPr>
          <p:nvPr/>
        </p:nvSpPr>
        <p:spPr bwMode="auto">
          <a:xfrm>
            <a:off x="6056164" y="5445224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1" name="AutoShape 16"/>
          <p:cNvSpPr>
            <a:spLocks noChangeArrowheads="1"/>
          </p:cNvSpPr>
          <p:nvPr/>
        </p:nvSpPr>
        <p:spPr bwMode="auto">
          <a:xfrm>
            <a:off x="6062514" y="5858668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2" name="Rectangle 18"/>
          <p:cNvSpPr>
            <a:spLocks noChangeArrowheads="1"/>
          </p:cNvSpPr>
          <p:nvPr/>
        </p:nvSpPr>
        <p:spPr bwMode="auto">
          <a:xfrm>
            <a:off x="1584175" y="6187231"/>
            <a:ext cx="427831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Dominio de otro idioma (Inglés)</a:t>
            </a:r>
          </a:p>
        </p:txBody>
      </p:sp>
      <p:sp>
        <p:nvSpPr>
          <p:cNvPr id="33" name="Rectangle 21"/>
          <p:cNvSpPr>
            <a:spLocks noChangeArrowheads="1"/>
          </p:cNvSpPr>
          <p:nvPr/>
        </p:nvSpPr>
        <p:spPr bwMode="auto">
          <a:xfrm>
            <a:off x="6676876" y="5733256"/>
            <a:ext cx="631428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3.86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" name="Rectangle 5"/>
          <p:cNvSpPr>
            <a:spLocks noChangeArrowheads="1"/>
          </p:cNvSpPr>
          <p:nvPr/>
        </p:nvSpPr>
        <p:spPr bwMode="auto">
          <a:xfrm>
            <a:off x="6654651" y="6165304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3.22</a:t>
            </a:r>
            <a:endParaRPr lang="es-MX" altLang="es-MX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" name="Rectangle 7"/>
          <p:cNvSpPr>
            <a:spLocks noChangeArrowheads="1"/>
          </p:cNvSpPr>
          <p:nvPr/>
        </p:nvSpPr>
        <p:spPr bwMode="auto">
          <a:xfrm>
            <a:off x="1584176" y="5749130"/>
            <a:ext cx="4268788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Investigación</a:t>
            </a:r>
          </a:p>
        </p:txBody>
      </p:sp>
      <p:sp>
        <p:nvSpPr>
          <p:cNvPr id="36" name="AutoShape 8"/>
          <p:cNvSpPr>
            <a:spLocks noChangeArrowheads="1"/>
          </p:cNvSpPr>
          <p:nvPr/>
        </p:nvSpPr>
        <p:spPr bwMode="auto">
          <a:xfrm>
            <a:off x="6056164" y="6309320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ChangeArrowheads="1"/>
          </p:cNvSpPr>
          <p:nvPr/>
        </p:nvSpPr>
        <p:spPr bwMode="auto">
          <a:xfrm>
            <a:off x="144463" y="908720"/>
            <a:ext cx="88201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Ahora que es egresado, ¿En qué medida considera usted que cuenta con las siguientes HABILIDADES Y COMPETENCIAS específicas de su posgrado que le voy a mencionar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?: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desarrollada y 5 muy desarrollada)</a:t>
            </a:r>
            <a:endParaRPr lang="es-MX" altLang="es-MX" sz="1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993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8051519"/>
              </p:ext>
            </p:extLst>
          </p:nvPr>
        </p:nvGraphicFramePr>
        <p:xfrm>
          <a:off x="971600" y="2060848"/>
          <a:ext cx="7416824" cy="4182312"/>
        </p:xfrm>
        <a:graphic>
          <a:graphicData uri="http://schemas.openxmlformats.org/drawingml/2006/table">
            <a:tbl>
              <a:tblPr/>
              <a:tblGrid>
                <a:gridCol w="60486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1371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Habilidades y competencias </a:t>
                      </a:r>
                    </a:p>
                  </a:txBody>
                  <a:tcPr marL="7913" marR="7913" marT="79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7913" marR="7913" marT="791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041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Capaz de trabajar de manera inter y transdisciplinar con otras especialidades médicas buscando la atención integral y de calidad para el paciente pediátrico</a:t>
                      </a:r>
                    </a:p>
                  </a:txBody>
                  <a:tcPr marL="7913" marR="7913" marT="791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4.9</a:t>
                      </a:r>
                    </a:p>
                  </a:txBody>
                  <a:tcPr marL="7913" marR="7913" marT="791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208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Aplicación de sus conocimientos, actitudes, habilidades y destrezas para proporcionar atención médica de alta calidad a la población pediátrica a través de la promoción de la salud, protección específica, acciones oportunas de diagnóstico, de tratamiento, limitación del daño y rehabilitación</a:t>
                      </a:r>
                    </a:p>
                  </a:txBody>
                  <a:tcPr marL="7913" marR="7913" marT="791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7913" marR="7913" marT="791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562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Resolver problemas de  la práctica profesional de la Pediatría aplicando principios y métodos para interpretar la realidad</a:t>
                      </a:r>
                    </a:p>
                  </a:txBody>
                  <a:tcPr marL="7913" marR="7913" marT="791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7913" marR="7913" marT="791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847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Ejercer la práctica profesional de la Pediatría de acuerdo a la normatividad estatal, nacional e internacional con actitud ética, crítica y propositiva</a:t>
                      </a:r>
                    </a:p>
                  </a:txBody>
                  <a:tcPr marL="7913" marR="7913" marT="791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7913" marR="7913" marT="791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562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Aplicación de los avances científicos y tecnológicos en su práctica médica pediátrica con sentido ético y crítico</a:t>
                      </a:r>
                    </a:p>
                  </a:txBody>
                  <a:tcPr marL="7913" marR="7913" marT="791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7913" marR="7913" marT="791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4454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Crear contribuciones originales y aplicadas en la especialidad de Pediatría</a:t>
                      </a:r>
                    </a:p>
                  </a:txBody>
                  <a:tcPr marL="7913" marR="7913" marT="791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</a:t>
                      </a:r>
                    </a:p>
                  </a:txBody>
                  <a:tcPr marL="7913" marR="7913" marT="791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Identifica, diseña e implementa programas de prevención de la salud en equipo para fomentar una cultura de salud y prestando servicios de salud comunitaria</a:t>
                      </a:r>
                    </a:p>
                  </a:txBody>
                  <a:tcPr marL="7913" marR="7913" marT="791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4.1</a:t>
                      </a:r>
                    </a:p>
                  </a:txBody>
                  <a:tcPr marL="7913" marR="7913" marT="791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CuadroTexto 13"/>
          <p:cNvSpPr txBox="1"/>
          <p:nvPr/>
        </p:nvSpPr>
        <p:spPr>
          <a:xfrm>
            <a:off x="1079612" y="6237312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28244" y="1052736"/>
            <a:ext cx="8964613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 otro lado, ¿En qué medida considera usted que, como egresado, cuenta con los siguientes CONOCIMIENTOS específicos de su posgrado que le voy a mencionar?: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5, donde 1 significa nada desarrollada y 5 muy desarrollada)</a:t>
            </a:r>
          </a:p>
        </p:txBody>
      </p:sp>
      <p:sp>
        <p:nvSpPr>
          <p:cNvPr id="4096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449342"/>
              </p:ext>
            </p:extLst>
          </p:nvPr>
        </p:nvGraphicFramePr>
        <p:xfrm>
          <a:off x="971600" y="2030636"/>
          <a:ext cx="6984776" cy="3999001"/>
        </p:xfrm>
        <a:graphic>
          <a:graphicData uri="http://schemas.openxmlformats.org/drawingml/2006/table">
            <a:tbl>
              <a:tblPr/>
              <a:tblGrid>
                <a:gridCol w="54936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11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9573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Conocimientos</a:t>
                      </a:r>
                    </a:p>
                  </a:txBody>
                  <a:tcPr marL="8274" marR="8274" marT="82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8274" marR="8274" marT="82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258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Conoce e identifica al paciente pediátrico enfermo desde una perspectiva </a:t>
                      </a:r>
                      <a:r>
                        <a:rPr lang="es-MX" sz="1400" b="1" i="0" u="none" strike="noStrike" dirty="0" err="1">
                          <a:effectLst/>
                          <a:latin typeface="Calibri"/>
                        </a:rPr>
                        <a:t>bio</a:t>
                      </a:r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-</a:t>
                      </a:r>
                      <a:r>
                        <a:rPr lang="es-MX" sz="1400" b="1" i="0" u="none" strike="noStrike" dirty="0" err="1">
                          <a:effectLst/>
                          <a:latin typeface="Calibri"/>
                        </a:rPr>
                        <a:t>psico</a:t>
                      </a:r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-social con juicio crítico y respeto a la ideología</a:t>
                      </a:r>
                    </a:p>
                  </a:txBody>
                  <a:tcPr marL="8274" marR="8274" marT="82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8274" marR="8274" marT="82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Posee los conocimientos necesarios para proveer de atención integral, de calidad, con respeto de género y a la interculturalidad de los pacientes y sus familias</a:t>
                      </a:r>
                    </a:p>
                  </a:txBody>
                  <a:tcPr marL="8274" marR="8274" marT="82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8274" marR="8274" marT="82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Conoce e identifica al paciente pediátrico sano desde una perspectiva </a:t>
                      </a:r>
                      <a:r>
                        <a:rPr lang="es-MX" sz="1400" b="1" i="0" u="none" strike="noStrike" dirty="0" err="1">
                          <a:effectLst/>
                          <a:latin typeface="Calibri"/>
                        </a:rPr>
                        <a:t>bio</a:t>
                      </a:r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-</a:t>
                      </a:r>
                      <a:r>
                        <a:rPr lang="es-MX" sz="1400" b="1" i="0" u="none" strike="noStrike" dirty="0" err="1">
                          <a:effectLst/>
                          <a:latin typeface="Calibri"/>
                        </a:rPr>
                        <a:t>psico</a:t>
                      </a:r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-social</a:t>
                      </a:r>
                    </a:p>
                  </a:txBody>
                  <a:tcPr marL="8274" marR="8274" marT="82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8274" marR="8274" marT="82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Conoce  y domina los modelos diagnósticos y terapéuticos para el manejo óptimo y oportuno de los problemas de salud de los niños</a:t>
                      </a:r>
                    </a:p>
                  </a:txBody>
                  <a:tcPr marL="8274" marR="8274" marT="82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8274" marR="8274" marT="82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Sabe utilizar los elementos del método científico para discriminar la información útil para tomar decisiones de diagnóstico y tratamiento en los niños enfermos y para investigar problemas de salud en Pediatría</a:t>
                      </a:r>
                    </a:p>
                  </a:txBody>
                  <a:tcPr marL="8274" marR="8274" marT="82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8274" marR="8274" marT="82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370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Identifica,  selecciona y utiliza adecuadamente las fuentes para adquirir conocimientos de vanguardia</a:t>
                      </a:r>
                    </a:p>
                  </a:txBody>
                  <a:tcPr marL="8274" marR="8274" marT="82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8274" marR="8274" marT="82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637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Conoce la normatividad que regula la práctica médica pediátrica</a:t>
                      </a:r>
                    </a:p>
                  </a:txBody>
                  <a:tcPr marL="8274" marR="8274" marT="82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</a:t>
                      </a:r>
                    </a:p>
                  </a:txBody>
                  <a:tcPr marL="8274" marR="8274" marT="827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CuadroTexto 13"/>
          <p:cNvSpPr txBox="1"/>
          <p:nvPr/>
        </p:nvSpPr>
        <p:spPr>
          <a:xfrm>
            <a:off x="1079612" y="6100424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-13142" y="908720"/>
            <a:ext cx="8964613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evaluaría en general el posgrado que cursó en la Universidad de Guadalajara?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la mínima calificación y 10 la máxima)</a:t>
            </a:r>
          </a:p>
        </p:txBody>
      </p:sp>
      <p:sp>
        <p:nvSpPr>
          <p:cNvPr id="4198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41988" name="Rectangle 7"/>
          <p:cNvSpPr>
            <a:spLocks noChangeArrowheads="1"/>
          </p:cNvSpPr>
          <p:nvPr/>
        </p:nvSpPr>
        <p:spPr bwMode="auto">
          <a:xfrm>
            <a:off x="2484438" y="2067147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Evaluación general promedio</a:t>
            </a:r>
          </a:p>
        </p:txBody>
      </p:sp>
      <p:sp>
        <p:nvSpPr>
          <p:cNvPr id="41989" name="AutoShape 8"/>
          <p:cNvSpPr>
            <a:spLocks noChangeArrowheads="1"/>
          </p:cNvSpPr>
          <p:nvPr/>
        </p:nvSpPr>
        <p:spPr bwMode="auto">
          <a:xfrm rot="16200000" flipH="1">
            <a:off x="4242594" y="2637853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851920" y="3095847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9.2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763688" y="3802048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8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5097404" y="3802048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656576"/>
              </p:ext>
            </p:extLst>
          </p:nvPr>
        </p:nvGraphicFramePr>
        <p:xfrm>
          <a:off x="1600324" y="4725144"/>
          <a:ext cx="2762895" cy="1104900"/>
        </p:xfrm>
        <a:graphic>
          <a:graphicData uri="http://schemas.openxmlformats.org/drawingml/2006/table">
            <a:tbl>
              <a:tblPr/>
              <a:tblGrid>
                <a:gridCol w="1130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26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Género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Evaluación General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Femenino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9.3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Masculino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9.2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9.2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5135406"/>
              </p:ext>
            </p:extLst>
          </p:nvPr>
        </p:nvGraphicFramePr>
        <p:xfrm>
          <a:off x="5292080" y="4653136"/>
          <a:ext cx="2808312" cy="1104900"/>
        </p:xfrm>
        <a:graphic>
          <a:graphicData uri="http://schemas.openxmlformats.org/drawingml/2006/table">
            <a:tbl>
              <a:tblPr/>
              <a:tblGrid>
                <a:gridCol w="1313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9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Edad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Evaluación General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 a 34 años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9.2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 a 44 años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9.2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9.2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3023" name="Rectangle 3"/>
          <p:cNvSpPr>
            <a:spLocks noChangeArrowheads="1"/>
          </p:cNvSpPr>
          <p:nvPr/>
        </p:nvSpPr>
        <p:spPr bwMode="auto">
          <a:xfrm>
            <a:off x="2116786" y="1322388"/>
            <a:ext cx="49672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Al término de su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posgrado, </a:t>
            </a:r>
            <a:endParaRPr lang="es-MX" alt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¿Cuánto tiempo pasó para que se incorporara en una actividad laboral?</a:t>
            </a:r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1728065" y="3480017"/>
            <a:ext cx="2206625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Más de un mes</a:t>
            </a:r>
          </a:p>
        </p:txBody>
      </p:sp>
      <p:sp>
        <p:nvSpPr>
          <p:cNvPr id="18" name="AutoShape 8"/>
          <p:cNvSpPr>
            <a:spLocks noChangeArrowheads="1"/>
          </p:cNvSpPr>
          <p:nvPr/>
        </p:nvSpPr>
        <p:spPr bwMode="auto">
          <a:xfrm rot="10800000" flipH="1">
            <a:off x="3958503" y="3492144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4629581" y="3377347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 41.0%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382586" y="4343472"/>
            <a:ext cx="3646488" cy="5476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No me he incorporado a la actividad laboral</a:t>
            </a:r>
          </a:p>
        </p:txBody>
      </p:sp>
      <p:sp>
        <p:nvSpPr>
          <p:cNvPr id="21" name="AutoShape 8"/>
          <p:cNvSpPr>
            <a:spLocks noChangeArrowheads="1"/>
          </p:cNvSpPr>
          <p:nvPr/>
        </p:nvSpPr>
        <p:spPr bwMode="auto">
          <a:xfrm rot="10800000" flipH="1">
            <a:off x="4069338" y="4513954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4633430" y="4399742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   8.2%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1763713" y="2456678"/>
            <a:ext cx="2206625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Menos de un mes</a:t>
            </a:r>
          </a:p>
        </p:txBody>
      </p:sp>
      <p:sp>
        <p:nvSpPr>
          <p:cNvPr id="24" name="AutoShape 8"/>
          <p:cNvSpPr>
            <a:spLocks noChangeArrowheads="1"/>
          </p:cNvSpPr>
          <p:nvPr/>
        </p:nvSpPr>
        <p:spPr bwMode="auto">
          <a:xfrm rot="10800000" flipH="1">
            <a:off x="4029075" y="254031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4629581" y="2416348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50.8%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6" name="AutoShape 8"/>
          <p:cNvSpPr>
            <a:spLocks noChangeArrowheads="1"/>
          </p:cNvSpPr>
          <p:nvPr/>
        </p:nvSpPr>
        <p:spPr bwMode="auto">
          <a:xfrm rot="10800000" flipH="1">
            <a:off x="6047509" y="3470536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7" name="Text Box 6"/>
          <p:cNvSpPr txBox="1">
            <a:spLocks noChangeArrowheads="1"/>
          </p:cNvSpPr>
          <p:nvPr/>
        </p:nvSpPr>
        <p:spPr bwMode="auto">
          <a:xfrm>
            <a:off x="6603048" y="3255710"/>
            <a:ext cx="2195736" cy="578876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16.0 </a:t>
            </a: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Meses promedio </a:t>
            </a:r>
          </a:p>
        </p:txBody>
      </p:sp>
      <p:sp>
        <p:nvSpPr>
          <p:cNvPr id="28" name="Rectangle 7"/>
          <p:cNvSpPr>
            <a:spLocks noChangeArrowheads="1"/>
          </p:cNvSpPr>
          <p:nvPr/>
        </p:nvSpPr>
        <p:spPr bwMode="auto">
          <a:xfrm>
            <a:off x="6443663" y="5229225"/>
            <a:ext cx="2422525" cy="3190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1 mes</a:t>
            </a:r>
            <a:endParaRPr lang="es-MX" altLang="es-MX" sz="1600" b="1" dirty="0">
              <a:solidFill>
                <a:srgbClr val="000000"/>
              </a:solidFill>
              <a:latin typeface="Century Gothic" panose="020B0502020202020204" pitchFamily="34" charset="0"/>
              <a:ea typeface="ＭＳ Ｐゴシック" pitchFamily="34" charset="-128"/>
            </a:endParaRPr>
          </a:p>
        </p:txBody>
      </p:sp>
      <p:sp>
        <p:nvSpPr>
          <p:cNvPr id="29" name="Rectangle 7"/>
          <p:cNvSpPr>
            <a:spLocks noChangeArrowheads="1"/>
          </p:cNvSpPr>
          <p:nvPr/>
        </p:nvSpPr>
        <p:spPr bwMode="auto">
          <a:xfrm>
            <a:off x="6443663" y="5661025"/>
            <a:ext cx="2520950" cy="3190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Máximo    -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50 meses</a:t>
            </a:r>
            <a:endParaRPr lang="es-MX" altLang="es-MX" sz="1600" b="1" dirty="0">
              <a:solidFill>
                <a:srgbClr val="000000"/>
              </a:solidFill>
              <a:latin typeface="Century Gothic" panose="020B0502020202020204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5 Rectángulo"/>
          <p:cNvSpPr>
            <a:spLocks noChangeArrowheads="1"/>
          </p:cNvSpPr>
          <p:nvPr/>
        </p:nvSpPr>
        <p:spPr bwMode="auto">
          <a:xfrm>
            <a:off x="0" y="5589588"/>
            <a:ext cx="1187450" cy="1268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/>
          </a:p>
        </p:txBody>
      </p:sp>
      <p:sp>
        <p:nvSpPr>
          <p:cNvPr id="26627" name="Rectangle 1"/>
          <p:cNvSpPr>
            <a:spLocks noChangeArrowheads="1"/>
          </p:cNvSpPr>
          <p:nvPr/>
        </p:nvSpPr>
        <p:spPr bwMode="auto">
          <a:xfrm>
            <a:off x="900113" y="2205038"/>
            <a:ext cx="7488237" cy="212220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Estudio de seguimiento a egresados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“Especialidad en Pediatría (HCGJIM)”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sz="2000" u="sng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Profesional</a:t>
            </a:r>
            <a:endParaRPr lang="es-MX" sz="20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</p:txBody>
      </p:sp>
      <p:pic>
        <p:nvPicPr>
          <p:cNvPr id="26628" name="Picture 8" descr="http://www.cucs.udg.mx/serviciosacademicos/files/Image/escudoUdeG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97425"/>
            <a:ext cx="12954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5 Rectángulo"/>
          <p:cNvSpPr>
            <a:spLocks noChangeArrowheads="1"/>
          </p:cNvSpPr>
          <p:nvPr/>
        </p:nvSpPr>
        <p:spPr bwMode="auto">
          <a:xfrm>
            <a:off x="152400" y="6559550"/>
            <a:ext cx="5067300" cy="25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ChangeArrowheads="1"/>
          </p:cNvSpPr>
          <p:nvPr/>
        </p:nvSpPr>
        <p:spPr bwMode="auto">
          <a:xfrm>
            <a:off x="1782425" y="765175"/>
            <a:ext cx="350965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Trabaja?</a:t>
            </a:r>
          </a:p>
        </p:txBody>
      </p:sp>
      <p:sp>
        <p:nvSpPr>
          <p:cNvPr id="44035" name="Rectangle 1"/>
          <p:cNvSpPr>
            <a:spLocks noChangeArrowheads="1"/>
          </p:cNvSpPr>
          <p:nvPr/>
        </p:nvSpPr>
        <p:spPr bwMode="auto">
          <a:xfrm>
            <a:off x="4275509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4036" name="Rectangle 7"/>
          <p:cNvSpPr>
            <a:spLocks noChangeArrowheads="1"/>
          </p:cNvSpPr>
          <p:nvPr/>
        </p:nvSpPr>
        <p:spPr bwMode="auto">
          <a:xfrm>
            <a:off x="2230760" y="1340768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44037" name="AutoShape 8"/>
          <p:cNvSpPr>
            <a:spLocks noChangeArrowheads="1"/>
          </p:cNvSpPr>
          <p:nvPr/>
        </p:nvSpPr>
        <p:spPr bwMode="auto">
          <a:xfrm rot="16200000" flipH="1">
            <a:off x="2634779" y="1838449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887737" y="2061447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9.5%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4041" name="Rectangle 7"/>
          <p:cNvSpPr>
            <a:spLocks noChangeArrowheads="1"/>
          </p:cNvSpPr>
          <p:nvPr/>
        </p:nvSpPr>
        <p:spPr bwMode="auto">
          <a:xfrm>
            <a:off x="3743648" y="1348706"/>
            <a:ext cx="1223962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44042" name="AutoShape 8"/>
          <p:cNvSpPr>
            <a:spLocks noChangeArrowheads="1"/>
          </p:cNvSpPr>
          <p:nvPr/>
        </p:nvSpPr>
        <p:spPr bwMode="auto">
          <a:xfrm rot="16200000" flipH="1">
            <a:off x="4219104" y="1846387"/>
            <a:ext cx="242887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2303561" y="2061447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90.5%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4046" name="AutoShape 8"/>
          <p:cNvSpPr>
            <a:spLocks noChangeArrowheads="1"/>
          </p:cNvSpPr>
          <p:nvPr/>
        </p:nvSpPr>
        <p:spPr bwMode="auto">
          <a:xfrm rot="16200000" flipH="1">
            <a:off x="4125441" y="2650332"/>
            <a:ext cx="531813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4047" name="Rectangle 3"/>
          <p:cNvSpPr>
            <a:spLocks noChangeArrowheads="1"/>
          </p:cNvSpPr>
          <p:nvPr/>
        </p:nvSpPr>
        <p:spPr bwMode="auto">
          <a:xfrm>
            <a:off x="2268538" y="3100928"/>
            <a:ext cx="49672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¿Por qué razón no trabaja en este momento?</a:t>
            </a:r>
          </a:p>
        </p:txBody>
      </p:sp>
      <p:graphicFrame>
        <p:nvGraphicFramePr>
          <p:cNvPr id="14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2956448"/>
              </p:ext>
            </p:extLst>
          </p:nvPr>
        </p:nvGraphicFramePr>
        <p:xfrm>
          <a:off x="1571712" y="3650203"/>
          <a:ext cx="6791796" cy="26775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179388" y="836613"/>
            <a:ext cx="8964612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Desde que egresó del posgrado hasta hoy,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¿Cuántos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trabajos diferentes ha tenido?</a:t>
            </a:r>
          </a:p>
        </p:txBody>
      </p:sp>
      <p:sp>
        <p:nvSpPr>
          <p:cNvPr id="45060" name="Rectangle 7"/>
          <p:cNvSpPr>
            <a:spLocks noChangeArrowheads="1"/>
          </p:cNvSpPr>
          <p:nvPr/>
        </p:nvSpPr>
        <p:spPr bwMode="auto">
          <a:xfrm>
            <a:off x="1262063" y="5184775"/>
            <a:ext cx="3646487" cy="5476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Ninguno, no me he incorporado a la actividad laboral</a:t>
            </a:r>
          </a:p>
        </p:txBody>
      </p:sp>
      <p:sp>
        <p:nvSpPr>
          <p:cNvPr id="45061" name="AutoShape 8"/>
          <p:cNvSpPr>
            <a:spLocks noChangeArrowheads="1"/>
          </p:cNvSpPr>
          <p:nvPr/>
        </p:nvSpPr>
        <p:spPr bwMode="auto">
          <a:xfrm rot="10800000" flipH="1">
            <a:off x="4967288" y="539115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652120" y="5325643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7.9%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grpSp>
        <p:nvGrpSpPr>
          <p:cNvPr id="45065" name="Grupo 1"/>
          <p:cNvGrpSpPr>
            <a:grpSpLocks/>
          </p:cNvGrpSpPr>
          <p:nvPr/>
        </p:nvGrpSpPr>
        <p:grpSpPr bwMode="auto">
          <a:xfrm>
            <a:off x="1692275" y="1628775"/>
            <a:ext cx="4967288" cy="2879725"/>
            <a:chOff x="1692275" y="1628775"/>
            <a:chExt cx="4967288" cy="2879725"/>
          </a:xfrm>
        </p:grpSpPr>
        <p:sp>
          <p:nvSpPr>
            <p:cNvPr id="45066" name="Rectangle 7"/>
            <p:cNvSpPr>
              <a:spLocks noChangeArrowheads="1"/>
            </p:cNvSpPr>
            <p:nvPr/>
          </p:nvSpPr>
          <p:spPr bwMode="auto">
            <a:xfrm>
              <a:off x="1692275" y="1628775"/>
              <a:ext cx="2206625" cy="549275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Sí tiene o ha tenido vida laboral</a:t>
              </a:r>
            </a:p>
          </p:txBody>
        </p:sp>
        <p:sp>
          <p:nvSpPr>
            <p:cNvPr id="45067" name="AutoShape 8"/>
            <p:cNvSpPr>
              <a:spLocks noChangeArrowheads="1"/>
            </p:cNvSpPr>
            <p:nvPr/>
          </p:nvSpPr>
          <p:spPr bwMode="auto">
            <a:xfrm rot="10800000" flipH="1">
              <a:off x="3957638" y="1870075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4642345" y="1803998"/>
              <a:ext cx="1224136" cy="33560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92.1%</a:t>
              </a:r>
              <a:endParaRPr lang="es-MX" sz="1700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4176464" y="2922132"/>
              <a:ext cx="2195736" cy="578876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2.2 </a:t>
              </a:r>
              <a:r>
                <a:rPr lang="es-MX" sz="1700" b="1" dirty="0">
                  <a:latin typeface="Century Gothic" pitchFamily="34" charset="0"/>
                  <a:ea typeface="ＭＳ Ｐゴシック" pitchFamily="34" charset="-128"/>
                </a:rPr>
                <a:t>trabajos en promedio </a:t>
              </a:r>
            </a:p>
          </p:txBody>
        </p:sp>
        <p:sp>
          <p:nvSpPr>
            <p:cNvPr id="45074" name="Rectangle 7"/>
            <p:cNvSpPr>
              <a:spLocks noChangeArrowheads="1"/>
            </p:cNvSpPr>
            <p:nvPr/>
          </p:nvSpPr>
          <p:spPr bwMode="auto">
            <a:xfrm>
              <a:off x="3924300" y="3757613"/>
              <a:ext cx="2735263" cy="31908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Mínimo    -     1 Trabajo</a:t>
              </a:r>
            </a:p>
          </p:txBody>
        </p:sp>
        <p:sp>
          <p:nvSpPr>
            <p:cNvPr id="45075" name="Rectangle 7"/>
            <p:cNvSpPr>
              <a:spLocks noChangeArrowheads="1"/>
            </p:cNvSpPr>
            <p:nvPr/>
          </p:nvSpPr>
          <p:spPr bwMode="auto">
            <a:xfrm>
              <a:off x="3924300" y="4189413"/>
              <a:ext cx="2735263" cy="31908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Máximo    -     </a:t>
              </a:r>
              <a:r>
                <a:rPr lang="es-MX" alt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6 </a:t>
              </a: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Trabajos</a:t>
              </a:r>
            </a:p>
          </p:txBody>
        </p:sp>
        <p:sp>
          <p:nvSpPr>
            <p:cNvPr id="45076" name="AutoShape 8"/>
            <p:cNvSpPr>
              <a:spLocks noChangeArrowheads="1"/>
            </p:cNvSpPr>
            <p:nvPr/>
          </p:nvSpPr>
          <p:spPr bwMode="auto">
            <a:xfrm rot="16200000" flipH="1">
              <a:off x="4990307" y="2362994"/>
              <a:ext cx="531812" cy="215900"/>
            </a:xfrm>
            <a:prstGeom prst="rightArrow">
              <a:avLst>
                <a:gd name="adj1" fmla="val 50000"/>
                <a:gd name="adj2" fmla="val 47531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-13142" y="982069"/>
            <a:ext cx="8964613" cy="749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Actualmente</a:t>
            </a:r>
            <a:r>
              <a:rPr lang="es-ES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, ¿Cuántos trabajos tiene que sean de </a:t>
            </a:r>
            <a:endParaRPr lang="es-ES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diferentes </a:t>
            </a:r>
            <a:r>
              <a:rPr lang="es-ES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instituciones (Públicas, privadas, etc</a:t>
            </a:r>
            <a:r>
              <a:rPr lang="es-ES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.)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92.1% que sí tiene o ha tenido vida laboral)</a:t>
            </a:r>
          </a:p>
        </p:txBody>
      </p:sp>
      <p:sp>
        <p:nvSpPr>
          <p:cNvPr id="41988" name="Rectangle 7"/>
          <p:cNvSpPr>
            <a:spLocks noChangeArrowheads="1"/>
          </p:cNvSpPr>
          <p:nvPr/>
        </p:nvSpPr>
        <p:spPr bwMode="auto">
          <a:xfrm>
            <a:off x="2484438" y="2167100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Trabajos en promedio</a:t>
            </a:r>
            <a:endParaRPr lang="es-MX" alt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1989" name="AutoShape 8"/>
          <p:cNvSpPr>
            <a:spLocks noChangeArrowheads="1"/>
          </p:cNvSpPr>
          <p:nvPr/>
        </p:nvSpPr>
        <p:spPr bwMode="auto">
          <a:xfrm rot="16200000" flipH="1">
            <a:off x="4242594" y="2737806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851920" y="3195800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1.6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475656" y="4077072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1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4809372" y="4077072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3</a:t>
            </a:r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3851920" y="229594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Inserción laboral</a:t>
            </a:r>
            <a:endParaRPr lang="es-MX" altLang="es-MX" sz="2400" dirty="0">
              <a:solidFill>
                <a:srgbClr val="C00000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653035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08720"/>
            <a:ext cx="8964613" cy="74920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¿Desempeña o ha desempeñado puestos administrativos de liderazgo (direcciones, jefaturas, etc.)?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92.1%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tiene o ha tenido vida laboral)</a:t>
            </a:r>
          </a:p>
        </p:txBody>
      </p:sp>
      <p:sp>
        <p:nvSpPr>
          <p:cNvPr id="6" name="AutoShape 8"/>
          <p:cNvSpPr>
            <a:spLocks noChangeArrowheads="1"/>
          </p:cNvSpPr>
          <p:nvPr/>
        </p:nvSpPr>
        <p:spPr bwMode="auto">
          <a:xfrm rot="11622318" flipH="1">
            <a:off x="4283061" y="2446742"/>
            <a:ext cx="987091" cy="341670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5292080" y="2444520"/>
            <a:ext cx="3312384" cy="31985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 principalmente?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9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7293839"/>
              </p:ext>
            </p:extLst>
          </p:nvPr>
        </p:nvGraphicFramePr>
        <p:xfrm>
          <a:off x="395536" y="1137719"/>
          <a:ext cx="4343524" cy="29255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169317" y="3717032"/>
            <a:ext cx="4474691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¿Cuánto tiempo pasó desde que egresó para tomar un cargo/puesto directivo o de liderazgo?</a:t>
            </a:r>
            <a:endParaRPr lang="es-MX" alt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1308794" y="5589240"/>
            <a:ext cx="2195736" cy="578876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22 meses </a:t>
            </a: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en promedio </a:t>
            </a:r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1115616" y="4581128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 Meses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1115616" y="5012928"/>
            <a:ext cx="2735263" cy="31985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60 Meses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graphicFrame>
        <p:nvGraphicFramePr>
          <p:cNvPr id="20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7770456"/>
              </p:ext>
            </p:extLst>
          </p:nvPr>
        </p:nvGraphicFramePr>
        <p:xfrm>
          <a:off x="4496742" y="2444520"/>
          <a:ext cx="5351636" cy="31740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523755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08720"/>
            <a:ext cx="8964613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el estudiar un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 le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impactó en su mejora laboral?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92.1%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tiene o ha tenido vida laboral)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8471299"/>
              </p:ext>
            </p:extLst>
          </p:nvPr>
        </p:nvGraphicFramePr>
        <p:xfrm>
          <a:off x="1043608" y="1429420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1361904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0307" y="734002"/>
            <a:ext cx="8964613" cy="720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¿De qué forma?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92.1%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tiene o ha tenido vida laboral y 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100.0%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el estudiar un posgrado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sí le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impactó en su mejora laboral)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7170116" y="3678436"/>
            <a:ext cx="1065311" cy="36787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 60.4%</a:t>
            </a:r>
            <a:endParaRPr lang="es-MX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6588224" y="2852936"/>
            <a:ext cx="2593530" cy="521766"/>
          </a:xfrm>
          <a:prstGeom prst="rect">
            <a:avLst/>
          </a:prstGeom>
          <a:noFill/>
          <a:ln w="9360" cap="sq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porcentaje?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</a:t>
            </a:r>
          </a:p>
        </p:txBody>
      </p:sp>
      <p:sp>
        <p:nvSpPr>
          <p:cNvPr id="47111" name="AutoShape 8"/>
          <p:cNvSpPr>
            <a:spLocks noChangeArrowheads="1"/>
          </p:cNvSpPr>
          <p:nvPr/>
        </p:nvSpPr>
        <p:spPr bwMode="auto">
          <a:xfrm rot="16200000" flipH="1">
            <a:off x="7559104" y="3462536"/>
            <a:ext cx="287337" cy="144463"/>
          </a:xfrm>
          <a:prstGeom prst="rightArrow">
            <a:avLst>
              <a:gd name="adj1" fmla="val 50000"/>
              <a:gd name="adj2" fmla="val 47266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7112" name="AutoShape 8"/>
          <p:cNvSpPr>
            <a:spLocks noChangeArrowheads="1"/>
          </p:cNvSpPr>
          <p:nvPr/>
        </p:nvSpPr>
        <p:spPr bwMode="auto">
          <a:xfrm rot="10800000" flipH="1">
            <a:off x="5220072" y="3241872"/>
            <a:ext cx="1724695" cy="149226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7113" name="Rectangle 7"/>
          <p:cNvSpPr>
            <a:spLocks noChangeArrowheads="1"/>
          </p:cNvSpPr>
          <p:nvPr/>
        </p:nvSpPr>
        <p:spPr bwMode="auto">
          <a:xfrm>
            <a:off x="6658991" y="4188024"/>
            <a:ext cx="2232025" cy="292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30.0%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7114" name="Rectangle 7"/>
          <p:cNvSpPr>
            <a:spLocks noChangeArrowheads="1"/>
          </p:cNvSpPr>
          <p:nvPr/>
        </p:nvSpPr>
        <p:spPr bwMode="auto">
          <a:xfrm>
            <a:off x="6658991" y="4610299"/>
            <a:ext cx="2232025" cy="292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</a:t>
            </a: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100.0</a:t>
            </a:r>
            <a:r>
              <a:rPr lang="es-MX" alt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%</a:t>
            </a:r>
          </a:p>
        </p:txBody>
      </p:sp>
      <p:graphicFrame>
        <p:nvGraphicFramePr>
          <p:cNvPr id="11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6896178"/>
              </p:ext>
            </p:extLst>
          </p:nvPr>
        </p:nvGraphicFramePr>
        <p:xfrm>
          <a:off x="98425" y="1498587"/>
          <a:ext cx="6985000" cy="4727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92932" y="908720"/>
            <a:ext cx="8066087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 cuál de los siguientes tipos corresponde la empresa o institución en que trabaja?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90.5%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actualmente sí trabajan)</a:t>
            </a: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3870334"/>
              </p:ext>
            </p:extLst>
          </p:nvPr>
        </p:nvGraphicFramePr>
        <p:xfrm>
          <a:off x="498475" y="1664271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83372" y="908720"/>
            <a:ext cx="8066087" cy="72060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El tamaño de la empresa o institución en la que trabaja es: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90.5%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actualmente trabajan y del 86.0% que lo hace en una empresa/institución)</a:t>
            </a:r>
            <a:endParaRPr lang="es-MX" sz="14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5880385"/>
              </p:ext>
            </p:extLst>
          </p:nvPr>
        </p:nvGraphicFramePr>
        <p:xfrm>
          <a:off x="971600" y="1686518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11188" y="908720"/>
            <a:ext cx="8066087" cy="52022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promedio, ¿A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cuánto asciende su ingreso mensual aproximado?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90.5% </a:t>
            </a:r>
            <a:r>
              <a:rPr lang="es-MX" sz="1400" dirty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que actualmente sí trabajan)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7871858"/>
              </p:ext>
            </p:extLst>
          </p:nvPr>
        </p:nvGraphicFramePr>
        <p:xfrm>
          <a:off x="1151731" y="1456408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1138344"/>
              </p:ext>
            </p:extLst>
          </p:nvPr>
        </p:nvGraphicFramePr>
        <p:xfrm>
          <a:off x="899592" y="1234061"/>
          <a:ext cx="5783263" cy="21235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120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11188" y="765175"/>
            <a:ext cx="8066087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usted que se desempeña laboralmente en una actividad afín a su formación en el posgrado?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90.5%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actualmente sí trabajan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0" y="3357563"/>
            <a:ext cx="9144000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afín es la actividad que desempeña laboralmente con su formación profesional?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NADA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AFÍN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Y 10 es TOTALMENTE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AFÍN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3600400" y="5123198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9.7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1208" name="Rectangle 7"/>
          <p:cNvSpPr>
            <a:spLocks noChangeArrowheads="1"/>
          </p:cNvSpPr>
          <p:nvPr/>
        </p:nvSpPr>
        <p:spPr bwMode="auto">
          <a:xfrm>
            <a:off x="3635375" y="5661025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Mínima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8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1209" name="Rectangle 7"/>
          <p:cNvSpPr>
            <a:spLocks noChangeArrowheads="1"/>
          </p:cNvSpPr>
          <p:nvPr/>
        </p:nvSpPr>
        <p:spPr bwMode="auto">
          <a:xfrm>
            <a:off x="3635375" y="6092825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Máxima    -     10</a:t>
            </a:r>
          </a:p>
        </p:txBody>
      </p:sp>
      <p:sp>
        <p:nvSpPr>
          <p:cNvPr id="51210" name="AutoShape 8"/>
          <p:cNvSpPr>
            <a:spLocks noChangeArrowheads="1"/>
          </p:cNvSpPr>
          <p:nvPr/>
        </p:nvSpPr>
        <p:spPr bwMode="auto">
          <a:xfrm rot="16200000" flipH="1">
            <a:off x="4501356" y="4723607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1211" name="Rectangle 7"/>
          <p:cNvSpPr>
            <a:spLocks noChangeArrowheads="1"/>
          </p:cNvSpPr>
          <p:nvPr/>
        </p:nvSpPr>
        <p:spPr bwMode="auto">
          <a:xfrm>
            <a:off x="3059113" y="4221163"/>
            <a:ext cx="316865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Grado de afinidad PROMEDIO</a:t>
            </a:r>
          </a:p>
        </p:txBody>
      </p:sp>
      <p:sp>
        <p:nvSpPr>
          <p:cNvPr id="15" name="AutoShape 8"/>
          <p:cNvSpPr>
            <a:spLocks noChangeArrowheads="1"/>
          </p:cNvSpPr>
          <p:nvPr/>
        </p:nvSpPr>
        <p:spPr bwMode="auto">
          <a:xfrm rot="16200000" flipH="1">
            <a:off x="5221437" y="2559271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ES" altLang="es-MX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0" y="549275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Objetivos </a:t>
            </a:r>
            <a:r>
              <a:rPr lang="es-MX" alt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del Estudio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900113" y="1599273"/>
            <a:ext cx="7559675" cy="3980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Estudio sobre inserción laboral y seguimiento de los egresados </a:t>
            </a:r>
            <a:r>
              <a:rPr lang="es-ES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la </a:t>
            </a:r>
            <a:r>
              <a:rPr lang="es-MX" sz="1600" b="1" i="1" dirty="0" smtClean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Especialidad en Pediatría (HCGJIM) </a:t>
            </a:r>
            <a:r>
              <a:rPr lang="es-ES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</a:t>
            </a: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la Universidad de Guadalajara.</a:t>
            </a:r>
          </a:p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latin typeface="Century Gothic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Titulación</a:t>
            </a:r>
          </a:p>
          <a:p>
            <a:pPr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Evaluación del posgrado</a:t>
            </a:r>
          </a:p>
          <a:p>
            <a:pPr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Inserción laboral</a:t>
            </a: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Pertinencia de la formación</a:t>
            </a: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Orientación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profesional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Otros estudios</a:t>
            </a:r>
          </a:p>
          <a:p>
            <a:pPr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08720"/>
            <a:ext cx="8569325" cy="77779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cuenta o ha contado con un trabajo al nivel en que fue preparado en el posgrado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92.1%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tiene o ha tenido vida laboral)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8521065"/>
              </p:ext>
            </p:extLst>
          </p:nvPr>
        </p:nvGraphicFramePr>
        <p:xfrm>
          <a:off x="971600" y="1686518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969242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0" y="863600"/>
            <a:ext cx="8964613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qué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porcentaje considera usted que aplica o ha aplicado en la práctica profesional los conocimientos obtenidos en el estudio de su posgrado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0% al 100%, </a:t>
            </a: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donde 0</a:t>
            </a: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% </a:t>
            </a: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es “No </a:t>
            </a: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he </a:t>
            </a: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aplicado”)</a:t>
            </a:r>
            <a:endParaRPr lang="es-MX" alt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2228" name="Rectangle 7"/>
          <p:cNvSpPr>
            <a:spLocks noChangeArrowheads="1"/>
          </p:cNvSpPr>
          <p:nvPr/>
        </p:nvSpPr>
        <p:spPr bwMode="auto">
          <a:xfrm>
            <a:off x="1262063" y="5556945"/>
            <a:ext cx="3646487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 he tenido práctica profesional</a:t>
            </a:r>
          </a:p>
        </p:txBody>
      </p:sp>
      <p:sp>
        <p:nvSpPr>
          <p:cNvPr id="52229" name="AutoShape 8"/>
          <p:cNvSpPr>
            <a:spLocks noChangeArrowheads="1"/>
          </p:cNvSpPr>
          <p:nvPr/>
        </p:nvSpPr>
        <p:spPr bwMode="auto">
          <a:xfrm rot="10800000" flipH="1">
            <a:off x="4967288" y="5679182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5652120" y="5613675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0.0%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33" name="Rectangle 7"/>
          <p:cNvSpPr>
            <a:spLocks noChangeArrowheads="1"/>
          </p:cNvSpPr>
          <p:nvPr/>
        </p:nvSpPr>
        <p:spPr bwMode="auto">
          <a:xfrm>
            <a:off x="3922713" y="4647307"/>
            <a:ext cx="27368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70.0%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34" name="Rectangle 7"/>
          <p:cNvSpPr>
            <a:spLocks noChangeArrowheads="1"/>
          </p:cNvSpPr>
          <p:nvPr/>
        </p:nvSpPr>
        <p:spPr bwMode="auto">
          <a:xfrm>
            <a:off x="3922713" y="5079107"/>
            <a:ext cx="27368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100.0%</a:t>
            </a:r>
          </a:p>
        </p:txBody>
      </p:sp>
      <p:sp>
        <p:nvSpPr>
          <p:cNvPr id="52235" name="AutoShape 8"/>
          <p:cNvSpPr>
            <a:spLocks noChangeArrowheads="1"/>
          </p:cNvSpPr>
          <p:nvPr/>
        </p:nvSpPr>
        <p:spPr bwMode="auto">
          <a:xfrm rot="10800000" flipH="1">
            <a:off x="4029075" y="210572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7" name="Text Box 6"/>
          <p:cNvSpPr txBox="1">
            <a:spLocks noChangeArrowheads="1"/>
          </p:cNvSpPr>
          <p:nvPr/>
        </p:nvSpPr>
        <p:spPr bwMode="auto">
          <a:xfrm>
            <a:off x="4713758" y="2039808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100.0%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39" name="Rectangle 7"/>
          <p:cNvSpPr>
            <a:spLocks noChangeArrowheads="1"/>
          </p:cNvSpPr>
          <p:nvPr/>
        </p:nvSpPr>
        <p:spPr bwMode="auto">
          <a:xfrm>
            <a:off x="287338" y="1916807"/>
            <a:ext cx="3468687" cy="5492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 tiene o ha tenido práctica profesional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4314775" y="4086145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96.1%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43" name="AutoShape 8"/>
          <p:cNvSpPr>
            <a:spLocks noChangeArrowheads="1"/>
          </p:cNvSpPr>
          <p:nvPr/>
        </p:nvSpPr>
        <p:spPr bwMode="auto">
          <a:xfrm rot="16200000" flipH="1">
            <a:off x="5200650" y="3712270"/>
            <a:ext cx="387350" cy="215900"/>
          </a:xfrm>
          <a:prstGeom prst="rightArrow">
            <a:avLst>
              <a:gd name="adj1" fmla="val 50000"/>
              <a:gd name="adj2" fmla="val 47278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2244" name="Rectangle 7"/>
          <p:cNvSpPr>
            <a:spLocks noChangeArrowheads="1"/>
          </p:cNvSpPr>
          <p:nvPr/>
        </p:nvSpPr>
        <p:spPr bwMode="auto">
          <a:xfrm>
            <a:off x="3989388" y="2780407"/>
            <a:ext cx="2736850" cy="7778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Porcentaje en que aplica los conocimientos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(Promedio)</a:t>
            </a:r>
          </a:p>
        </p:txBody>
      </p:sp>
      <p:sp>
        <p:nvSpPr>
          <p:cNvPr id="52245" name="AutoShape 8"/>
          <p:cNvSpPr>
            <a:spLocks noChangeArrowheads="1"/>
          </p:cNvSpPr>
          <p:nvPr/>
        </p:nvSpPr>
        <p:spPr bwMode="auto">
          <a:xfrm rot="16200000" flipH="1">
            <a:off x="5164138" y="2472432"/>
            <a:ext cx="388937" cy="214313"/>
          </a:xfrm>
          <a:prstGeom prst="rightArrow">
            <a:avLst>
              <a:gd name="adj1" fmla="val 50000"/>
              <a:gd name="adj2" fmla="val 4782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2021681" y="6380538"/>
            <a:ext cx="6858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 smtClean="0">
                <a:solidFill>
                  <a:schemeClr val="tx1"/>
                </a:solidFill>
              </a:rPr>
              <a:t>*Nota</a:t>
            </a:r>
            <a:r>
              <a:rPr lang="es-MX" sz="1100" b="1" dirty="0">
                <a:solidFill>
                  <a:schemeClr val="tx1"/>
                </a:solidFill>
              </a:rPr>
              <a:t>: Se consideraron diferentes los conceptos de “práctica laboral” y “práctica profesional</a:t>
            </a:r>
            <a:r>
              <a:rPr lang="es-MX" sz="1100" b="1" dirty="0" smtClean="0">
                <a:solidFill>
                  <a:schemeClr val="tx1"/>
                </a:solidFill>
              </a:rPr>
              <a:t>”.</a:t>
            </a:r>
            <a:r>
              <a:rPr lang="es-ES" sz="1100" b="1" dirty="0">
                <a:solidFill>
                  <a:schemeClr val="tx1"/>
                </a:solidFill>
              </a:rPr>
              <a:t> </a:t>
            </a:r>
            <a:endParaRPr lang="es-MX" sz="11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611187" y="908720"/>
            <a:ext cx="8066087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las habilidades y conocimientos adquiridos en el posgrado satisfacen las exigencias de la práctica profesional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400" dirty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altLang="es-MX" sz="1400" dirty="0" smtClean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100.0% que sí tiene o ha tenido práctica profesional</a:t>
            </a:r>
            <a:r>
              <a:rPr lang="es-MX" altLang="es-MX" sz="1400" dirty="0" smtClean="0">
                <a:solidFill>
                  <a:srgbClr val="92D050"/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altLang="es-MX" sz="1400" dirty="0">
              <a:solidFill>
                <a:srgbClr val="92D05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3790302"/>
              </p:ext>
            </p:extLst>
          </p:nvPr>
        </p:nvGraphicFramePr>
        <p:xfrm>
          <a:off x="1151730" y="1645836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730285"/>
            <a:ext cx="8569325" cy="117854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400" dirty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altLang="es-MX" sz="1400" dirty="0" smtClean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100.0</a:t>
            </a:r>
            <a:r>
              <a:rPr lang="es-MX" altLang="es-MX" sz="1400" dirty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% que sí tiene o ha tenido práctica profesional)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Primera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Mención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7515786"/>
              </p:ext>
            </p:extLst>
          </p:nvPr>
        </p:nvGraphicFramePr>
        <p:xfrm>
          <a:off x="5586288" y="3666896"/>
          <a:ext cx="3464562" cy="2444304"/>
        </p:xfrm>
        <a:graphic>
          <a:graphicData uri="http://schemas.openxmlformats.org/drawingml/2006/table">
            <a:tbl>
              <a:tblPr/>
              <a:tblGrid>
                <a:gridCol w="28021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24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36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¿Cuál?*</a:t>
                      </a:r>
                      <a:endParaRPr lang="es-MX" sz="14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%**</a:t>
                      </a: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08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Administración</a:t>
                      </a:r>
                      <a:endParaRPr lang="es-MX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  <a:endParaRPr lang="es-MX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08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Subespecialidad</a:t>
                      </a:r>
                      <a:endParaRPr lang="es-MX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25.0%</a:t>
                      </a:r>
                      <a:endParaRPr lang="es-MX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901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Quitar al jefe de enseñanza y sus achichincles y que pongan a alguien productivo y abierto a nuevas propuestas</a:t>
                      </a:r>
                      <a:endParaRPr lang="es-MX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25.0%</a:t>
                      </a:r>
                      <a:endParaRPr lang="es-MX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298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Rotaciones obligatorias a los servicios que no cubra el hospital en pediatría y que agreguen materias que ayuden al desarrollo en el campo laboral</a:t>
                      </a:r>
                      <a:endParaRPr lang="es-MX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25.0%</a:t>
                      </a:r>
                      <a:endParaRPr lang="es-MX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108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Rectángulo 7"/>
          <p:cNvSpPr/>
          <p:nvPr/>
        </p:nvSpPr>
        <p:spPr>
          <a:xfrm>
            <a:off x="4211960" y="6309320"/>
            <a:ext cx="483889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altLang="es-MX" sz="11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*Respuestas otorgadas por los entrevistados. </a:t>
            </a:r>
          </a:p>
          <a:p>
            <a:pPr algn="ctr"/>
            <a:r>
              <a:rPr lang="es-MX" sz="1100" dirty="0" smtClean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**El </a:t>
            </a:r>
            <a:r>
              <a:rPr lang="es-MX" sz="11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% es sobre las </a:t>
            </a:r>
            <a:r>
              <a:rPr lang="es-MX" sz="1100" dirty="0" smtClean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menciones, no </a:t>
            </a:r>
            <a:r>
              <a:rPr lang="es-MX" sz="11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sobre el porcentaje de </a:t>
            </a:r>
            <a:r>
              <a:rPr lang="es-MX" sz="1100" dirty="0" smtClean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entrevistados.</a:t>
            </a:r>
            <a:endParaRPr lang="es-MX" sz="11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9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4437724"/>
              </p:ext>
            </p:extLst>
          </p:nvPr>
        </p:nvGraphicFramePr>
        <p:xfrm>
          <a:off x="-252536" y="1795055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AutoShape 8"/>
          <p:cNvSpPr>
            <a:spLocks noChangeArrowheads="1"/>
          </p:cNvSpPr>
          <p:nvPr/>
        </p:nvSpPr>
        <p:spPr bwMode="auto">
          <a:xfrm rot="9448298" flipH="1">
            <a:off x="3828734" y="5783623"/>
            <a:ext cx="765187" cy="197584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838053"/>
            <a:ext cx="8569325" cy="117854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altLang="es-MX" sz="1400" dirty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 smtClean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Del100.0</a:t>
            </a:r>
            <a:r>
              <a:rPr lang="es-MX" altLang="es-MX" sz="1400" dirty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% que sí tiene o ha tenido práctica profesional</a:t>
            </a:r>
            <a:r>
              <a:rPr lang="es-MX" altLang="es-MX" sz="1400" dirty="0" smtClean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sz="1400" dirty="0">
              <a:solidFill>
                <a:schemeClr val="bg2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Segunda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Mención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9999552"/>
              </p:ext>
            </p:extLst>
          </p:nvPr>
        </p:nvGraphicFramePr>
        <p:xfrm>
          <a:off x="-252536" y="1700808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1191066"/>
              </p:ext>
            </p:extLst>
          </p:nvPr>
        </p:nvGraphicFramePr>
        <p:xfrm>
          <a:off x="5724128" y="4777108"/>
          <a:ext cx="2952328" cy="1502868"/>
        </p:xfrm>
        <a:graphic>
          <a:graphicData uri="http://schemas.openxmlformats.org/drawingml/2006/table">
            <a:tbl>
              <a:tblPr/>
              <a:tblGrid>
                <a:gridCol w="23335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87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36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¿Cuál?*</a:t>
                      </a:r>
                      <a:endParaRPr lang="es-MX" sz="14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%**</a:t>
                      </a: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08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Administración</a:t>
                      </a:r>
                      <a:endParaRPr lang="es-MX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28.5%</a:t>
                      </a:r>
                      <a:endParaRPr lang="es-MX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08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 áreas del conocimiento</a:t>
                      </a:r>
                      <a:endParaRPr lang="es-MX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28.5%</a:t>
                      </a:r>
                      <a:endParaRPr lang="es-MX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68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Idiomas (inglés)</a:t>
                      </a:r>
                      <a:endParaRPr lang="es-MX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14.3%</a:t>
                      </a:r>
                      <a:endParaRPr lang="es-MX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Mejorar horarios</a:t>
                      </a:r>
                      <a:endParaRPr lang="es-MX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14.3%</a:t>
                      </a: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Seguimiento de paciente sano</a:t>
                      </a:r>
                      <a:endParaRPr lang="es-MX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14.3%</a:t>
                      </a:r>
                      <a:endParaRPr lang="es-MX" sz="13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108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8604" marR="8604" marT="86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" name="AutoShape 8"/>
          <p:cNvSpPr>
            <a:spLocks noChangeArrowheads="1"/>
          </p:cNvSpPr>
          <p:nvPr/>
        </p:nvSpPr>
        <p:spPr bwMode="auto">
          <a:xfrm rot="9820139" flipH="1">
            <a:off x="4945212" y="5048889"/>
            <a:ext cx="418342" cy="184382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9" name="Rectángulo 7"/>
          <p:cNvSpPr/>
          <p:nvPr/>
        </p:nvSpPr>
        <p:spPr>
          <a:xfrm>
            <a:off x="4305110" y="6309320"/>
            <a:ext cx="483889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altLang="es-MX" sz="11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*Respuestas otorgadas por los entrevistados. </a:t>
            </a:r>
          </a:p>
          <a:p>
            <a:pPr algn="ctr"/>
            <a:r>
              <a:rPr lang="es-MX" sz="1100" dirty="0" smtClean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**El </a:t>
            </a:r>
            <a:r>
              <a:rPr lang="es-MX" sz="11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% es sobre las </a:t>
            </a:r>
            <a:r>
              <a:rPr lang="es-MX" sz="1100" dirty="0" smtClean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menciones, no </a:t>
            </a:r>
            <a:r>
              <a:rPr lang="es-MX" sz="11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sobre el porcentaje de </a:t>
            </a:r>
            <a:r>
              <a:rPr lang="es-MX" sz="1100" dirty="0" smtClean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entrevistados.</a:t>
            </a:r>
            <a:endParaRPr lang="es-MX" sz="110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95163" y="1113136"/>
            <a:ext cx="8569325" cy="12357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400" dirty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altLang="es-MX" sz="1400" dirty="0" smtClean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100.0</a:t>
            </a:r>
            <a:r>
              <a:rPr lang="es-MX" altLang="es-MX" sz="1400" dirty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% que sí tiene o ha tenido práctica profesional</a:t>
            </a:r>
            <a:r>
              <a:rPr lang="es-MX" altLang="es-MX" sz="1400" dirty="0">
                <a:solidFill>
                  <a:srgbClr val="92D050"/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altLang="es-MX" sz="1600" dirty="0">
              <a:solidFill>
                <a:srgbClr val="92D050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Total Acumulado</a:t>
            </a:r>
            <a:endParaRPr lang="es-MX" sz="16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5765999"/>
              </p:ext>
            </p:extLst>
          </p:nvPr>
        </p:nvGraphicFramePr>
        <p:xfrm>
          <a:off x="971600" y="2564904"/>
          <a:ext cx="7200900" cy="3200400"/>
        </p:xfrm>
        <a:graphic>
          <a:graphicData uri="http://schemas.openxmlformats.org/drawingml/2006/table">
            <a:tbl>
              <a:tblPr/>
              <a:tblGrid>
                <a:gridCol w="3225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9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81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Aspectos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1er. Mención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2da. Mención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 Acumulado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Investigación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AC0000"/>
                          </a:solidFill>
                          <a:effectLst/>
                          <a:latin typeface="Calibri"/>
                        </a:rPr>
                        <a:t>27.8%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Diseño de proyectos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Actitudes emprendedoras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Liderazgo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Trabajo en equipo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Solución de problemas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Manejo de instrumentos y herramientas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Comunicación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Otra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Ninguna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74756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6324" name="Rectangle 3"/>
          <p:cNvSpPr>
            <a:spLocks noChangeArrowheads="1"/>
          </p:cNvSpPr>
          <p:nvPr/>
        </p:nvSpPr>
        <p:spPr bwMode="auto">
          <a:xfrm>
            <a:off x="302318" y="1212056"/>
            <a:ext cx="8569325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¿Su posgrado mejoró su perspectiva profesional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400" dirty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altLang="es-MX" sz="1400" dirty="0" smtClean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100.0</a:t>
            </a:r>
            <a:r>
              <a:rPr lang="es-MX" altLang="es-MX" sz="1400" dirty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% que sí tiene o ha tenido práctica profesional</a:t>
            </a:r>
            <a:r>
              <a:rPr lang="es-MX" altLang="es-MX" sz="1600" dirty="0">
                <a:solidFill>
                  <a:schemeClr val="bg2"/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1926273"/>
              </p:ext>
            </p:extLst>
          </p:nvPr>
        </p:nvGraphicFramePr>
        <p:xfrm>
          <a:off x="459480" y="1759517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Orientación profesional</a:t>
            </a:r>
            <a:endParaRPr lang="es-MX" altLang="es-MX" sz="2400" dirty="0">
              <a:solidFill>
                <a:srgbClr val="C00000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51147" y="908720"/>
            <a:ext cx="8569325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¿Durante sus estudios de posgrado tuvo alguna participación…..?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0327" y="3108460"/>
            <a:ext cx="4655690" cy="82954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¿Se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encuentra usted certificado o recertificado por algún Consejo Mexicano de su área médica?</a:t>
            </a: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2413000" y="3861048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 rot="16200000" flipH="1">
            <a:off x="2817019" y="4358729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483841" y="5942189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1.6%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2339975" y="5229473"/>
            <a:ext cx="1223963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 rot="16200000" flipH="1">
            <a:off x="2815432" y="5727154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2485181" y="4581975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98.4%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 rot="10800000" flipH="1">
            <a:off x="4026544" y="3937248"/>
            <a:ext cx="504825" cy="215900"/>
          </a:xfrm>
          <a:prstGeom prst="rightArrow">
            <a:avLst>
              <a:gd name="adj1" fmla="val 50000"/>
              <a:gd name="adj2" fmla="val 4776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1475656" y="6427113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MX" altLang="es-MX" sz="1100" b="1" dirty="0">
                <a:solidFill>
                  <a:schemeClr val="tx1"/>
                </a:solidFill>
                <a:ea typeface="ＭＳ Ｐゴシック" panose="020B0600070205080204" pitchFamily="34" charset="-128"/>
              </a:rPr>
              <a:t>*</a:t>
            </a:r>
            <a:r>
              <a:rPr lang="es-MX" altLang="es-MX" sz="11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Respuestas otorgadas por los entrevistados</a:t>
            </a:r>
            <a:r>
              <a:rPr lang="es-MX" altLang="es-MX" sz="1100" b="1" dirty="0">
                <a:solidFill>
                  <a:schemeClr val="tx1"/>
                </a:solidFill>
                <a:ea typeface="ＭＳ Ｐゴシック" panose="020B0600070205080204" pitchFamily="34" charset="-128"/>
              </a:rPr>
              <a:t>. </a:t>
            </a:r>
          </a:p>
          <a:p>
            <a:pPr algn="ctr"/>
            <a:r>
              <a:rPr lang="es-MX" sz="1100" dirty="0" smtClean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**El </a:t>
            </a:r>
            <a:r>
              <a:rPr lang="es-MX" sz="11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% es sobre </a:t>
            </a:r>
            <a:r>
              <a:rPr lang="es-MX" sz="1100" dirty="0" smtClean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el </a:t>
            </a:r>
            <a:r>
              <a:rPr lang="es-MX" sz="11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porcentaje de </a:t>
            </a:r>
            <a:r>
              <a:rPr lang="es-MX" sz="1100" dirty="0" smtClean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entrevistados.</a:t>
            </a:r>
            <a:endParaRPr lang="es-MX" sz="11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13" name="1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1169564"/>
              </p:ext>
            </p:extLst>
          </p:nvPr>
        </p:nvGraphicFramePr>
        <p:xfrm>
          <a:off x="758850" y="1247776"/>
          <a:ext cx="7194500" cy="1440161"/>
        </p:xfrm>
        <a:graphic>
          <a:graphicData uri="http://schemas.openxmlformats.org/drawingml/2006/table">
            <a:tbl>
              <a:tblPr/>
              <a:tblGrid>
                <a:gridCol w="44221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14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14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949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50309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Sí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328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 proyectos de investigación interinstitucional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328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 los sectores público y privado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328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 redes académicas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4" name="1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4148717"/>
              </p:ext>
            </p:extLst>
          </p:nvPr>
        </p:nvGraphicFramePr>
        <p:xfrm>
          <a:off x="5220072" y="3045167"/>
          <a:ext cx="3672408" cy="3782745"/>
        </p:xfrm>
        <a:graphic>
          <a:graphicData uri="http://schemas.openxmlformats.org/drawingml/2006/table">
            <a:tbl>
              <a:tblPr/>
              <a:tblGrid>
                <a:gridCol w="30963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145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¿Por cuál?*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%**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219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Consejo Mexicano de Pediatría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219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Consejo Mexicano de Pediatría Sección Neonatal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219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Consejo Nacional de Pediatría Médica - CONAPEME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219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Consejo Nacional de Inmunología Clínica y Alergia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219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Colegio de Pediatría de Jalisco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219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Colegio Mexicano de Pediatría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219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Consejo Pediátrico del Estado de Jalisco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219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Consejo de Terapia Intensiva Pediátrica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219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Consejo Mexicano de </a:t>
                      </a:r>
                      <a:r>
                        <a:rPr lang="es-MX" sz="11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Broncoscopía</a:t>
                      </a:r>
                      <a:r>
                        <a:rPr lang="es-MX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Pediátrica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219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Consejo Mexicano de Cirugía Pediátrica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219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Consejo Mexicano de Dermatología Pediátrica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219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Consejo Mexicano de Nefrología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219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Consejo Mexicano de Neumología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219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Consejo Mexicano de Oncología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219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Consejo Mexicano de Reumatología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1219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Consejo Mexicano de Terapia Intensiva Pediátrica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9522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460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Orientación profesional</a:t>
            </a:r>
            <a:endParaRPr lang="es-MX" altLang="es-MX" sz="2400" dirty="0">
              <a:solidFill>
                <a:srgbClr val="C00000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51147" y="908720"/>
            <a:ext cx="8569325" cy="54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¿Pertenece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 alguna asociación médica, membresía a sociedades científicas, colegios u otros organismos de profesionistas? </a:t>
            </a:r>
          </a:p>
        </p:txBody>
      </p:sp>
      <p:sp>
        <p:nvSpPr>
          <p:cNvPr id="16" name="AutoShape 8"/>
          <p:cNvSpPr>
            <a:spLocks noChangeArrowheads="1"/>
          </p:cNvSpPr>
          <p:nvPr/>
        </p:nvSpPr>
        <p:spPr bwMode="auto">
          <a:xfrm rot="10800000" flipH="1">
            <a:off x="3852531" y="2060846"/>
            <a:ext cx="683278" cy="288033"/>
          </a:xfrm>
          <a:prstGeom prst="rightArrow">
            <a:avLst>
              <a:gd name="adj1" fmla="val 50000"/>
              <a:gd name="adj2" fmla="val 4776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827584" y="5996589"/>
            <a:ext cx="339873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altLang="es-MX" sz="11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*Respuestas otorgadas por los entrevistados. </a:t>
            </a:r>
          </a:p>
          <a:p>
            <a:pPr algn="ctr"/>
            <a:r>
              <a:rPr lang="es-MX" sz="1100" dirty="0" smtClean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**El </a:t>
            </a:r>
            <a:r>
              <a:rPr lang="es-MX" sz="11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% es sobre las </a:t>
            </a:r>
            <a:r>
              <a:rPr lang="es-MX" sz="1100" dirty="0" smtClean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menciones, no </a:t>
            </a:r>
            <a:r>
              <a:rPr lang="es-MX" sz="11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sobre el porcentaje de </a:t>
            </a:r>
            <a:r>
              <a:rPr lang="es-MX" sz="1100" dirty="0" smtClean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entrevistados.</a:t>
            </a:r>
            <a:endParaRPr lang="es-MX" sz="11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6592771"/>
              </p:ext>
            </p:extLst>
          </p:nvPr>
        </p:nvGraphicFramePr>
        <p:xfrm>
          <a:off x="4716016" y="1782410"/>
          <a:ext cx="4104456" cy="4742925"/>
        </p:xfrm>
        <a:graphic>
          <a:graphicData uri="http://schemas.openxmlformats.org/drawingml/2006/table">
            <a:tbl>
              <a:tblPr/>
              <a:tblGrid>
                <a:gridCol w="32649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95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3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¿A cuál(es)?*</a:t>
                      </a:r>
                      <a:br>
                        <a:rPr lang="es-MX" sz="11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</a:br>
                      <a:endParaRPr lang="es-MX" sz="1100" b="1" i="0" u="none" strike="noStrike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7265" marR="7265" marT="726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%**</a:t>
                      </a:r>
                    </a:p>
                  </a:txBody>
                  <a:tcPr marL="7265" marR="7265" marT="726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32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Colegio de Pediatría del Estado de Jalisco</a:t>
                      </a:r>
                    </a:p>
                  </a:txBody>
                  <a:tcPr marL="7265" marR="7265" marT="726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50.8%</a:t>
                      </a:r>
                    </a:p>
                  </a:txBody>
                  <a:tcPr marL="7265" marR="7265" marT="726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32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Asociación Médica de Pediatría</a:t>
                      </a:r>
                    </a:p>
                  </a:txBody>
                  <a:tcPr marL="7265" marR="7265" marT="726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5.1%</a:t>
                      </a:r>
                    </a:p>
                  </a:txBody>
                  <a:tcPr marL="7265" marR="7265" marT="726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32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Colegio Mexicano de Pediatría</a:t>
                      </a:r>
                    </a:p>
                  </a:txBody>
                  <a:tcPr marL="7265" marR="7265" marT="726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5.1%</a:t>
                      </a:r>
                    </a:p>
                  </a:txBody>
                  <a:tcPr marL="7265" marR="7265" marT="726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32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Colegio de Neonatología del Estado de Jalisco</a:t>
                      </a:r>
                    </a:p>
                  </a:txBody>
                  <a:tcPr marL="7265" marR="7265" marT="726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6.8%</a:t>
                      </a:r>
                    </a:p>
                  </a:txBody>
                  <a:tcPr marL="7265" marR="7265" marT="726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32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Soiedad Médica de Pediatría</a:t>
                      </a:r>
                    </a:p>
                  </a:txBody>
                  <a:tcPr marL="7265" marR="7265" marT="726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3.4%</a:t>
                      </a:r>
                    </a:p>
                  </a:txBody>
                  <a:tcPr marL="7265" marR="7265" marT="726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32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Asociación Mexicana de Quemaduras</a:t>
                      </a:r>
                    </a:p>
                  </a:txBody>
                  <a:tcPr marL="7265" marR="7265" marT="726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1.7%</a:t>
                      </a:r>
                    </a:p>
                  </a:txBody>
                  <a:tcPr marL="7265" marR="7265" marT="726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32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Colegio de Alergología Mexicana</a:t>
                      </a:r>
                    </a:p>
                  </a:txBody>
                  <a:tcPr marL="7265" marR="7265" marT="726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1.7%</a:t>
                      </a:r>
                    </a:p>
                  </a:txBody>
                  <a:tcPr marL="7265" marR="7265" marT="726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032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Colegio de Nefrología de Jalisco</a:t>
                      </a:r>
                    </a:p>
                  </a:txBody>
                  <a:tcPr marL="7265" marR="7265" marT="726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1.7%</a:t>
                      </a:r>
                    </a:p>
                  </a:txBody>
                  <a:tcPr marL="7265" marR="7265" marT="726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032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Colegio de Pediatría de Oaxaca</a:t>
                      </a:r>
                    </a:p>
                  </a:txBody>
                  <a:tcPr marL="7265" marR="7265" marT="726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1.7%</a:t>
                      </a:r>
                    </a:p>
                  </a:txBody>
                  <a:tcPr marL="7265" marR="7265" marT="726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032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Colegio de Pediatría de San Luis Potosí</a:t>
                      </a:r>
                    </a:p>
                  </a:txBody>
                  <a:tcPr marL="7265" marR="7265" marT="726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1.7%</a:t>
                      </a:r>
                    </a:p>
                  </a:txBody>
                  <a:tcPr marL="7265" marR="7265" marT="726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032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Colegio de Pediatría Médica de Puebla</a:t>
                      </a:r>
                    </a:p>
                  </a:txBody>
                  <a:tcPr marL="7265" marR="7265" marT="726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1.7%</a:t>
                      </a:r>
                    </a:p>
                  </a:txBody>
                  <a:tcPr marL="7265" marR="7265" marT="726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032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Colegio de Pediatría Tepatitlán Altos de Jalisco</a:t>
                      </a:r>
                    </a:p>
                  </a:txBody>
                  <a:tcPr marL="7265" marR="7265" marT="726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1.7%</a:t>
                      </a:r>
                    </a:p>
                  </a:txBody>
                  <a:tcPr marL="7265" marR="7265" marT="726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0326">
                <a:tc>
                  <a:txBody>
                    <a:bodyPr/>
                    <a:lstStyle/>
                    <a:p>
                      <a:pPr algn="l" rtl="0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Colegio de Terapia Intensiva Pediátrica</a:t>
                      </a:r>
                    </a:p>
                  </a:txBody>
                  <a:tcPr marL="7265" marR="7265" marT="726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1.7%</a:t>
                      </a:r>
                    </a:p>
                  </a:txBody>
                  <a:tcPr marL="7265" marR="7265" marT="726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032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Colegio Mexicano de Nefrólogos</a:t>
                      </a:r>
                    </a:p>
                  </a:txBody>
                  <a:tcPr marL="7265" marR="7265" marT="726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1.7%</a:t>
                      </a:r>
                    </a:p>
                  </a:txBody>
                  <a:tcPr marL="7265" marR="7265" marT="726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032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Consejo Médico de Pediatría del Estado de Jalisco</a:t>
                      </a:r>
                    </a:p>
                  </a:txBody>
                  <a:tcPr marL="7265" marR="7265" marT="726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1.7%</a:t>
                      </a:r>
                    </a:p>
                  </a:txBody>
                  <a:tcPr marL="7265" marR="7265" marT="726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9793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Consejo Mexicano de Inmunología Clínica y Alergias</a:t>
                      </a:r>
                    </a:p>
                  </a:txBody>
                  <a:tcPr marL="7265" marR="7265" marT="726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1.7%</a:t>
                      </a:r>
                    </a:p>
                  </a:txBody>
                  <a:tcPr marL="7265" marR="7265" marT="726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9032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Sociedad de Médicos de Tepatitlán</a:t>
                      </a:r>
                    </a:p>
                  </a:txBody>
                  <a:tcPr marL="7265" marR="7265" marT="726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1.7%</a:t>
                      </a:r>
                    </a:p>
                  </a:txBody>
                  <a:tcPr marL="7265" marR="7265" marT="726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032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Sociedad de Neonatología del Valle de México</a:t>
                      </a:r>
                    </a:p>
                  </a:txBody>
                  <a:tcPr marL="7265" marR="7265" marT="726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1.7%</a:t>
                      </a:r>
                    </a:p>
                  </a:txBody>
                  <a:tcPr marL="7265" marR="7265" marT="726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9032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Sociedad Médica de Jalisco </a:t>
                      </a:r>
                    </a:p>
                  </a:txBody>
                  <a:tcPr marL="7265" marR="7265" marT="726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1.7%</a:t>
                      </a:r>
                    </a:p>
                  </a:txBody>
                  <a:tcPr marL="7265" marR="7265" marT="726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9032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Sociedad Médica Hospital Civil</a:t>
                      </a:r>
                    </a:p>
                  </a:txBody>
                  <a:tcPr marL="7265" marR="7265" marT="726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1.7%</a:t>
                      </a:r>
                    </a:p>
                  </a:txBody>
                  <a:tcPr marL="7265" marR="7265" marT="726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9032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Sociedad Mexicana de Cirugía Pediátrica</a:t>
                      </a:r>
                    </a:p>
                  </a:txBody>
                  <a:tcPr marL="7265" marR="7265" marT="726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1.7%</a:t>
                      </a:r>
                    </a:p>
                  </a:txBody>
                  <a:tcPr marL="7265" marR="7265" marT="726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9032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Sociedad Mexicana de Dermatología Pediátrica</a:t>
                      </a:r>
                    </a:p>
                  </a:txBody>
                  <a:tcPr marL="7265" marR="7265" marT="726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1.7%</a:t>
                      </a:r>
                    </a:p>
                  </a:txBody>
                  <a:tcPr marL="7265" marR="7265" marT="726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751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7265" marR="7265" marT="726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7265" marR="7265" marT="726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  <p:graphicFrame>
        <p:nvGraphicFramePr>
          <p:cNvPr id="11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1945809"/>
              </p:ext>
            </p:extLst>
          </p:nvPr>
        </p:nvGraphicFramePr>
        <p:xfrm>
          <a:off x="-173462" y="1052736"/>
          <a:ext cx="4068264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550097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Orientación profesional</a:t>
            </a:r>
            <a:endParaRPr lang="es-MX" altLang="es-MX" sz="2400" dirty="0">
              <a:solidFill>
                <a:srgbClr val="C00000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51147" y="908720"/>
            <a:ext cx="8569325" cy="31985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¿Ha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obtenido premios o distinciones por su actividad laboral? 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032821" y="4119188"/>
            <a:ext cx="2195736" cy="578876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1.5 premios </a:t>
            </a: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en promedio 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5780657" y="4954669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Mínimo    -     1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Premio</a:t>
            </a:r>
            <a:endParaRPr lang="es-MX" altLang="es-MX" sz="1600" b="1" dirty="0">
              <a:solidFill>
                <a:srgbClr val="000000"/>
              </a:solidFill>
              <a:latin typeface="Century Gothic" panose="020B0502020202020204" pitchFamily="34" charset="0"/>
              <a:ea typeface="ＭＳ Ｐゴシック" pitchFamily="34" charset="-128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5780657" y="5386469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3 Premios</a:t>
            </a:r>
            <a:endParaRPr lang="es-MX" altLang="es-MX" sz="1600" b="1" dirty="0">
              <a:solidFill>
                <a:srgbClr val="000000"/>
              </a:solidFill>
              <a:latin typeface="Century Gothic" panose="020B0502020202020204" pitchFamily="34" charset="0"/>
              <a:ea typeface="ＭＳ Ｐゴシック" pitchFamily="34" charset="-128"/>
            </a:endParaRPr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 rot="13117722" flipH="1">
            <a:off x="5478557" y="2826497"/>
            <a:ext cx="486418" cy="280799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5444122" y="3212976"/>
            <a:ext cx="3304342" cy="31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¿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Cuántos premios?</a:t>
            </a:r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 rot="16200000" flipH="1">
            <a:off x="6949752" y="3646512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graphicFrame>
        <p:nvGraphicFramePr>
          <p:cNvPr id="13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5925651"/>
              </p:ext>
            </p:extLst>
          </p:nvPr>
        </p:nvGraphicFramePr>
        <p:xfrm>
          <a:off x="-1126655" y="1068646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1918436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ES" altLang="es-MX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250825" y="620713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Vitrina </a:t>
            </a:r>
            <a:r>
              <a:rPr lang="es-MX" alt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Metodológica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346403"/>
              </p:ext>
            </p:extLst>
          </p:nvPr>
        </p:nvGraphicFramePr>
        <p:xfrm>
          <a:off x="755650" y="1628775"/>
          <a:ext cx="7488238" cy="3475039"/>
        </p:xfrm>
        <a:graphic>
          <a:graphicData uri="http://schemas.openxmlformats.org/drawingml/2006/table">
            <a:tbl>
              <a:tblPr/>
              <a:tblGrid>
                <a:gridCol w="34561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32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Elaborador  y responsable del estudio:</a:t>
                      </a:r>
                      <a:endParaRPr kumimoji="0" lang="es-MX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ACSI </a:t>
                      </a: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Research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Fecha de levantamiento: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20 al 31 de mayo del 2017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Universo de estudio: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Egresados </a:t>
                      </a: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 la </a:t>
                      </a:r>
                      <a:r>
                        <a:rPr kumimoji="0" lang="es-MX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Especialidad en Pediatría (HCGJIM) </a:t>
                      </a: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 la Universidad de Guadalajara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Tamaño del universo: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63 casos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muestreo: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Censo*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76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levantamiento de campo: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 Entrevistas vía telefónica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8699" name="4 Rectángulo"/>
          <p:cNvSpPr>
            <a:spLocks noChangeArrowheads="1"/>
          </p:cNvSpPr>
          <p:nvPr/>
        </p:nvSpPr>
        <p:spPr bwMode="auto">
          <a:xfrm>
            <a:off x="1187450" y="5157192"/>
            <a:ext cx="6192838" cy="249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100" dirty="0">
                <a:solidFill>
                  <a:schemeClr val="tx1"/>
                </a:solidFill>
                <a:latin typeface="Century Gothic" pitchFamily="34" charset="0"/>
              </a:rPr>
              <a:t>* Se considera como censo al llegar al 80% sobre los registros efectivos de </a:t>
            </a:r>
            <a:r>
              <a:rPr lang="es-ES" altLang="es-MX" sz="1100" dirty="0" smtClean="0">
                <a:solidFill>
                  <a:schemeClr val="tx1"/>
                </a:solidFill>
                <a:latin typeface="Century Gothic" pitchFamily="34" charset="0"/>
              </a:rPr>
              <a:t>egresados.</a:t>
            </a:r>
            <a:endParaRPr lang="es-MX" altLang="es-MX" sz="11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 smtClean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Orientación profesional</a:t>
            </a:r>
            <a:endParaRPr lang="es-MX" altLang="es-MX" sz="2400" dirty="0">
              <a:solidFill>
                <a:srgbClr val="C00000"/>
              </a:solidFill>
              <a:latin typeface="Copperplate Gothic Bold" panose="020E0705020206020404" pitchFamily="34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51147" y="908720"/>
            <a:ext cx="8569325" cy="52022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premios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o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distinciones?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22.2%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ha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obtenido premios o distinciones)</a:t>
            </a:r>
            <a:r>
              <a:rPr lang="es-MX" sz="14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endParaRPr lang="es-MX" sz="14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987824" y="6427113"/>
            <a:ext cx="483889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altLang="es-MX" sz="11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*Respuestas otorgadas por los entrevistados. </a:t>
            </a:r>
          </a:p>
          <a:p>
            <a:pPr algn="ctr"/>
            <a:r>
              <a:rPr lang="es-MX" sz="1100" dirty="0" smtClean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**El </a:t>
            </a:r>
            <a:r>
              <a:rPr lang="es-MX" sz="11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% es sobre las </a:t>
            </a:r>
            <a:r>
              <a:rPr lang="es-MX" sz="1100" dirty="0" smtClean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menciones, no </a:t>
            </a:r>
            <a:r>
              <a:rPr lang="es-MX" sz="1100" dirty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sobre el porcentaje de </a:t>
            </a:r>
            <a:r>
              <a:rPr lang="es-MX" sz="1100" dirty="0" smtClean="0">
                <a:solidFill>
                  <a:schemeClr val="tx1"/>
                </a:solidFill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entrevistados.</a:t>
            </a:r>
            <a:endParaRPr lang="es-MX" sz="11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5242757"/>
              </p:ext>
            </p:extLst>
          </p:nvPr>
        </p:nvGraphicFramePr>
        <p:xfrm>
          <a:off x="2156087" y="1486294"/>
          <a:ext cx="4759443" cy="4742283"/>
        </p:xfrm>
        <a:graphic>
          <a:graphicData uri="http://schemas.openxmlformats.org/drawingml/2006/table">
            <a:tbl>
              <a:tblPr/>
              <a:tblGrid>
                <a:gridCol w="40811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83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0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¿Cuáles?*</a:t>
                      </a:r>
                    </a:p>
                  </a:txBody>
                  <a:tcPr marL="6695" marR="6695" marT="669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1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%**</a:t>
                      </a:r>
                    </a:p>
                  </a:txBody>
                  <a:tcPr marL="6695" marR="6695" marT="669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738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Excelencia en el trato del paciente</a:t>
                      </a:r>
                    </a:p>
                  </a:txBody>
                  <a:tcPr marL="6695" marR="6695" marT="669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15.8%</a:t>
                      </a:r>
                    </a:p>
                  </a:txBody>
                  <a:tcPr marL="6695" marR="6695" marT="669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738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Por docencia</a:t>
                      </a:r>
                    </a:p>
                  </a:txBody>
                  <a:tcPr marL="6695" marR="6695" marT="669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10.5%</a:t>
                      </a:r>
                    </a:p>
                  </a:txBody>
                  <a:tcPr marL="6695" marR="6695" marT="669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476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2do Lugar en consejo de Certificación (Consejo Mexicano de Certificación en Pediatría)</a:t>
                      </a:r>
                    </a:p>
                  </a:txBody>
                  <a:tcPr marL="6695" marR="6695" marT="669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5.3%</a:t>
                      </a:r>
                    </a:p>
                  </a:txBody>
                  <a:tcPr marL="6695" marR="6695" marT="669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476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2do Lugar nacional en examen de consejo de oncología ciudad de </a:t>
                      </a:r>
                      <a:r>
                        <a:rPr lang="es-MX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México </a:t>
                      </a:r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(Consejo de oncología)</a:t>
                      </a:r>
                    </a:p>
                  </a:txBody>
                  <a:tcPr marL="6695" marR="6695" marT="669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5.3%</a:t>
                      </a:r>
                    </a:p>
                  </a:txBody>
                  <a:tcPr marL="6695" marR="6695" marT="669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738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Calidad por atención Brindada IMSS</a:t>
                      </a:r>
                    </a:p>
                  </a:txBody>
                  <a:tcPr marL="6695" marR="6695" marT="669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5.3%</a:t>
                      </a:r>
                    </a:p>
                  </a:txBody>
                  <a:tcPr marL="6695" marR="6695" marT="669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738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Investigación (Academia Mexicana de Pediatría)</a:t>
                      </a:r>
                    </a:p>
                  </a:txBody>
                  <a:tcPr marL="6695" marR="6695" marT="669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5.3%</a:t>
                      </a:r>
                    </a:p>
                  </a:txBody>
                  <a:tcPr marL="6695" marR="6695" marT="669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738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Mejor Médico Nuevo</a:t>
                      </a:r>
                    </a:p>
                  </a:txBody>
                  <a:tcPr marL="6695" marR="6695" marT="669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5.3%</a:t>
                      </a:r>
                    </a:p>
                  </a:txBody>
                  <a:tcPr marL="6695" marR="6695" marT="669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476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Mejor profesor de la residencia de pediatría gen 2009-2012 Hospital Civil Nuevo</a:t>
                      </a:r>
                    </a:p>
                  </a:txBody>
                  <a:tcPr marL="6695" marR="6695" marT="669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5.3%</a:t>
                      </a:r>
                    </a:p>
                  </a:txBody>
                  <a:tcPr marL="6695" marR="6695" marT="669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738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Mención honorífica en proyecto de investigación de Tesis  </a:t>
                      </a:r>
                    </a:p>
                  </a:txBody>
                  <a:tcPr marL="6695" marR="6695" marT="669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5.3%</a:t>
                      </a:r>
                    </a:p>
                  </a:txBody>
                  <a:tcPr marL="6695" marR="6695" marT="669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209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Premio al mejor artículo de dermatología (Laboratorio LaRoche Posay)</a:t>
                      </a:r>
                    </a:p>
                  </a:txBody>
                  <a:tcPr marL="6695" marR="6695" marT="669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5.3%</a:t>
                      </a:r>
                    </a:p>
                  </a:txBody>
                  <a:tcPr marL="6695" marR="6695" marT="669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738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Premio en Ciencia y </a:t>
                      </a:r>
                      <a:r>
                        <a:rPr lang="es-MX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Tecnología- </a:t>
                      </a:r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Premio Estatal de Jalisco</a:t>
                      </a:r>
                    </a:p>
                  </a:txBody>
                  <a:tcPr marL="6695" marR="6695" marT="669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5.3%</a:t>
                      </a:r>
                    </a:p>
                  </a:txBody>
                  <a:tcPr marL="6695" marR="6695" marT="669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266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Premio en Cirugía Pediátrica - Sociedad en Cirugía Pediátrica</a:t>
                      </a:r>
                    </a:p>
                  </a:txBody>
                  <a:tcPr marL="6695" marR="6695" marT="669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5.3%</a:t>
                      </a:r>
                    </a:p>
                  </a:txBody>
                  <a:tcPr marL="6695" marR="6695" marT="669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4401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Premio po mayor productividad en transplastes de latinoamerica IMSS</a:t>
                      </a:r>
                    </a:p>
                  </a:txBody>
                  <a:tcPr marL="6695" marR="6695" marT="669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5.3%</a:t>
                      </a:r>
                    </a:p>
                  </a:txBody>
                  <a:tcPr marL="6695" marR="6695" marT="669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3476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Primer lugar en trabajo de investigación en el congreso de Hospitales Civiles 2015</a:t>
                      </a:r>
                    </a:p>
                  </a:txBody>
                  <a:tcPr marL="6695" marR="6695" marT="669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5.3%</a:t>
                      </a:r>
                    </a:p>
                  </a:txBody>
                  <a:tcPr marL="6695" marR="6695" marT="669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3476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Segundo lugar a nivel nacional en concurso de conocimiento (jaquemate por parte de corpedia) </a:t>
                      </a:r>
                    </a:p>
                  </a:txBody>
                  <a:tcPr marL="6695" marR="6695" marT="669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5.3%</a:t>
                      </a:r>
                    </a:p>
                  </a:txBody>
                  <a:tcPr marL="6695" marR="6695" marT="669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5150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Séptimo lugar nacional en examen de certificación en pediatría</a:t>
                      </a:r>
                    </a:p>
                  </a:txBody>
                  <a:tcPr marL="6695" marR="6695" marT="669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5.3%</a:t>
                      </a:r>
                    </a:p>
                  </a:txBody>
                  <a:tcPr marL="6695" marR="6695" marT="669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673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6695" marR="6695" marT="669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6695" marR="6695" marT="669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42833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-36512" y="1152689"/>
            <a:ext cx="8964613" cy="31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realiza actividades docentes? </a:t>
            </a:r>
            <a:endParaRPr lang="es-MX" alt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Orientación profesional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2553072"/>
              </p:ext>
            </p:extLst>
          </p:nvPr>
        </p:nvGraphicFramePr>
        <p:xfrm>
          <a:off x="467544" y="1450341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472799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-36512" y="1152689"/>
            <a:ext cx="8964613" cy="520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evaluaría en general </a:t>
            </a:r>
            <a:r>
              <a:rPr lang="es-MX" altLang="es-MX" sz="1600" u="sng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su desempeño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el posgrado que cursó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10, donde 1 es la mínima calificación y 10 la máxima)</a:t>
            </a: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2461068" y="2125599"/>
            <a:ext cx="3887787" cy="583321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>
                <a:solidFill>
                  <a:schemeClr val="tx1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Evaluación de su desempeño promedio</a:t>
            </a:r>
          </a:p>
        </p:txBody>
      </p:sp>
      <p:sp>
        <p:nvSpPr>
          <p:cNvPr id="4" name="AutoShape 8"/>
          <p:cNvSpPr>
            <a:spLocks noChangeArrowheads="1"/>
          </p:cNvSpPr>
          <p:nvPr/>
        </p:nvSpPr>
        <p:spPr bwMode="auto">
          <a:xfrm rot="16200000" flipH="1">
            <a:off x="4219224" y="2881822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828550" y="3339816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9.1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740318" y="419003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8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074034" y="419003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anose="020E0705020206020404" pitchFamily="34" charset="0"/>
                <a:ea typeface="ＭＳ Ｐゴシック" pitchFamily="34" charset="-128"/>
              </a:rPr>
              <a:t>Orientación profesional</a:t>
            </a:r>
          </a:p>
        </p:txBody>
      </p:sp>
    </p:spTree>
    <p:extLst>
      <p:ext uri="{BB962C8B-B14F-4D97-AF65-F5344CB8AC3E}">
        <p14:creationId xmlns:p14="http://schemas.microsoft.com/office/powerpoint/2010/main" val="14760123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1" y="981075"/>
            <a:ext cx="6480397" cy="58332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¿Ha continuado cursando estudios posteriores al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realizó?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4516" name="Rectangle 1"/>
          <p:cNvSpPr>
            <a:spLocks noChangeArrowheads="1"/>
          </p:cNvSpPr>
          <p:nvPr/>
        </p:nvSpPr>
        <p:spPr bwMode="auto">
          <a:xfrm>
            <a:off x="320357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hangingPunct="1"/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Otros estudios</a:t>
            </a: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 rot="12808259" flipH="1">
            <a:off x="5080401" y="2830228"/>
            <a:ext cx="504825" cy="215901"/>
          </a:xfrm>
          <a:prstGeom prst="rightArrow">
            <a:avLst>
              <a:gd name="adj1" fmla="val 50000"/>
              <a:gd name="adj2" fmla="val 4776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4985721" y="3311227"/>
            <a:ext cx="3907454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tipo de estudios? 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9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0259703"/>
              </p:ext>
            </p:extLst>
          </p:nvPr>
        </p:nvGraphicFramePr>
        <p:xfrm>
          <a:off x="-860648" y="981075"/>
          <a:ext cx="6840760" cy="33840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5022098"/>
              </p:ext>
            </p:extLst>
          </p:nvPr>
        </p:nvGraphicFramePr>
        <p:xfrm>
          <a:off x="3454399" y="2776898"/>
          <a:ext cx="5689601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1"/>
          <p:cNvSpPr>
            <a:spLocks noChangeArrowheads="1"/>
          </p:cNvSpPr>
          <p:nvPr/>
        </p:nvSpPr>
        <p:spPr bwMode="auto">
          <a:xfrm>
            <a:off x="320357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hangingPunct="1"/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Otros estudios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971550" y="836613"/>
            <a:ext cx="7632700" cy="830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¿Dentro de sus planes está el realizar más estudios relacionados al posgrado que cursó?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11.1%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no continuó cursando estudios)</a:t>
            </a:r>
          </a:p>
        </p:txBody>
      </p:sp>
      <p:sp>
        <p:nvSpPr>
          <p:cNvPr id="65541" name="AutoShape 8"/>
          <p:cNvSpPr>
            <a:spLocks noChangeArrowheads="1"/>
          </p:cNvSpPr>
          <p:nvPr/>
        </p:nvSpPr>
        <p:spPr bwMode="auto">
          <a:xfrm rot="13066968" flipH="1">
            <a:off x="5256486" y="3202136"/>
            <a:ext cx="50323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849196" y="3558536"/>
            <a:ext cx="3907454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tipo de estudios? 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4574959"/>
              </p:ext>
            </p:extLst>
          </p:nvPr>
        </p:nvGraphicFramePr>
        <p:xfrm>
          <a:off x="-27508" y="1211783"/>
          <a:ext cx="5535612" cy="3717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5918715"/>
              </p:ext>
            </p:extLst>
          </p:nvPr>
        </p:nvGraphicFramePr>
        <p:xfrm>
          <a:off x="2699792" y="3310086"/>
          <a:ext cx="6444207" cy="35592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81075"/>
            <a:ext cx="8569325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¿Recomendaría el posgrado que cursó?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5840864"/>
              </p:ext>
            </p:extLst>
          </p:nvPr>
        </p:nvGraphicFramePr>
        <p:xfrm>
          <a:off x="481012" y="1484784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1 Grupo"/>
          <p:cNvGrpSpPr/>
          <p:nvPr/>
        </p:nvGrpSpPr>
        <p:grpSpPr>
          <a:xfrm>
            <a:off x="-828600" y="-171400"/>
            <a:ext cx="9972600" cy="7633627"/>
            <a:chOff x="-828600" y="-171400"/>
            <a:chExt cx="9972600" cy="7633627"/>
          </a:xfrm>
        </p:grpSpPr>
        <p:pic>
          <p:nvPicPr>
            <p:cNvPr id="8" name="Imagen 7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0"/>
              <a:ext cx="9180512" cy="6858000"/>
            </a:xfrm>
            <a:prstGeom prst="rect">
              <a:avLst/>
            </a:prstGeom>
          </p:spPr>
        </p:pic>
        <p:pic>
          <p:nvPicPr>
            <p:cNvPr id="9" name="Imagen 6" descr="elemento1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2288" y="818356"/>
              <a:ext cx="4902200" cy="4914900"/>
            </a:xfrm>
            <a:prstGeom prst="rect">
              <a:avLst/>
            </a:prstGeom>
          </p:spPr>
        </p:pic>
        <p:pic>
          <p:nvPicPr>
            <p:cNvPr id="10" name="Imagen 8" descr="elemento1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28600" y="-171400"/>
              <a:ext cx="4824536" cy="7633627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3 Rectángulo"/>
          <p:cNvSpPr>
            <a:spLocks noChangeArrowheads="1"/>
          </p:cNvSpPr>
          <p:nvPr/>
        </p:nvSpPr>
        <p:spPr bwMode="auto">
          <a:xfrm>
            <a:off x="4208463" y="1844452"/>
            <a:ext cx="15113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Edad</a:t>
            </a:r>
          </a:p>
        </p:txBody>
      </p:sp>
      <p:sp>
        <p:nvSpPr>
          <p:cNvPr id="29699" name="3 Rectángulo"/>
          <p:cNvSpPr>
            <a:spLocks noChangeArrowheads="1"/>
          </p:cNvSpPr>
          <p:nvPr/>
        </p:nvSpPr>
        <p:spPr bwMode="auto">
          <a:xfrm>
            <a:off x="1225054" y="869810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Género</a:t>
            </a:r>
          </a:p>
        </p:txBody>
      </p:sp>
      <p:sp>
        <p:nvSpPr>
          <p:cNvPr id="29700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demográficos</a:t>
            </a:r>
          </a:p>
        </p:txBody>
      </p:sp>
      <p:sp>
        <p:nvSpPr>
          <p:cNvPr id="26" name="Text Box 44"/>
          <p:cNvSpPr txBox="1">
            <a:spLocks noChangeArrowheads="1"/>
          </p:cNvSpPr>
          <p:nvPr/>
        </p:nvSpPr>
        <p:spPr bwMode="auto">
          <a:xfrm>
            <a:off x="8004175" y="1196752"/>
            <a:ext cx="590550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6450013" y="1871439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35 – 44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8" name="Text Box 46"/>
          <p:cNvSpPr txBox="1">
            <a:spLocks noChangeArrowheads="1"/>
          </p:cNvSpPr>
          <p:nvPr/>
        </p:nvSpPr>
        <p:spPr bwMode="auto">
          <a:xfrm>
            <a:off x="7982421" y="1912155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33.3%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cxnSp>
        <p:nvCxnSpPr>
          <p:cNvPr id="29704" name="AutoShape 47"/>
          <p:cNvCxnSpPr>
            <a:cxnSpLocks noChangeShapeType="1"/>
          </p:cNvCxnSpPr>
          <p:nvPr/>
        </p:nvCxnSpPr>
        <p:spPr bwMode="auto">
          <a:xfrm rot="16200000">
            <a:off x="5537200" y="726852"/>
            <a:ext cx="142875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5" name="AutoShape 48"/>
          <p:cNvCxnSpPr>
            <a:cxnSpLocks noChangeShapeType="1"/>
          </p:cNvCxnSpPr>
          <p:nvPr/>
        </p:nvCxnSpPr>
        <p:spPr bwMode="auto">
          <a:xfrm rot="16200000" flipH="1">
            <a:off x="5541963" y="2090514"/>
            <a:ext cx="133350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Text Box 49"/>
          <p:cNvSpPr txBox="1">
            <a:spLocks noChangeArrowheads="1"/>
          </p:cNvSpPr>
          <p:nvPr/>
        </p:nvSpPr>
        <p:spPr bwMode="auto">
          <a:xfrm>
            <a:off x="6451600" y="1196752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18 – 24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2" name="Text Box 50"/>
          <p:cNvSpPr txBox="1">
            <a:spLocks noChangeArrowheads="1"/>
          </p:cNvSpPr>
          <p:nvPr/>
        </p:nvSpPr>
        <p:spPr bwMode="auto">
          <a:xfrm>
            <a:off x="6451600" y="1517427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 – 34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3" name="Text Box 51"/>
          <p:cNvSpPr txBox="1">
            <a:spLocks noChangeArrowheads="1"/>
          </p:cNvSpPr>
          <p:nvPr/>
        </p:nvSpPr>
        <p:spPr bwMode="auto">
          <a:xfrm>
            <a:off x="7980833" y="1552115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defRPr/>
            </a:pPr>
            <a:r>
              <a:rPr lang="es-MX" sz="1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66.7%</a:t>
            </a:r>
            <a:endParaRPr lang="es-ES" sz="1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4" name="Text Box 59"/>
          <p:cNvSpPr txBox="1">
            <a:spLocks noChangeArrowheads="1"/>
          </p:cNvSpPr>
          <p:nvPr/>
        </p:nvSpPr>
        <p:spPr bwMode="auto">
          <a:xfrm>
            <a:off x="6440488" y="2236564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45 – 54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5" name="Text Box 60"/>
          <p:cNvSpPr txBox="1">
            <a:spLocks noChangeArrowheads="1"/>
          </p:cNvSpPr>
          <p:nvPr/>
        </p:nvSpPr>
        <p:spPr bwMode="auto">
          <a:xfrm>
            <a:off x="8005688" y="2272195"/>
            <a:ext cx="639919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1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3991" y="1379229"/>
            <a:ext cx="835025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1542554" y="2746066"/>
            <a:ext cx="900112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68.3%</a:t>
            </a:r>
            <a:endParaRPr lang="es-ES" sz="16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2678521" y="2747654"/>
            <a:ext cx="764953" cy="3213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31.7%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4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7954" y="1379229"/>
            <a:ext cx="527050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 Box 59"/>
          <p:cNvSpPr txBox="1">
            <a:spLocks noChangeArrowheads="1"/>
          </p:cNvSpPr>
          <p:nvPr/>
        </p:nvSpPr>
        <p:spPr bwMode="auto">
          <a:xfrm>
            <a:off x="6381750" y="2596927"/>
            <a:ext cx="1436688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55 años o más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43" name="Text Box 60"/>
          <p:cNvSpPr txBox="1">
            <a:spLocks noChangeArrowheads="1"/>
          </p:cNvSpPr>
          <p:nvPr/>
        </p:nvSpPr>
        <p:spPr bwMode="auto">
          <a:xfrm>
            <a:off x="8000129" y="2632235"/>
            <a:ext cx="639919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9717" name="3 Rectángulo"/>
          <p:cNvSpPr>
            <a:spLocks noChangeArrowheads="1"/>
          </p:cNvSpPr>
          <p:nvPr/>
        </p:nvSpPr>
        <p:spPr bwMode="auto">
          <a:xfrm>
            <a:off x="790078" y="3550556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Estado civil</a:t>
            </a:r>
          </a:p>
        </p:txBody>
      </p:sp>
      <p:sp>
        <p:nvSpPr>
          <p:cNvPr id="41" name="Rectangle 7"/>
          <p:cNvSpPr>
            <a:spLocks noChangeArrowheads="1"/>
          </p:cNvSpPr>
          <p:nvPr/>
        </p:nvSpPr>
        <p:spPr bwMode="auto">
          <a:xfrm>
            <a:off x="5344656" y="6603508"/>
            <a:ext cx="3799344" cy="260156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  <a:defRPr/>
            </a:pPr>
            <a:r>
              <a:rPr lang="es-MX" altLang="es-MX" sz="1100" b="1" dirty="0" smtClean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*Se considera año de egreso el indicado por los entrevistados. </a:t>
            </a:r>
          </a:p>
        </p:txBody>
      </p:sp>
      <p:sp>
        <p:nvSpPr>
          <p:cNvPr id="64" name="3 Rectángulo"/>
          <p:cNvSpPr>
            <a:spLocks noChangeArrowheads="1"/>
          </p:cNvSpPr>
          <p:nvPr/>
        </p:nvSpPr>
        <p:spPr bwMode="auto">
          <a:xfrm>
            <a:off x="5551958" y="3768327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Año de egreso*</a:t>
            </a:r>
          </a:p>
        </p:txBody>
      </p:sp>
      <p:sp>
        <p:nvSpPr>
          <p:cNvPr id="66" name="Rectangle 5"/>
          <p:cNvSpPr>
            <a:spLocks noChangeArrowheads="1"/>
          </p:cNvSpPr>
          <p:nvPr/>
        </p:nvSpPr>
        <p:spPr bwMode="auto">
          <a:xfrm>
            <a:off x="5811229" y="5229200"/>
            <a:ext cx="885825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14.3%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7" name="Rectangle 7"/>
          <p:cNvSpPr>
            <a:spLocks noChangeArrowheads="1"/>
          </p:cNvSpPr>
          <p:nvPr/>
        </p:nvSpPr>
        <p:spPr bwMode="auto">
          <a:xfrm>
            <a:off x="4578350" y="5241900"/>
            <a:ext cx="995411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2012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8" name="AutoShape 8"/>
          <p:cNvSpPr>
            <a:spLocks noChangeArrowheads="1"/>
          </p:cNvSpPr>
          <p:nvPr/>
        </p:nvSpPr>
        <p:spPr bwMode="auto">
          <a:xfrm>
            <a:off x="5644542" y="5314925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75" name="Rectangle 5"/>
          <p:cNvSpPr>
            <a:spLocks noChangeArrowheads="1"/>
          </p:cNvSpPr>
          <p:nvPr/>
        </p:nvSpPr>
        <p:spPr bwMode="auto">
          <a:xfrm>
            <a:off x="5853906" y="4365104"/>
            <a:ext cx="885825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</a:t>
            </a: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1.6%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6" name="Rectangle 7"/>
          <p:cNvSpPr>
            <a:spLocks noChangeArrowheads="1"/>
          </p:cNvSpPr>
          <p:nvPr/>
        </p:nvSpPr>
        <p:spPr bwMode="auto">
          <a:xfrm>
            <a:off x="4578350" y="4398991"/>
            <a:ext cx="995412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2007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7" name="AutoShape 8"/>
          <p:cNvSpPr>
            <a:spLocks noChangeArrowheads="1"/>
          </p:cNvSpPr>
          <p:nvPr/>
        </p:nvSpPr>
        <p:spPr bwMode="auto">
          <a:xfrm>
            <a:off x="5627079" y="4451379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78" name="Rectangle 5"/>
          <p:cNvSpPr>
            <a:spLocks noChangeArrowheads="1"/>
          </p:cNvSpPr>
          <p:nvPr/>
        </p:nvSpPr>
        <p:spPr bwMode="auto">
          <a:xfrm>
            <a:off x="7990334" y="4815100"/>
            <a:ext cx="994607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  11.1%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9" name="Rectangle 7"/>
          <p:cNvSpPr>
            <a:spLocks noChangeArrowheads="1"/>
          </p:cNvSpPr>
          <p:nvPr/>
        </p:nvSpPr>
        <p:spPr bwMode="auto">
          <a:xfrm>
            <a:off x="6816947" y="4830489"/>
            <a:ext cx="1030597" cy="306323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2011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0" name="AutoShape 8"/>
          <p:cNvSpPr>
            <a:spLocks noChangeArrowheads="1"/>
          </p:cNvSpPr>
          <p:nvPr/>
        </p:nvSpPr>
        <p:spPr bwMode="auto">
          <a:xfrm>
            <a:off x="7962726" y="4882877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81" name="Rectangle 5"/>
          <p:cNvSpPr>
            <a:spLocks noChangeArrowheads="1"/>
          </p:cNvSpPr>
          <p:nvPr/>
        </p:nvSpPr>
        <p:spPr bwMode="auto">
          <a:xfrm>
            <a:off x="5804879" y="5621908"/>
            <a:ext cx="885825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11.1%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2" name="Rectangle 7"/>
          <p:cNvSpPr>
            <a:spLocks noChangeArrowheads="1"/>
          </p:cNvSpPr>
          <p:nvPr/>
        </p:nvSpPr>
        <p:spPr bwMode="auto">
          <a:xfrm>
            <a:off x="4578350" y="5655246"/>
            <a:ext cx="995412" cy="3063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2014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3" name="AutoShape 8"/>
          <p:cNvSpPr>
            <a:spLocks noChangeArrowheads="1"/>
          </p:cNvSpPr>
          <p:nvPr/>
        </p:nvSpPr>
        <p:spPr bwMode="auto">
          <a:xfrm>
            <a:off x="5636604" y="5707633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84" name="Rectangle 5"/>
          <p:cNvSpPr>
            <a:spLocks noChangeArrowheads="1"/>
          </p:cNvSpPr>
          <p:nvPr/>
        </p:nvSpPr>
        <p:spPr bwMode="auto">
          <a:xfrm>
            <a:off x="5804879" y="6033071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</a:t>
            </a: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14.3%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5" name="Rectangle 7"/>
          <p:cNvSpPr>
            <a:spLocks noChangeArrowheads="1"/>
          </p:cNvSpPr>
          <p:nvPr/>
        </p:nvSpPr>
        <p:spPr bwMode="auto">
          <a:xfrm>
            <a:off x="4578350" y="6066408"/>
            <a:ext cx="995412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2016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6" name="AutoShape 8"/>
          <p:cNvSpPr>
            <a:spLocks noChangeArrowheads="1"/>
          </p:cNvSpPr>
          <p:nvPr/>
        </p:nvSpPr>
        <p:spPr bwMode="auto">
          <a:xfrm>
            <a:off x="5636604" y="6118796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87" name="Rectangle 5"/>
          <p:cNvSpPr>
            <a:spLocks noChangeArrowheads="1"/>
          </p:cNvSpPr>
          <p:nvPr/>
        </p:nvSpPr>
        <p:spPr bwMode="auto">
          <a:xfrm>
            <a:off x="8158609" y="4365104"/>
            <a:ext cx="885825" cy="58332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7.9%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8" name="Rectangle 7"/>
          <p:cNvSpPr>
            <a:spLocks noChangeArrowheads="1"/>
          </p:cNvSpPr>
          <p:nvPr/>
        </p:nvSpPr>
        <p:spPr bwMode="auto">
          <a:xfrm>
            <a:off x="6810598" y="4377804"/>
            <a:ext cx="1044797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2009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9" name="AutoShape 8"/>
          <p:cNvSpPr>
            <a:spLocks noChangeArrowheads="1"/>
          </p:cNvSpPr>
          <p:nvPr/>
        </p:nvSpPr>
        <p:spPr bwMode="auto">
          <a:xfrm>
            <a:off x="7990334" y="4450829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96" name="Rectangle 5"/>
          <p:cNvSpPr>
            <a:spLocks noChangeArrowheads="1"/>
          </p:cNvSpPr>
          <p:nvPr/>
        </p:nvSpPr>
        <p:spPr bwMode="auto">
          <a:xfrm>
            <a:off x="5846340" y="4797152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12.7%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7" name="Rectangle 7"/>
          <p:cNvSpPr>
            <a:spLocks noChangeArrowheads="1"/>
          </p:cNvSpPr>
          <p:nvPr/>
        </p:nvSpPr>
        <p:spPr bwMode="auto">
          <a:xfrm>
            <a:off x="4572000" y="4830489"/>
            <a:ext cx="970980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2010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8" name="AutoShape 8"/>
          <p:cNvSpPr>
            <a:spLocks noChangeArrowheads="1"/>
          </p:cNvSpPr>
          <p:nvPr/>
        </p:nvSpPr>
        <p:spPr bwMode="auto">
          <a:xfrm>
            <a:off x="5634211" y="4882877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99" name="Rectangle 5"/>
          <p:cNvSpPr>
            <a:spLocks noChangeArrowheads="1"/>
          </p:cNvSpPr>
          <p:nvPr/>
        </p:nvSpPr>
        <p:spPr bwMode="auto">
          <a:xfrm>
            <a:off x="8157021" y="5249515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7.9%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00" name="Rectangle 7"/>
          <p:cNvSpPr>
            <a:spLocks noChangeArrowheads="1"/>
          </p:cNvSpPr>
          <p:nvPr/>
        </p:nvSpPr>
        <p:spPr bwMode="auto">
          <a:xfrm>
            <a:off x="6816948" y="5282853"/>
            <a:ext cx="1044798" cy="3063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2013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01" name="AutoShape 8"/>
          <p:cNvSpPr>
            <a:spLocks noChangeArrowheads="1"/>
          </p:cNvSpPr>
          <p:nvPr/>
        </p:nvSpPr>
        <p:spPr bwMode="auto">
          <a:xfrm>
            <a:off x="7988746" y="5335240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2" name="Rectangle 5"/>
          <p:cNvSpPr>
            <a:spLocks noChangeArrowheads="1"/>
          </p:cNvSpPr>
          <p:nvPr/>
        </p:nvSpPr>
        <p:spPr bwMode="auto">
          <a:xfrm>
            <a:off x="8157021" y="5661248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</a:t>
            </a:r>
            <a:r>
              <a:rPr lang="es-MX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19.0%</a:t>
            </a:r>
          </a:p>
        </p:txBody>
      </p:sp>
      <p:sp>
        <p:nvSpPr>
          <p:cNvPr id="103" name="Rectangle 7"/>
          <p:cNvSpPr>
            <a:spLocks noChangeArrowheads="1"/>
          </p:cNvSpPr>
          <p:nvPr/>
        </p:nvSpPr>
        <p:spPr bwMode="auto">
          <a:xfrm>
            <a:off x="6816948" y="5694585"/>
            <a:ext cx="1044798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2015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04" name="AutoShape 8"/>
          <p:cNvSpPr>
            <a:spLocks noChangeArrowheads="1"/>
          </p:cNvSpPr>
          <p:nvPr/>
        </p:nvSpPr>
        <p:spPr bwMode="auto">
          <a:xfrm>
            <a:off x="7988746" y="5746973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graphicFrame>
        <p:nvGraphicFramePr>
          <p:cNvPr id="6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2411582"/>
              </p:ext>
            </p:extLst>
          </p:nvPr>
        </p:nvGraphicFramePr>
        <p:xfrm>
          <a:off x="160646" y="3572694"/>
          <a:ext cx="4047817" cy="2928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755650" y="836712"/>
            <a:ext cx="7848600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fue la principal razón por la que decidió estudiar un posgrado?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alt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5087353"/>
              </p:ext>
            </p:extLst>
          </p:nvPr>
        </p:nvGraphicFramePr>
        <p:xfrm>
          <a:off x="1187450" y="1628800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1025657" y="984002"/>
            <a:ext cx="7416800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fue la principal razón por la que decidió estudiar un posgrado en la Universidad de Guadalajara?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alt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2513733"/>
              </p:ext>
            </p:extLst>
          </p:nvPr>
        </p:nvGraphicFramePr>
        <p:xfrm>
          <a:off x="1050685" y="1566614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ángulo 5"/>
          <p:cNvSpPr>
            <a:spLocks noChangeArrowheads="1"/>
          </p:cNvSpPr>
          <p:nvPr/>
        </p:nvSpPr>
        <p:spPr bwMode="auto">
          <a:xfrm>
            <a:off x="0" y="5638800"/>
            <a:ext cx="969963" cy="10302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/>
          </a:p>
        </p:txBody>
      </p:sp>
      <p:sp>
        <p:nvSpPr>
          <p:cNvPr id="32772" name="Rectangle 3"/>
          <p:cNvSpPr>
            <a:spLocks noChangeArrowheads="1"/>
          </p:cNvSpPr>
          <p:nvPr/>
        </p:nvSpPr>
        <p:spPr bwMode="auto">
          <a:xfrm>
            <a:off x="2627784" y="908720"/>
            <a:ext cx="3852267" cy="31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¿Está </a:t>
            </a:r>
            <a:r>
              <a:rPr lang="es-ES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titulado de su posgrado?</a:t>
            </a:r>
            <a:endParaRPr lang="es-MX" alt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2773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Titulación</a:t>
            </a: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328364"/>
              </p:ext>
            </p:extLst>
          </p:nvPr>
        </p:nvGraphicFramePr>
        <p:xfrm>
          <a:off x="484981" y="1454944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ángulo 5"/>
          <p:cNvSpPr>
            <a:spLocks noChangeArrowheads="1"/>
          </p:cNvSpPr>
          <p:nvPr/>
        </p:nvSpPr>
        <p:spPr bwMode="auto">
          <a:xfrm>
            <a:off x="0" y="5638800"/>
            <a:ext cx="969963" cy="10302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/>
          </a:p>
        </p:txBody>
      </p:sp>
      <p:sp>
        <p:nvSpPr>
          <p:cNvPr id="33796" name="Rectangle 3"/>
          <p:cNvSpPr>
            <a:spLocks noChangeArrowheads="1"/>
          </p:cNvSpPr>
          <p:nvPr/>
        </p:nvSpPr>
        <p:spPr bwMode="auto">
          <a:xfrm>
            <a:off x="1691680" y="776061"/>
            <a:ext cx="5545138" cy="520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¿Por qué motivo no se ha titulado? </a:t>
            </a:r>
            <a:endParaRPr lang="es-MX" altLang="es-MX" sz="16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3.2% que no está titulado)</a:t>
            </a:r>
            <a:endParaRPr lang="es-MX" alt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3797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Titulación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6848953"/>
              </p:ext>
            </p:extLst>
          </p:nvPr>
        </p:nvGraphicFramePr>
        <p:xfrm>
          <a:off x="561355" y="1441376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702259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14006</TotalTime>
  <Words>2921</Words>
  <Application>Microsoft Office PowerPoint</Application>
  <PresentationFormat>Presentación en pantalla (4:3)</PresentationFormat>
  <Paragraphs>574</Paragraphs>
  <Slides>46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46</vt:i4>
      </vt:variant>
    </vt:vector>
  </HeadingPairs>
  <TitlesOfParts>
    <vt:vector size="57" baseType="lpstr">
      <vt:lpstr>Microsoft YaHei</vt:lpstr>
      <vt:lpstr>ＭＳ Ｐゴシック</vt:lpstr>
      <vt:lpstr>ＭＳ Ｐゴシック</vt:lpstr>
      <vt:lpstr>Arial</vt:lpstr>
      <vt:lpstr>Calibri</vt:lpstr>
      <vt:lpstr>Century Gothic</vt:lpstr>
      <vt:lpstr>Copperplate Gothic Bold</vt:lpstr>
      <vt:lpstr>Helvetica</vt:lpstr>
      <vt:lpstr>Times New Roman</vt:lpstr>
      <vt:lpstr>2_Tema de Office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Lupita Silva</dc:creator>
  <cp:lastModifiedBy>Adriana</cp:lastModifiedBy>
  <cp:revision>891</cp:revision>
  <cp:lastPrinted>2013-07-09T20:28:01Z</cp:lastPrinted>
  <dcterms:created xsi:type="dcterms:W3CDTF">1601-01-01T00:00:00Z</dcterms:created>
  <dcterms:modified xsi:type="dcterms:W3CDTF">2017-11-24T22:38:23Z</dcterms:modified>
</cp:coreProperties>
</file>