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47"/>
  </p:notesMasterIdLst>
  <p:handoutMasterIdLst>
    <p:handoutMasterId r:id="rId48"/>
  </p:handoutMasterIdLst>
  <p:sldIdLst>
    <p:sldId id="362" r:id="rId3"/>
    <p:sldId id="318" r:id="rId4"/>
    <p:sldId id="456" r:id="rId5"/>
    <p:sldId id="259" r:id="rId6"/>
    <p:sldId id="377" r:id="rId7"/>
    <p:sldId id="406" r:id="rId8"/>
    <p:sldId id="407" r:id="rId9"/>
    <p:sldId id="515" r:id="rId10"/>
    <p:sldId id="408" r:id="rId11"/>
    <p:sldId id="459" r:id="rId12"/>
    <p:sldId id="460" r:id="rId13"/>
    <p:sldId id="508" r:id="rId14"/>
    <p:sldId id="461" r:id="rId15"/>
    <p:sldId id="462" r:id="rId16"/>
    <p:sldId id="463" r:id="rId17"/>
    <p:sldId id="464" r:id="rId18"/>
    <p:sldId id="527" r:id="rId19"/>
    <p:sldId id="528" r:id="rId20"/>
    <p:sldId id="469" r:id="rId21"/>
    <p:sldId id="492" r:id="rId22"/>
    <p:sldId id="468" r:id="rId23"/>
    <p:sldId id="473" r:id="rId24"/>
    <p:sldId id="474" r:id="rId25"/>
    <p:sldId id="475" r:id="rId26"/>
    <p:sldId id="477" r:id="rId27"/>
    <p:sldId id="526" r:id="rId28"/>
    <p:sldId id="517" r:id="rId29"/>
    <p:sldId id="478" r:id="rId30"/>
    <p:sldId id="479" r:id="rId31"/>
    <p:sldId id="480" r:id="rId32"/>
    <p:sldId id="493" r:id="rId33"/>
    <p:sldId id="509" r:id="rId34"/>
    <p:sldId id="481" r:id="rId35"/>
    <p:sldId id="494" r:id="rId36"/>
    <p:sldId id="501" r:id="rId37"/>
    <p:sldId id="510" r:id="rId38"/>
    <p:sldId id="502" r:id="rId39"/>
    <p:sldId id="505" r:id="rId40"/>
    <p:sldId id="507" r:id="rId41"/>
    <p:sldId id="522" r:id="rId42"/>
    <p:sldId id="523" r:id="rId43"/>
    <p:sldId id="524" r:id="rId44"/>
    <p:sldId id="520" r:id="rId45"/>
    <p:sldId id="369" r:id="rId46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C0000"/>
    <a:srgbClr val="E4E4E4"/>
    <a:srgbClr val="DE0000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14" autoAdjust="0"/>
    <p:restoredTop sz="94660"/>
  </p:normalViewPr>
  <p:slideViewPr>
    <p:cSldViewPr>
      <p:cViewPr varScale="1">
        <p:scale>
          <a:sx n="69" d="100"/>
          <a:sy n="69" d="100"/>
        </p:scale>
        <p:origin x="1608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1%20POSGRADOS%202017%20(68%20PE)\POR%20POSGRADO\02_MAESTR&#205;A_EN_CIENCIA_Y_TECNOLOG&#205;A\02_MCT_EG_PROCESO\GR&#193;FICAS_MCT.xlsm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1%20POSGRADOS%202017%20(68%20PE)\POR%20POSGRADO\02_MAESTR&#205;A_EN_CIENCIA_Y_TECNOLOG&#205;A\02_MCT_EG_PROCESO\GR&#193;FICAS_MCT.xls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1%20POSGRADOS%202017%20(68%20PE)\POR%20POSGRADO\02_MAESTR&#205;A_EN_CIENCIA_Y_TECNOLOG&#205;A\02_MCT_EG_PROCESO\GR&#193;FICAS_MCT.xlsm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1%20POSGRADOS%202017%20(68%20PE)\POR%20POSGRADO\02_MAESTR&#205;A_EN_CIENCIA_Y_TECNOLOG&#205;A\02_MCT_EG_PROCESO\GR&#193;FICAS_MCT.xlsm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9%20POSGRADOS%202018-%2049%20PE\POR%20POSGRADO\14_MAESTRI&#769;A_EN_CIENCIAS_EN_INGENIERI&#769;A_ELECTRO&#769;NICA_Y_COMPUTACIO&#769;N\14_MCIEC_EG_PROCESO\GR&#193;FICAS_MCIEC.xlsm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9%20POSGRADOS%202018-%2049%20PE\POR%20POSGRADO\20_DOCTORADO_EN_GENE&#769;TICA_HUMANA\20_EG_DGH_PROCESO\20_GR&#193;FICAS_DGH.xlsm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9%20POSGRADOS%202018-%2049%20PE\POR%20POSGRADO\07_DOCTORADO_EN_CIENCIAS_EN_BIOSISTEMA&#769;TICA_ECOLOGI&#769;A_Y_MANEJO_DE_RECURSOS_NATURALES_Y_AGRI&#769;COLAS\07_DCBEYMRNA_EG_PROCESO\GR&#193;FICAS_DBEMRNA.xlsm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1%20POSGRADOS%202017%20(68%20PE)\POR%20POSGRADO\02_MAESTR&#205;A_EN_CIENCIA_Y_TECNOLOG&#205;A\02_MCT_EG_PROCESO\GR&#193;FICAS_MCT.xlsm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1%20POSGRADOS%202017%20(68%20PE)\POR%20POSGRADO\02_MAESTR&#205;A_EN_CIENCIA_Y_TECNOLOG&#205;A\02_MCT_EG_PROCESO\GR&#193;FICAS_MCT.xlsm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1%20POSGRADOS%202017%20(68%20PE)\POR%20POSGRADO\02_MAESTR&#205;A_EN_CIENCIA_Y_TECNOLOG&#205;A\02_MCT_EG_PROCESO\GR&#193;FICAS_MCT.xlsm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1%20POSGRADOS%202017%20(68%20PE)\POR%20POSGRADO\02_MAESTR&#205;A_EN_CIENCIA_Y_TECNOLOG&#205;A\02_MCT_EG_PROCESO\GR&#193;FICAS_MCT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1%20POSGRADOS%202017%20(68%20PE)\POR%20POSGRADO\02_MAESTR&#205;A_EN_CIENCIA_Y_TECNOLOG&#205;A\02_MCT_EG_PROCESO\GR&#193;FICAS_MCT.xlsm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1%20POSGRADOS%202017%20(68%20PE)\POR%20POSGRADO\02_MAESTR&#205;A_EN_CIENCIA_Y_TECNOLOG&#205;A\02_MCT_EG_PROCESO\GR&#193;FICAS_MCT.xlsm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9%20POSGRADOS%202018-%2049%20PE\POR%20POSGRADO\08_DOCTORADO_EN_ESTUDIOS_FISCALES\08_EG_DEF_PROCESO\GR&#193;FICAS_DEF.xlsm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1%20POSGRADOS%202017%20(68%20PE)\POR%20POSGRADO\02_MAESTR&#205;A_EN_CIENCIA_Y_TECNOLOG&#205;A\02_MCT_EG_PROCESO\GR&#193;FICAS_MCT.xlsm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1%20POSGRADOS%202017%20(68%20PE)\POR%20POSGRADO\02_MAESTR&#205;A_EN_CIENCIA_Y_TECNOLOG&#205;A\02_MCT_EG_PROCESO\GR&#193;FICAS_MCT.xlsm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1%20POSGRADOS%202017%20(68%20PE)\POR%20POSGRADO\02_MAESTR&#205;A_EN_CIENCIA_Y_TECNOLOG&#205;A\02_MCT_EG_PROCESO\GR&#193;FICAS_MCT.xlsm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1%20POSGRADOS%202017%20(68%20PE)\POR%20POSGRADO\02_MAESTR&#205;A_EN_CIENCIA_Y_TECNOLOG&#205;A\02_MCT_EG_PROCESO\GR&#193;FICAS_MCT.xlsm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1%20POSGRADOS%202017%20(68%20PE)\POR%20POSGRADO\02_MAESTR&#205;A_EN_CIENCIA_Y_TECNOLOG&#205;A\02_MCT_EG_PROCESO\GR&#193;FICAS_MCT.xlsm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1%20POSGRADOS%202017%20(68%20PE)\POR%20POSGRADO\02_MAESTR&#205;A_EN_CIENCIA_Y_TECNOLOG&#205;A\02_MCT_EG_PROCESO\GR&#193;FICAS_MCT.xlsm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1%20POSGRADOS%202017%20(68%20PE)\POR%20POSGRADO\02_MAESTR&#205;A_EN_CIENCIA_Y_TECNOLOG&#205;A\02_MCT_EG_PROCESO\GR&#193;FICAS_MCT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1%20POSGRADOS%202017%20(68%20PE)\POR%20POSGRADO\02_MAESTR&#205;A_EN_CIENCIA_Y_TECNOLOG&#205;A\02_MCT_EG_PROCESO\GR&#193;FICAS_MCT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1%20POSGRADOS%202017%20(68%20PE)\POR%20POSGRADO\02_MAESTR&#205;A_EN_CIENCIA_Y_TECNOLOG&#205;A\02_MCT_EG_PROCESO\GR&#193;FICAS_MCT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1%20POSGRADOS%202017%20(68%20PE)\POR%20POSGRADO\02_MAESTR&#205;A_EN_CIENCIA_Y_TECNOLOG&#205;A\02_MCT_EG_PROCESO\GR&#193;FICAS_MCT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1%20POSGRADOS%202017%20(68%20PE)\POR%20POSGRADO\02_MAESTR&#205;A_EN_CIENCIA_Y_TECNOLOG&#205;A\02_MCT_EG_PROCESO\GR&#193;FICAS_MCT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1%20POSGRADOS%202017%20(68%20PE)\POR%20POSGRADO\02_MAESTR&#205;A_EN_CIENCIA_Y_TECNOLOG&#205;A\02_MCT_EG_PROCESO\GR&#193;FICAS_MCT.xlsm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1%20POSGRADOS%202017%20(68%20PE)\POR%20POSGRADO\02_MAESTR&#205;A_EN_CIENCIA_Y_TECNOLOG&#205;A\02_MCT_EG_PROCESO\GR&#193;FICAS_MCT.xlsm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11%20POSGRADOS%202017%20(68%20PE)\POR%20POSGRADO\02_MAESTR&#205;A_EN_CIENCIA_Y_TECNOLOG&#205;A\02_MCT_EG_PROCESO\GR&#193;FICAS_MCT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615384615384616E-2"/>
          <c:y val="0.13513513513513514"/>
          <c:w val="0.88461538461538458"/>
          <c:h val="0.77567567567567564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CA87-47BB-BAB9-40F22168034F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CA87-47BB-BAB9-40F22168034F}"/>
              </c:ext>
            </c:extLst>
          </c:dPt>
          <c:dLbls>
            <c:dLbl>
              <c:idx val="0"/>
              <c:layout>
                <c:manualLayout>
                  <c:x val="-2.5917542217023293E-2"/>
                  <c:y val="0.1406142740096104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A87-47BB-BAB9-40F22168034F}"/>
                </c:ext>
              </c:extLst>
            </c:dLbl>
            <c:dLbl>
              <c:idx val="1"/>
              <c:layout>
                <c:manualLayout>
                  <c:x val="2.3325787995320965E-2"/>
                  <c:y val="-4.687142466987016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A87-47BB-BAB9-40F22168034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TablaDatos!$B$201:$B$202</c:f>
              <c:strCache>
                <c:ptCount val="2"/>
                <c:pt idx="0">
                  <c:v>Soltero(a)</c:v>
                </c:pt>
                <c:pt idx="1">
                  <c:v>Casado(a)</c:v>
                </c:pt>
              </c:strCache>
            </c:strRef>
          </c:cat>
          <c:val>
            <c:numRef>
              <c:f>TablaDatos!$C$201:$C$202</c:f>
              <c:numCache>
                <c:formatCode>General</c:formatCode>
                <c:ptCount val="2"/>
                <c:pt idx="0">
                  <c:v>0.7142857142857143</c:v>
                </c:pt>
                <c:pt idx="1">
                  <c:v>0.2857142857142857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A87-47BB-BAB9-40F22168034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461538461538463"/>
          <c:y val="0.3"/>
          <c:w val="0.65384615384615385"/>
          <c:h val="0.572972972972973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9475-4EAB-B37C-7283476688CC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9475-4EAB-B37C-7283476688CC}"/>
              </c:ext>
            </c:extLst>
          </c:dPt>
          <c:dPt>
            <c:idx val="2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9475-4EAB-B37C-7283476688CC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TablaDatos!$B$75:$B$77</c:f>
              <c:strCache>
                <c:ptCount val="3"/>
                <c:pt idx="0">
                  <c:v>Academia/ IES</c:v>
                </c:pt>
                <c:pt idx="1">
                  <c:v>Gobierno y/u Organismos Públicos</c:v>
                </c:pt>
                <c:pt idx="2">
                  <c:v>Empresa y/u Organismos Privados</c:v>
                </c:pt>
              </c:strCache>
            </c:strRef>
          </c:cat>
          <c:val>
            <c:numRef>
              <c:f>TablaDatos!$C$75:$C$77</c:f>
              <c:numCache>
                <c:formatCode>General</c:formatCode>
                <c:ptCount val="3"/>
                <c:pt idx="0">
                  <c:v>0.6</c:v>
                </c:pt>
                <c:pt idx="1">
                  <c:v>0.2</c:v>
                </c:pt>
                <c:pt idx="2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475-4EAB-B37C-7283476688C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615384615384616"/>
          <c:y val="0.16216216216216217"/>
          <c:w val="0.76615384615384619"/>
          <c:h val="0.67297297297297298"/>
        </c:manualLayout>
      </c:layout>
      <c:pie3DChart>
        <c:varyColors val="1"/>
        <c:ser>
          <c:idx val="0"/>
          <c:order val="0"/>
          <c:tx>
            <c:strRef>
              <c:f>TablaDatos!$B$82</c:f>
              <c:strCache>
                <c:ptCount val="1"/>
                <c:pt idx="0">
                  <c:v>Grande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FA0F-48E7-9381-882F880D8B7A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TablaDatos!$B$82</c:f>
              <c:strCache>
                <c:ptCount val="1"/>
                <c:pt idx="0">
                  <c:v>Grande</c:v>
                </c:pt>
              </c:strCache>
            </c:strRef>
          </c:cat>
          <c:val>
            <c:numRef>
              <c:f>TablaDatos!$C$82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A0F-48E7-9381-882F880D8B7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8351725125268434"/>
          <c:y val="5.9193658225154273E-2"/>
          <c:w val="0.65491710808876158"/>
          <c:h val="0.8898804000851244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38E-2"/>
                  <c:y val="1.35137263247499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E9A-48E5-9C07-D5236A911499}"/>
                </c:ext>
              </c:extLst>
            </c:dLbl>
            <c:dLbl>
              <c:idx val="1"/>
              <c:layout>
                <c:manualLayout>
                  <c:x val="2.2121259842519687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E9A-48E5-9C07-D5236A911499}"/>
                </c:ext>
              </c:extLst>
            </c:dLbl>
            <c:dLbl>
              <c:idx val="2"/>
              <c:layout>
                <c:manualLayout>
                  <c:x val="2.7575805297065138E-2"/>
                  <c:y val="1.62164290274526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E9A-48E5-9C07-D5236A911499}"/>
                </c:ext>
              </c:extLst>
            </c:dLbl>
            <c:dLbl>
              <c:idx val="3"/>
              <c:layout>
                <c:manualLayout>
                  <c:x val="2.7575805297065138E-2"/>
                  <c:y val="1.62168546499255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E9A-48E5-9C07-D5236A91149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TablaDatos!$B$86:$B$89</c:f>
              <c:strCache>
                <c:ptCount val="4"/>
                <c:pt idx="0">
                  <c:v>De $2,001 a $4,000</c:v>
                </c:pt>
                <c:pt idx="1">
                  <c:v>De $4,001 a $6,000</c:v>
                </c:pt>
                <c:pt idx="2">
                  <c:v>De $8,001 a $10,000</c:v>
                </c:pt>
                <c:pt idx="3">
                  <c:v>De $25,001 a $30,000</c:v>
                </c:pt>
              </c:strCache>
            </c:strRef>
          </c:cat>
          <c:val>
            <c:numRef>
              <c:f>TablaDatos!$C$86:$C$89</c:f>
              <c:numCache>
                <c:formatCode>General</c:formatCode>
                <c:ptCount val="4"/>
                <c:pt idx="0">
                  <c:v>0.2</c:v>
                </c:pt>
                <c:pt idx="1">
                  <c:v>0.4</c:v>
                </c:pt>
                <c:pt idx="2">
                  <c:v>0.2</c:v>
                </c:pt>
                <c:pt idx="3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E9A-48E5-9C07-D5236A9114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60883584"/>
        <c:axId val="260885120"/>
        <c:axId val="0"/>
      </c:bar3DChart>
      <c:catAx>
        <c:axId val="26088358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60885120"/>
        <c:crosses val="autoZero"/>
        <c:auto val="1"/>
        <c:lblAlgn val="ctr"/>
        <c:lblOffset val="100"/>
        <c:noMultiLvlLbl val="0"/>
      </c:catAx>
      <c:valAx>
        <c:axId val="26088512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608835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923076923076923E-2"/>
          <c:y val="3.5135135135135137E-2"/>
          <c:w val="0.98"/>
          <c:h val="0.85945945945945945"/>
        </c:manualLayout>
      </c:layout>
      <c:pie3DChart>
        <c:varyColors val="1"/>
        <c:ser>
          <c:idx val="0"/>
          <c:order val="0"/>
          <c:tx>
            <c:strRef>
              <c:f>TablaDatos!$B$123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7956-4A82-8306-9DAD71CA0FA0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TablaDatos!$B$123</c:f>
              <c:strCache>
                <c:ptCount val="1"/>
                <c:pt idx="0">
                  <c:v>Sí</c:v>
                </c:pt>
              </c:strCache>
            </c:strRef>
          </c:cat>
          <c:val>
            <c:numRef>
              <c:f>TablaDatos!$C$123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956-4A82-8306-9DAD71CA0FA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376063961192095E-3"/>
          <c:y val="0"/>
          <c:w val="0.99462393603880794"/>
          <c:h val="0.87887816498475901"/>
        </c:manualLayout>
      </c:layout>
      <c:pie3DChart>
        <c:varyColors val="1"/>
        <c:ser>
          <c:idx val="0"/>
          <c:order val="0"/>
          <c:tx>
            <c:strRef>
              <c:f>TablaDatos!$B$138</c:f>
              <c:strCache>
                <c:ptCount val="1"/>
                <c:pt idx="0">
                  <c:v>Tiempo Completo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1472-4387-BF51-F3ECA5BE8133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TablaDatos!$B$138</c:f>
              <c:strCache>
                <c:ptCount val="1"/>
                <c:pt idx="0">
                  <c:v>Tiempo Completo</c:v>
                </c:pt>
              </c:strCache>
            </c:strRef>
          </c:cat>
          <c:val>
            <c:numRef>
              <c:f>TablaDatos!$C$138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472-4387-BF51-F3ECA5BE81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9230838771464891E-2"/>
          <c:y val="0.11296116943419975"/>
          <c:w val="0.92666407430957309"/>
          <c:h val="0.81472683426345016"/>
        </c:manualLayout>
      </c:layout>
      <c:pie3DChart>
        <c:varyColors val="1"/>
        <c:ser>
          <c:idx val="0"/>
          <c:order val="0"/>
          <c:tx>
            <c:strRef>
              <c:f>TablaDatos!$B$108</c:f>
              <c:strCache>
                <c:ptCount val="1"/>
                <c:pt idx="0">
                  <c:v>CONACYT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A150-4BC2-86C4-EB625F7A8171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TablaDatos!$B$108</c:f>
              <c:strCache>
                <c:ptCount val="1"/>
                <c:pt idx="0">
                  <c:v>CONACYT</c:v>
                </c:pt>
              </c:strCache>
            </c:strRef>
          </c:cat>
          <c:val>
            <c:numRef>
              <c:f>TablaDatos!$C$108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150-4BC2-86C4-EB625F7A817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492"/>
          <c:y val="4.838284741434349E-2"/>
          <c:w val="0.68590851825340016"/>
          <c:h val="0.9006912108959352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17798138869005E-2"/>
                  <c:y val="1.35137263247499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02B-4DDF-BCE5-363C42D4017F}"/>
                </c:ext>
              </c:extLst>
            </c:dLbl>
            <c:dLbl>
              <c:idx val="1"/>
              <c:layout>
                <c:manualLayout>
                  <c:x val="2.9393987115246958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02B-4DDF-BCE5-363C42D4017F}"/>
                </c:ext>
              </c:extLst>
            </c:dLbl>
            <c:dLbl>
              <c:idx val="2"/>
              <c:layout>
                <c:manualLayout>
                  <c:x val="2.9393987115246958E-2"/>
                  <c:y val="2.16218344328580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02B-4DDF-BCE5-363C42D4017F}"/>
                </c:ext>
              </c:extLst>
            </c:dLbl>
            <c:dLbl>
              <c:idx val="3"/>
              <c:layout>
                <c:manualLayout>
                  <c:x val="2.5757623478883322E-2"/>
                  <c:y val="2.43247499467971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02B-4DDF-BCE5-363C42D4017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TablaDatos!$B$138:$B$141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TablaDatos!$C$138:$C$141</c:f>
              <c:numCache>
                <c:formatCode>General</c:formatCode>
                <c:ptCount val="4"/>
                <c:pt idx="0">
                  <c:v>0.6</c:v>
                </c:pt>
                <c:pt idx="1">
                  <c:v>0</c:v>
                </c:pt>
                <c:pt idx="2">
                  <c:v>0</c:v>
                </c:pt>
                <c:pt idx="3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02B-4DDF-BCE5-363C42D401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51918592"/>
        <c:axId val="251949056"/>
        <c:axId val="0"/>
      </c:bar3DChart>
      <c:catAx>
        <c:axId val="25191859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51949056"/>
        <c:crosses val="autoZero"/>
        <c:auto val="1"/>
        <c:lblAlgn val="ctr"/>
        <c:lblOffset val="100"/>
        <c:noMultiLvlLbl val="0"/>
      </c:catAx>
      <c:valAx>
        <c:axId val="2519490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519185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492"/>
          <c:y val="4.568014471164078E-2"/>
          <c:w val="0.65499942734430927"/>
          <c:h val="0.9033939135986379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593E-2"/>
                  <c:y val="1.35139391359863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F29-440A-8A68-7DA035D70804}"/>
                </c:ext>
              </c:extLst>
            </c:dLbl>
            <c:dLbl>
              <c:idx val="1"/>
              <c:layout>
                <c:manualLayout>
                  <c:x val="6.0303078024337868E-2"/>
                  <c:y val="1.89191317301553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F29-440A-8A68-7DA035D70804}"/>
                </c:ext>
              </c:extLst>
            </c:dLbl>
            <c:dLbl>
              <c:idx val="2"/>
              <c:layout>
                <c:manualLayout>
                  <c:x val="6.0303078024337868E-2"/>
                  <c:y val="-5.40519259416897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F29-440A-8A68-7DA035D70804}"/>
                </c:ext>
              </c:extLst>
            </c:dLbl>
            <c:dLbl>
              <c:idx val="3"/>
              <c:layout>
                <c:manualLayout>
                  <c:x val="6.0303078024337868E-2"/>
                  <c:y val="1.08110236220471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F29-440A-8A68-7DA035D7080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TablaDatos!$B$110:$B$113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TablaDatos!$C$110:$C$113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F29-440A-8A68-7DA035D708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51982208"/>
        <c:axId val="251983744"/>
        <c:axId val="0"/>
      </c:bar3DChart>
      <c:catAx>
        <c:axId val="25198220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51983744"/>
        <c:crosses val="autoZero"/>
        <c:auto val="1"/>
        <c:lblAlgn val="ctr"/>
        <c:lblOffset val="100"/>
        <c:noMultiLvlLbl val="0"/>
      </c:catAx>
      <c:valAx>
        <c:axId val="2519837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519822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4925325697924122"/>
          <c:y val="5.6490955522451598E-2"/>
          <c:w val="0.68918110236220476"/>
          <c:h val="0.8925831027878271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2121259842519687E-2"/>
                  <c:y val="2.16218344328580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584-47C1-80C5-AD09C96AADB9}"/>
                </c:ext>
              </c:extLst>
            </c:dLbl>
            <c:dLbl>
              <c:idx val="1"/>
              <c:layout>
                <c:manualLayout>
                  <c:x val="2.3939441660701503E-2"/>
                  <c:y val="8.10832091934454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584-47C1-80C5-AD09C96AADB9}"/>
                </c:ext>
              </c:extLst>
            </c:dLbl>
            <c:dLbl>
              <c:idx val="2"/>
              <c:layout>
                <c:manualLayout>
                  <c:x val="2.3939441660701503E-2"/>
                  <c:y val="1.08110236220472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584-47C1-80C5-AD09C96AADB9}"/>
                </c:ext>
              </c:extLst>
            </c:dLbl>
            <c:dLbl>
              <c:idx val="3"/>
              <c:layout>
                <c:manualLayout>
                  <c:x val="3.4848532569792409E-2"/>
                  <c:y val="1.35139391359863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584-47C1-80C5-AD09C96AADB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TablaDatos!$B$118:$B$121</c:f>
              <c:strCache>
                <c:ptCount val="4"/>
                <c:pt idx="0">
                  <c:v>Investigación</c:v>
                </c:pt>
                <c:pt idx="1">
                  <c:v>Comunicación</c:v>
                </c:pt>
                <c:pt idx="2">
                  <c:v>Trabajo en equipo</c:v>
                </c:pt>
                <c:pt idx="3">
                  <c:v>Liderazgo</c:v>
                </c:pt>
              </c:strCache>
            </c:strRef>
          </c:cat>
          <c:val>
            <c:numRef>
              <c:f>TablaDatos!$C$118:$C$121</c:f>
              <c:numCache>
                <c:formatCode>General</c:formatCode>
                <c:ptCount val="4"/>
                <c:pt idx="0">
                  <c:v>0.4</c:v>
                </c:pt>
                <c:pt idx="1">
                  <c:v>0.2</c:v>
                </c:pt>
                <c:pt idx="2">
                  <c:v>0.2</c:v>
                </c:pt>
                <c:pt idx="3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584-47C1-80C5-AD09C96AAD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64294400"/>
        <c:axId val="264295936"/>
        <c:axId val="0"/>
      </c:bar3DChart>
      <c:catAx>
        <c:axId val="26429440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64295936"/>
        <c:crosses val="autoZero"/>
        <c:auto val="1"/>
        <c:lblAlgn val="ctr"/>
        <c:lblOffset val="100"/>
        <c:noMultiLvlLbl val="0"/>
      </c:catAx>
      <c:valAx>
        <c:axId val="26429593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642944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3563550465282749"/>
          <c:y val="5.9193658225154273E-2"/>
          <c:w val="0.59188976377952751"/>
          <c:h val="0.8898804000851244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212168933428777E-2"/>
                  <c:y val="1.62164290274526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C5E-4705-B46D-253920FD8E9C}"/>
                </c:ext>
              </c:extLst>
            </c:dLbl>
            <c:dLbl>
              <c:idx val="1"/>
              <c:layout>
                <c:manualLayout>
                  <c:x val="2.8522834645669293E-2"/>
                  <c:y val="1.62164290274526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C5E-4705-B46D-253920FD8E9C}"/>
                </c:ext>
              </c:extLst>
            </c:dLbl>
            <c:dLbl>
              <c:idx val="2"/>
              <c:layout>
                <c:manualLayout>
                  <c:x val="2.7575805297065138E-2"/>
                  <c:y val="1.35137263247499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C5E-4705-B46D-253920FD8E9C}"/>
                </c:ext>
              </c:extLst>
            </c:dLbl>
            <c:dLbl>
              <c:idx val="3"/>
              <c:layout>
                <c:manualLayout>
                  <c:x val="2.7575805297065138E-2"/>
                  <c:y val="1.35137263247499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C5E-4705-B46D-253920FD8E9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TablaDatos!$B$126:$B$129</c:f>
              <c:strCache>
                <c:ptCount val="4"/>
                <c:pt idx="0">
                  <c:v>Manejo de instrumentos y herramientas</c:v>
                </c:pt>
                <c:pt idx="1">
                  <c:v>Actitudes emprendedoras</c:v>
                </c:pt>
                <c:pt idx="2">
                  <c:v>Liderazgo</c:v>
                </c:pt>
                <c:pt idx="3">
                  <c:v>Idioma inglés</c:v>
                </c:pt>
              </c:strCache>
            </c:strRef>
          </c:cat>
          <c:val>
            <c:numRef>
              <c:f>TablaDatos!$C$126:$C$129</c:f>
              <c:numCache>
                <c:formatCode>General</c:formatCode>
                <c:ptCount val="4"/>
                <c:pt idx="0">
                  <c:v>0.4</c:v>
                </c:pt>
                <c:pt idx="1">
                  <c:v>0.2</c:v>
                </c:pt>
                <c:pt idx="2">
                  <c:v>0.2</c:v>
                </c:pt>
                <c:pt idx="3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C5E-4705-B46D-253920FD8E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64460928"/>
        <c:axId val="264483200"/>
        <c:axId val="0"/>
      </c:bar3DChart>
      <c:catAx>
        <c:axId val="26446092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64483200"/>
        <c:crosses val="autoZero"/>
        <c:auto val="1"/>
        <c:lblAlgn val="ctr"/>
        <c:lblOffset val="100"/>
        <c:noMultiLvlLbl val="0"/>
      </c:catAx>
      <c:valAx>
        <c:axId val="26448320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644609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2319928418038655"/>
          <c:y val="4.5680144711640787E-2"/>
          <c:w val="0.53523507516105939"/>
          <c:h val="0.9033939135986379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3636363636363636E-2"/>
                  <c:y val="5.40583102787827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E02-42B4-93DC-4814F4682ADF}"/>
                </c:ext>
              </c:extLst>
            </c:dLbl>
            <c:dLbl>
              <c:idx val="1"/>
              <c:layout>
                <c:manualLayout>
                  <c:x val="2.3939441660701503E-2"/>
                  <c:y val="1.89193445413917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E02-42B4-93DC-4814F4682ADF}"/>
                </c:ext>
              </c:extLst>
            </c:dLbl>
            <c:dLbl>
              <c:idx val="2"/>
              <c:layout>
                <c:manualLayout>
                  <c:x val="2.3636363636363636E-2"/>
                  <c:y val="1.89191317301553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E02-42B4-93DC-4814F4682ADF}"/>
                </c:ext>
              </c:extLst>
            </c:dLbl>
            <c:dLbl>
              <c:idx val="3"/>
              <c:layout>
                <c:manualLayout>
                  <c:x val="2.181818181818182E-2"/>
                  <c:y val="5.40561821664183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E02-42B4-93DC-4814F4682AD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TablaDatos!$B$11:$B$14</c:f>
              <c:strCache>
                <c:ptCount val="4"/>
                <c:pt idx="0">
                  <c:v>Especialización de conocimientos</c:v>
                </c:pt>
                <c:pt idx="1">
                  <c:v>Mejorar mi trayectoria profesional (currículum)</c:v>
                </c:pt>
                <c:pt idx="2">
                  <c:v>Gusto por el posgrado</c:v>
                </c:pt>
                <c:pt idx="3">
                  <c:v>Actualizar mis conocimientos</c:v>
                </c:pt>
              </c:strCache>
            </c:strRef>
          </c:cat>
          <c:val>
            <c:numRef>
              <c:f>TablaDatos!$C$11:$C$14</c:f>
              <c:numCache>
                <c:formatCode>General</c:formatCode>
                <c:ptCount val="4"/>
                <c:pt idx="0">
                  <c:v>0.2857142857142857</c:v>
                </c:pt>
                <c:pt idx="1">
                  <c:v>0.2857142857142857</c:v>
                </c:pt>
                <c:pt idx="2">
                  <c:v>0.2857142857142857</c:v>
                </c:pt>
                <c:pt idx="3">
                  <c:v>0.14285714285714285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E02-42B4-93DC-4814F4682A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97585152"/>
        <c:axId val="197869568"/>
        <c:axId val="0"/>
      </c:bar3DChart>
      <c:catAx>
        <c:axId val="19758515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97869568"/>
        <c:crosses val="autoZero"/>
        <c:auto val="1"/>
        <c:lblAlgn val="ctr"/>
        <c:lblOffset val="100"/>
        <c:noMultiLvlLbl val="0"/>
      </c:catAx>
      <c:valAx>
        <c:axId val="19786956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975851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230769230769232"/>
          <c:y val="0.13513513513513514"/>
          <c:w val="0.73538461538461541"/>
          <c:h val="0.6459459459459459"/>
        </c:manualLayout>
      </c:layout>
      <c:pie3DChart>
        <c:varyColors val="1"/>
        <c:ser>
          <c:idx val="0"/>
          <c:order val="0"/>
          <c:tx>
            <c:strRef>
              <c:f>TablaDatos!$B$134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ACAC-4ACC-AFD5-174D3678C5E1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TablaDatos!$B$134</c:f>
              <c:strCache>
                <c:ptCount val="1"/>
                <c:pt idx="0">
                  <c:v>Sí</c:v>
                </c:pt>
              </c:strCache>
            </c:strRef>
          </c:cat>
          <c:val>
            <c:numRef>
              <c:f>TablaDatos!$C$134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CAC-4ACC-AFD5-174D3678C5E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692307692307693"/>
          <c:y val="0.15405405405405406"/>
          <c:w val="0.72615384615384615"/>
          <c:h val="0.63783783783783787"/>
        </c:manualLayout>
      </c:layout>
      <c:pie3DChart>
        <c:varyColors val="1"/>
        <c:ser>
          <c:idx val="0"/>
          <c:order val="0"/>
          <c:tx>
            <c:strRef>
              <c:f>TablaDatos!$B$170</c:f>
              <c:strCache>
                <c:ptCount val="1"/>
                <c:pt idx="0">
                  <c:v>No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F9E5-4943-9927-A087AF8DFEB9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TablaDatos!$B$170</c:f>
              <c:strCache>
                <c:ptCount val="1"/>
                <c:pt idx="0">
                  <c:v>No</c:v>
                </c:pt>
              </c:strCache>
            </c:strRef>
          </c:cat>
          <c:val>
            <c:numRef>
              <c:f>TablaDatos!$C$170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9E5-4943-9927-A087AF8DFEB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6153846153846153E-2"/>
          <c:y val="3.783783783783784E-2"/>
          <c:w val="0.95692307692307688"/>
          <c:h val="0.85675675675675678"/>
        </c:manualLayout>
      </c:layout>
      <c:pie3DChart>
        <c:varyColors val="1"/>
        <c:ser>
          <c:idx val="0"/>
          <c:order val="0"/>
          <c:tx>
            <c:strRef>
              <c:f>TablaDatos!$B$154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2B52-4CA6-B65F-A006276D77DB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TablaDatos!$B$154</c:f>
              <c:strCache>
                <c:ptCount val="1"/>
                <c:pt idx="0">
                  <c:v>Sí</c:v>
                </c:pt>
              </c:strCache>
            </c:strRef>
          </c:cat>
          <c:val>
            <c:numRef>
              <c:f>TablaDatos!$C$154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B52-4CA6-B65F-A006276D77D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615384615384615"/>
          <c:y val="0.16486486486486487"/>
          <c:w val="0.79846153846153844"/>
          <c:h val="0.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EB9E-4915-A416-91F5B062A74D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EB9E-4915-A416-91F5B062A74D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EB9E-4915-A416-91F5B062A74D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TablaDatos!$B$158:$B$160</c:f>
              <c:strCache>
                <c:ptCount val="3"/>
                <c:pt idx="0">
                  <c:v>Maestría</c:v>
                </c:pt>
                <c:pt idx="1">
                  <c:v>Doctorado</c:v>
                </c:pt>
                <c:pt idx="2">
                  <c:v>Curso</c:v>
                </c:pt>
              </c:strCache>
            </c:strRef>
          </c:cat>
          <c:val>
            <c:numRef>
              <c:f>TablaDatos!$C$158:$C$160</c:f>
              <c:numCache>
                <c:formatCode>General</c:formatCode>
                <c:ptCount val="3"/>
                <c:pt idx="0">
                  <c:v>0.14285714285714285</c:v>
                </c:pt>
                <c:pt idx="1">
                  <c:v>0.7142857142857143</c:v>
                </c:pt>
                <c:pt idx="2">
                  <c:v>0.14285714285714285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B9E-4915-A416-91F5B062A74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153846153846154"/>
          <c:y val="0.18378378378378379"/>
          <c:w val="0.7153846153846154"/>
          <c:h val="0.62702702702702706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45F0-42EC-8348-61140BD44B5B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45F0-42EC-8348-61140BD44B5B}"/>
              </c:ext>
            </c:extLst>
          </c:dPt>
          <c:dLbls>
            <c:dLbl>
              <c:idx val="0"/>
              <c:layout>
                <c:manualLayout>
                  <c:x val="7.6923076923076927E-3"/>
                  <c:y val="-2.162162162162162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5F0-42EC-8348-61140BD44B5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TablaDatos!$B$169:$B$170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TablaDatos!$C$169:$C$170</c:f>
              <c:numCache>
                <c:formatCode>General</c:formatCode>
                <c:ptCount val="2"/>
                <c:pt idx="0">
                  <c:v>0.2857142857142857</c:v>
                </c:pt>
                <c:pt idx="1">
                  <c:v>0.7142857142857143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5F0-42EC-8348-61140BD44B5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384615384615384"/>
          <c:y val="0.1918918918918919"/>
          <c:w val="0.7369230769230769"/>
          <c:h val="0.6459459459459459"/>
        </c:manualLayout>
      </c:layout>
      <c:pie3DChart>
        <c:varyColors val="1"/>
        <c:ser>
          <c:idx val="0"/>
          <c:order val="0"/>
          <c:tx>
            <c:strRef>
              <c:f>TablaDatos!$B$175</c:f>
              <c:strCache>
                <c:ptCount val="1"/>
                <c:pt idx="0">
                  <c:v>Congreso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B206-4FE1-8CF4-7884ABAA534B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TablaDatos!$B$175</c:f>
              <c:strCache>
                <c:ptCount val="1"/>
                <c:pt idx="0">
                  <c:v>Congreso</c:v>
                </c:pt>
              </c:strCache>
            </c:strRef>
          </c:cat>
          <c:val>
            <c:numRef>
              <c:f>TablaDatos!$C$175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206-4FE1-8CF4-7884ABAA534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615384615384614"/>
          <c:y val="0.22162162162162163"/>
          <c:w val="0.75384615384615383"/>
          <c:h val="0.66216216216216217"/>
        </c:manualLayout>
      </c:layout>
      <c:pie3DChart>
        <c:varyColors val="1"/>
        <c:ser>
          <c:idx val="0"/>
          <c:order val="0"/>
          <c:tx>
            <c:strRef>
              <c:f>TablaDatos!$B$179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7C9B-4B8A-A61D-62680676D863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TablaDatos!$B$179</c:f>
              <c:strCache>
                <c:ptCount val="1"/>
                <c:pt idx="0">
                  <c:v>Sí</c:v>
                </c:pt>
              </c:strCache>
            </c:strRef>
          </c:cat>
          <c:val>
            <c:numRef>
              <c:f>TablaDatos!$C$179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C9B-4B8A-A61D-62680676D86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153846153846154"/>
          <c:y val="0.16756756756756758"/>
          <c:w val="0.79384615384615387"/>
          <c:h val="0.69729729729729728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0C66-42EA-BF41-2611D2DA54E9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0C66-42EA-BF41-2611D2DA54E9}"/>
              </c:ext>
            </c:extLst>
          </c:dPt>
          <c:dLbls>
            <c:dLbl>
              <c:idx val="0"/>
              <c:layout>
                <c:manualLayout>
                  <c:x val="1.5384615384615385E-3"/>
                  <c:y val="2.162162162162162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C66-42EA-BF41-2611D2DA54E9}"/>
                </c:ext>
              </c:extLst>
            </c:dLbl>
            <c:dLbl>
              <c:idx val="1"/>
              <c:layout>
                <c:manualLayout>
                  <c:x val="9.2307692307692316E-3"/>
                  <c:y val="-2.162162162162162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C66-42EA-BF41-2611D2DA54E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TablaDatos!$B$183:$B$184</c:f>
              <c:strCache>
                <c:ptCount val="2"/>
                <c:pt idx="0">
                  <c:v>Congreso</c:v>
                </c:pt>
                <c:pt idx="1">
                  <c:v>Coloquio</c:v>
                </c:pt>
              </c:strCache>
            </c:strRef>
          </c:cat>
          <c:val>
            <c:numRef>
              <c:f>TablaDatos!$C$183:$C$184</c:f>
              <c:numCache>
                <c:formatCode>General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C66-42EA-BF41-2611D2DA54E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153846153846153"/>
          <c:y val="0.1918918918918919"/>
          <c:w val="0.72769230769230764"/>
          <c:h val="0.64054054054054055"/>
        </c:manualLayout>
      </c:layout>
      <c:pie3DChart>
        <c:varyColors val="1"/>
        <c:ser>
          <c:idx val="0"/>
          <c:order val="0"/>
          <c:tx>
            <c:strRef>
              <c:f>TablaDatos!$B$165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9C7B-4400-9589-D0A38826379A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TablaDatos!$B$165</c:f>
              <c:strCache>
                <c:ptCount val="1"/>
                <c:pt idx="0">
                  <c:v>Sí</c:v>
                </c:pt>
              </c:strCache>
            </c:strRef>
          </c:cat>
          <c:val>
            <c:numRef>
              <c:f>TablaDatos!$C$165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C7B-4400-9589-D0A38826379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615384615384615"/>
          <c:y val="0.22702702702702704"/>
          <c:w val="0.68153846153846154"/>
          <c:h val="0.5972972972972973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3FBA-4F6C-ACC7-2BB82F246776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3FBA-4F6C-ACC7-2BB82F246776}"/>
              </c:ext>
            </c:extLst>
          </c:dPt>
          <c:dPt>
            <c:idx val="2"/>
            <c:bubble3D val="0"/>
            <c:explosion val="14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3FBA-4F6C-ACC7-2BB82F246776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TablaDatos!$B$19:$B$21</c:f>
              <c:strCache>
                <c:ptCount val="3"/>
                <c:pt idx="0">
                  <c:v>Por el programa de estudios</c:v>
                </c:pt>
                <c:pt idx="1">
                  <c:v>Por su prestigio</c:v>
                </c:pt>
                <c:pt idx="2">
                  <c:v>Porque es mi alma máter</c:v>
                </c:pt>
              </c:strCache>
            </c:strRef>
          </c:cat>
          <c:val>
            <c:numRef>
              <c:f>TablaDatos!$C$19:$C$21</c:f>
              <c:numCache>
                <c:formatCode>General</c:formatCode>
                <c:ptCount val="3"/>
                <c:pt idx="0">
                  <c:v>0.14285714285714285</c:v>
                </c:pt>
                <c:pt idx="1">
                  <c:v>0.42857142857142855</c:v>
                </c:pt>
                <c:pt idx="2">
                  <c:v>0.42857142857142855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FBA-4F6C-ACC7-2BB82F24677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230769230769231"/>
          <c:y val="0.13243243243243244"/>
          <c:w val="0.76769230769230767"/>
          <c:h val="0.67297297297297298"/>
        </c:manualLayout>
      </c:layout>
      <c:pie3DChart>
        <c:varyColors val="1"/>
        <c:ser>
          <c:idx val="0"/>
          <c:order val="0"/>
          <c:tx>
            <c:strRef>
              <c:f>TablaDatos!$B$26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8780-4E86-969C-B0D24269BBB1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TablaDatos!$B$26</c:f>
              <c:strCache>
                <c:ptCount val="1"/>
                <c:pt idx="0">
                  <c:v>Sí</c:v>
                </c:pt>
              </c:strCache>
            </c:strRef>
          </c:cat>
          <c:val>
            <c:numRef>
              <c:f>TablaDatos!$C$26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780-4E86-969C-B0D24269BBB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076923076923077"/>
          <c:y val="0.24054054054054055"/>
          <c:w val="0.72769230769230764"/>
          <c:h val="0.6378378378378378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19AC-46A1-B9EB-332D5A871F2D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19AC-46A1-B9EB-332D5A871F2D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TablaDatos!$B$30:$B$31</c:f>
              <c:strCache>
                <c:ptCount val="2"/>
                <c:pt idx="0">
                  <c:v>Sí, en todo</c:v>
                </c:pt>
                <c:pt idx="1">
                  <c:v>Sí, en algunos aspectos</c:v>
                </c:pt>
              </c:strCache>
            </c:strRef>
          </c:cat>
          <c:val>
            <c:numRef>
              <c:f>TablaDatos!$C$30:$C$31</c:f>
              <c:numCache>
                <c:formatCode>General</c:formatCode>
                <c:ptCount val="2"/>
                <c:pt idx="0">
                  <c:v>0.8571428571428571</c:v>
                </c:pt>
                <c:pt idx="1">
                  <c:v>0.14285714285714285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9AC-46A1-B9EB-332D5A871F2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3068045812455262"/>
          <c:y val="4.5680144711640787E-2"/>
          <c:w val="0.74957208303507517"/>
          <c:h val="0.9033939135986379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2883607730851826E-2"/>
                  <c:y val="1.08112364332836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AED-43F9-A7FD-076E5B80F52B}"/>
                </c:ext>
              </c:extLst>
            </c:dLbl>
            <c:dLbl>
              <c:idx val="1"/>
              <c:layout>
                <c:manualLayout>
                  <c:x val="2.9393987115246958E-2"/>
                  <c:y val="1.62166418386890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AED-43F9-A7FD-076E5B80F52B}"/>
                </c:ext>
              </c:extLst>
            </c:dLbl>
            <c:dLbl>
              <c:idx val="2"/>
              <c:layout>
                <c:manualLayout>
                  <c:x val="3.8484896206156048E-2"/>
                  <c:y val="8.10832091934454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AED-43F9-A7FD-076E5B80F52B}"/>
                </c:ext>
              </c:extLst>
            </c:dLbl>
            <c:dLbl>
              <c:idx val="3"/>
              <c:layout>
                <c:manualLayout>
                  <c:x val="4.393944166070150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AED-43F9-A7FD-076E5B80F52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TablaDatos!$B$36:$B$39</c:f>
              <c:strCache>
                <c:ptCount val="4"/>
                <c:pt idx="0">
                  <c:v>Muy preparado</c:v>
                </c:pt>
                <c:pt idx="1">
                  <c:v>Preparado</c:v>
                </c:pt>
                <c:pt idx="2">
                  <c:v>Poco preparado </c:v>
                </c:pt>
                <c:pt idx="3">
                  <c:v>Nada preparado</c:v>
                </c:pt>
              </c:strCache>
            </c:strRef>
          </c:cat>
          <c:val>
            <c:numRef>
              <c:f>TablaDatos!$C$36:$C$39</c:f>
              <c:numCache>
                <c:formatCode>General</c:formatCode>
                <c:ptCount val="4"/>
                <c:pt idx="0">
                  <c:v>0.7142857142857143</c:v>
                </c:pt>
                <c:pt idx="1">
                  <c:v>0.2857142857142857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AED-43F9-A7FD-076E5B80F5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52055936"/>
        <c:axId val="252057472"/>
        <c:axId val="0"/>
      </c:bar3DChart>
      <c:catAx>
        <c:axId val="25205593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52057472"/>
        <c:crosses val="autoZero"/>
        <c:auto val="1"/>
        <c:lblAlgn val="ctr"/>
        <c:lblOffset val="100"/>
        <c:noMultiLvlLbl val="0"/>
      </c:catAx>
      <c:valAx>
        <c:axId val="25205747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520559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8461538461538464E-2"/>
          <c:y val="6.4864864864864868E-2"/>
          <c:w val="0.90769230769230769"/>
          <c:h val="0.8"/>
        </c:manualLayout>
      </c:layout>
      <c:pie3DChart>
        <c:varyColors val="1"/>
        <c:ser>
          <c:idx val="0"/>
          <c:order val="0"/>
          <c:tx>
            <c:strRef>
              <c:f>TablaDatos!$B$56</c:f>
              <c:strCache>
                <c:ptCount val="1"/>
                <c:pt idx="0">
                  <c:v>Porque estoy estudiando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C39D-424B-8F46-CC3829DE496C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TablaDatos!$B$56</c:f>
              <c:strCache>
                <c:ptCount val="1"/>
                <c:pt idx="0">
                  <c:v>Porque estoy estudiando</c:v>
                </c:pt>
              </c:strCache>
            </c:strRef>
          </c:cat>
          <c:val>
            <c:numRef>
              <c:f>TablaDatos!$C$56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39D-424B-8F46-CC3829DE496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492"/>
          <c:y val="6.1896360927857004E-2"/>
          <c:w val="0.6695448818897638"/>
          <c:h val="0.887177697382421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212168933428777E-2"/>
                  <c:y val="1.35137263247499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B47-4F49-A082-5ED9D29FAD10}"/>
                </c:ext>
              </c:extLst>
            </c:dLbl>
            <c:dLbl>
              <c:idx val="1"/>
              <c:layout>
                <c:manualLayout>
                  <c:x val="4.5757623478883319E-2"/>
                  <c:y val="1.62166418386890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B47-4F49-A082-5ED9D29FAD10}"/>
                </c:ext>
              </c:extLst>
            </c:dLbl>
            <c:dLbl>
              <c:idx val="2"/>
              <c:layout>
                <c:manualLayout>
                  <c:x val="4.5757623478883319E-2"/>
                  <c:y val="2.70291551393913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B47-4F49-A082-5ED9D29FAD10}"/>
                </c:ext>
              </c:extLst>
            </c:dLbl>
            <c:dLbl>
              <c:idx val="3"/>
              <c:layout>
                <c:manualLayout>
                  <c:x val="4.5757623478883319E-2"/>
                  <c:y val="2.70291551393913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B47-4F49-A082-5ED9D29FAD1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2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TablaDatos!$B$60:$B$63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TablaDatos!$C$60:$C$63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B47-4F49-A082-5ED9D29FAD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52192640"/>
        <c:axId val="252194176"/>
        <c:axId val="0"/>
      </c:bar3DChart>
      <c:catAx>
        <c:axId val="25219264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52194176"/>
        <c:crosses val="autoZero"/>
        <c:auto val="1"/>
        <c:lblAlgn val="ctr"/>
        <c:lblOffset val="100"/>
        <c:noMultiLvlLbl val="0"/>
      </c:catAx>
      <c:valAx>
        <c:axId val="25219417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521926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461538461538463"/>
          <c:y val="0.23513513513513515"/>
          <c:w val="0.66615384615384621"/>
          <c:h val="0.58648648648648649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D18B-46EA-A288-49F80D3C6AB9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D18B-46EA-A288-49F80D3C6AB9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5-D18B-46EA-A288-49F80D3C6AB9}"/>
              </c:ext>
            </c:extLst>
          </c:dPt>
          <c:dLbls>
            <c:dLbl>
              <c:idx val="1"/>
              <c:layout>
                <c:manualLayout>
                  <c:x val="0"/>
                  <c:y val="-2.7027027027027029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18B-46EA-A288-49F80D3C6AB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TablaDatos!$B$68:$B$70</c:f>
              <c:strCache>
                <c:ptCount val="3"/>
                <c:pt idx="0">
                  <c:v>Incremento en nivel jerárquico</c:v>
                </c:pt>
                <c:pt idx="1">
                  <c:v>Incremento en responsabilidades</c:v>
                </c:pt>
                <c:pt idx="2">
                  <c:v>En calidad de trabajo / Incorporé conocimientos</c:v>
                </c:pt>
              </c:strCache>
            </c:strRef>
          </c:cat>
          <c:val>
            <c:numRef>
              <c:f>TablaDatos!$C$68:$C$70</c:f>
              <c:numCache>
                <c:formatCode>General</c:formatCode>
                <c:ptCount val="3"/>
                <c:pt idx="0">
                  <c:v>0.2</c:v>
                </c:pt>
                <c:pt idx="1">
                  <c:v>0.2</c:v>
                </c:pt>
                <c:pt idx="2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18B-46EA-A288-49F80D3C6AB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04/05/2018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dirty="0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 dirty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C95AA65F-E2F9-4D5D-8997-A54BF233DAB5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</a:t>
            </a:fld>
            <a:endParaRPr lang="es-MX" altLang="es-MX" dirty="0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EB7FE326-D682-4999-914A-2BCF9E9F115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</a:t>
            </a:fld>
            <a:endParaRPr lang="es-MX" altLang="es-MX" sz="1300" dirty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2DDD65E2-B52B-41DE-90F6-0E98F8AC2DE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C7895B2B-F12F-4C6A-A7A9-4D665781741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84CE6B-5EF9-4907-937C-D33165DFD9FA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6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82ACC026-AF74-4CCD-A293-92CFED4BE5A9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6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3DF374FD-B660-45B3-AFC2-7415647B529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7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FC6F1452-EF30-4CD8-81DD-BD3BE2EA680D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7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44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44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23050"/>
            <a:ext cx="6985000" cy="234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Maestría en Ciencia y Tecnología</a:t>
            </a:r>
            <a:endParaRPr lang="es-MX" sz="1000" b="1" cap="small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395288" y="1079401"/>
            <a:ext cx="84978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¿El plan de estudios de su posgrado cubrió sus expectativas en el tiempo que duró cursándolo?</a:t>
            </a:r>
          </a:p>
        </p:txBody>
      </p:sp>
      <p:sp>
        <p:nvSpPr>
          <p:cNvPr id="3686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7955315"/>
              </p:ext>
            </p:extLst>
          </p:nvPr>
        </p:nvGraphicFramePr>
        <p:xfrm>
          <a:off x="400345" y="1354038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638912" y="1225175"/>
            <a:ext cx="8497887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preparado considera que egresó de sus estudios de posgrado?</a:t>
            </a:r>
          </a:p>
        </p:txBody>
      </p:sp>
      <p:sp>
        <p:nvSpPr>
          <p:cNvPr id="3789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1489434"/>
              </p:ext>
            </p:extLst>
          </p:nvPr>
        </p:nvGraphicFramePr>
        <p:xfrm>
          <a:off x="1115616" y="162880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60039" y="1031540"/>
            <a:ext cx="8964612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 considera que egresó preparado de sus estudios de posgrado?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Siendo 1% Nada preparado y 100% Muy Preparado)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544477" y="3604071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91.4%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75856" y="446816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85.0%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275856" y="505412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95.0%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4341863" y="3014985"/>
            <a:ext cx="531812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347864" y="2132856"/>
            <a:ext cx="2519859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PROMEDIO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877292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403850" y="850900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5,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donde 1 significa nada desarrollada y 5 muy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desarrollada,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grado considera que se desarrollaron las siguientes habilidades durante sus estudios de posgrado? </a:t>
            </a:r>
          </a:p>
        </p:txBody>
      </p:sp>
      <p:sp>
        <p:nvSpPr>
          <p:cNvPr id="3891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auto">
          <a:xfrm>
            <a:off x="6062514" y="2834358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676876" y="2276500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4.4</a:t>
            </a:r>
            <a:endParaRPr lang="es-MX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1584176" y="3156868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Solución de problemas</a:t>
            </a: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1584176" y="2708945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Diseño de proyectos</a:t>
            </a:r>
          </a:p>
        </p:txBody>
      </p:sp>
      <p:sp>
        <p:nvSpPr>
          <p:cNvPr id="38920" name="AutoShape 8"/>
          <p:cNvSpPr>
            <a:spLocks noChangeArrowheads="1"/>
          </p:cNvSpPr>
          <p:nvPr/>
        </p:nvSpPr>
        <p:spPr bwMode="auto">
          <a:xfrm>
            <a:off x="6076801" y="2405088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6676876" y="2748633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4.4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2" name="AutoShape 16"/>
          <p:cNvSpPr>
            <a:spLocks noChangeArrowheads="1"/>
          </p:cNvSpPr>
          <p:nvPr/>
        </p:nvSpPr>
        <p:spPr bwMode="auto">
          <a:xfrm>
            <a:off x="6062514" y="3266405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3" name="Rectangle 18"/>
          <p:cNvSpPr>
            <a:spLocks noChangeArrowheads="1"/>
          </p:cNvSpPr>
          <p:nvPr/>
        </p:nvSpPr>
        <p:spPr bwMode="auto">
          <a:xfrm>
            <a:off x="1584175" y="3588916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38924" name="Rectangle 21"/>
          <p:cNvSpPr>
            <a:spLocks noChangeArrowheads="1"/>
          </p:cNvSpPr>
          <p:nvPr/>
        </p:nvSpPr>
        <p:spPr bwMode="auto">
          <a:xfrm>
            <a:off x="6676876" y="3140993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4.4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5" name="Rectangle 5"/>
          <p:cNvSpPr>
            <a:spLocks noChangeArrowheads="1"/>
          </p:cNvSpPr>
          <p:nvPr/>
        </p:nvSpPr>
        <p:spPr bwMode="auto">
          <a:xfrm>
            <a:off x="6654651" y="3573041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4.4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6" name="Rectangle 7"/>
          <p:cNvSpPr>
            <a:spLocks noChangeArrowheads="1"/>
          </p:cNvSpPr>
          <p:nvPr/>
        </p:nvSpPr>
        <p:spPr bwMode="auto">
          <a:xfrm>
            <a:off x="1584175" y="4437137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Liderazgo</a:t>
            </a:r>
          </a:p>
        </p:txBody>
      </p:sp>
      <p:sp>
        <p:nvSpPr>
          <p:cNvPr id="38927" name="AutoShape 8"/>
          <p:cNvSpPr>
            <a:spLocks noChangeArrowheads="1"/>
          </p:cNvSpPr>
          <p:nvPr/>
        </p:nvSpPr>
        <p:spPr bwMode="auto">
          <a:xfrm>
            <a:off x="6056164" y="3701628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8" name="Rectangle 3"/>
          <p:cNvSpPr>
            <a:spLocks noChangeArrowheads="1"/>
          </p:cNvSpPr>
          <p:nvPr/>
        </p:nvSpPr>
        <p:spPr bwMode="auto">
          <a:xfrm>
            <a:off x="2133451" y="1712938"/>
            <a:ext cx="3240088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Habilidades</a:t>
            </a:r>
            <a:endParaRPr lang="es-MX" altLang="es-MX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8929" name="Rectangle 3"/>
          <p:cNvSpPr>
            <a:spLocks noChangeArrowheads="1"/>
          </p:cNvSpPr>
          <p:nvPr/>
        </p:nvSpPr>
        <p:spPr bwMode="auto">
          <a:xfrm>
            <a:off x="5300514" y="1628800"/>
            <a:ext cx="324167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Nivel de desarrollo promedio</a:t>
            </a:r>
            <a:endParaRPr lang="es-MX" altLang="es-MX" sz="160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8930" name="AutoShape 4"/>
          <p:cNvSpPr>
            <a:spLocks noChangeArrowheads="1"/>
          </p:cNvSpPr>
          <p:nvPr/>
        </p:nvSpPr>
        <p:spPr bwMode="auto">
          <a:xfrm>
            <a:off x="6062514" y="4541912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1" name="Rectangle 5"/>
          <p:cNvSpPr>
            <a:spLocks noChangeArrowheads="1"/>
          </p:cNvSpPr>
          <p:nvPr/>
        </p:nvSpPr>
        <p:spPr bwMode="auto">
          <a:xfrm>
            <a:off x="6676876" y="4005089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4.1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2" name="Rectangle 6"/>
          <p:cNvSpPr>
            <a:spLocks noChangeArrowheads="1"/>
          </p:cNvSpPr>
          <p:nvPr/>
        </p:nvSpPr>
        <p:spPr bwMode="auto">
          <a:xfrm>
            <a:off x="1584176" y="2292375"/>
            <a:ext cx="4305300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Manejo de instrumentos y herramientas</a:t>
            </a:r>
          </a:p>
        </p:txBody>
      </p:sp>
      <p:sp>
        <p:nvSpPr>
          <p:cNvPr id="38933" name="Rectangle 7"/>
          <p:cNvSpPr>
            <a:spLocks noChangeArrowheads="1"/>
          </p:cNvSpPr>
          <p:nvPr/>
        </p:nvSpPr>
        <p:spPr bwMode="auto">
          <a:xfrm>
            <a:off x="1584175" y="4019377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Comunicación</a:t>
            </a:r>
          </a:p>
        </p:txBody>
      </p:sp>
      <p:sp>
        <p:nvSpPr>
          <p:cNvPr id="38934" name="AutoShape 8"/>
          <p:cNvSpPr>
            <a:spLocks noChangeArrowheads="1"/>
          </p:cNvSpPr>
          <p:nvPr/>
        </p:nvSpPr>
        <p:spPr bwMode="auto">
          <a:xfrm>
            <a:off x="6076801" y="4133677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5" name="Rectangle 9"/>
          <p:cNvSpPr>
            <a:spLocks noChangeArrowheads="1"/>
          </p:cNvSpPr>
          <p:nvPr/>
        </p:nvSpPr>
        <p:spPr bwMode="auto">
          <a:xfrm>
            <a:off x="6676876" y="4456187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3.9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6" name="AutoShape 16"/>
          <p:cNvSpPr>
            <a:spLocks noChangeArrowheads="1"/>
          </p:cNvSpPr>
          <p:nvPr/>
        </p:nvSpPr>
        <p:spPr bwMode="auto">
          <a:xfrm>
            <a:off x="6062514" y="4994597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7" name="Rectangle 18"/>
          <p:cNvSpPr>
            <a:spLocks noChangeArrowheads="1"/>
          </p:cNvSpPr>
          <p:nvPr/>
        </p:nvSpPr>
        <p:spPr bwMode="auto">
          <a:xfrm>
            <a:off x="1584175" y="5323160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Directivas</a:t>
            </a:r>
          </a:p>
        </p:txBody>
      </p:sp>
      <p:sp>
        <p:nvSpPr>
          <p:cNvPr id="38938" name="Rectangle 21"/>
          <p:cNvSpPr>
            <a:spLocks noChangeArrowheads="1"/>
          </p:cNvSpPr>
          <p:nvPr/>
        </p:nvSpPr>
        <p:spPr bwMode="auto">
          <a:xfrm>
            <a:off x="6676876" y="4869185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3.9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9" name="Rectangle 5"/>
          <p:cNvSpPr>
            <a:spLocks noChangeArrowheads="1"/>
          </p:cNvSpPr>
          <p:nvPr/>
        </p:nvSpPr>
        <p:spPr bwMode="auto">
          <a:xfrm>
            <a:off x="6654651" y="5364981"/>
            <a:ext cx="885825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3.7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40" name="Rectangle 7"/>
          <p:cNvSpPr>
            <a:spLocks noChangeArrowheads="1"/>
          </p:cNvSpPr>
          <p:nvPr/>
        </p:nvSpPr>
        <p:spPr bwMode="auto">
          <a:xfrm>
            <a:off x="1584174" y="4885059"/>
            <a:ext cx="430530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Dominio de otro idioma (Inglés)</a:t>
            </a:r>
          </a:p>
        </p:txBody>
      </p:sp>
      <p:sp>
        <p:nvSpPr>
          <p:cNvPr id="38941" name="AutoShape 8"/>
          <p:cNvSpPr>
            <a:spLocks noChangeArrowheads="1"/>
          </p:cNvSpPr>
          <p:nvPr/>
        </p:nvSpPr>
        <p:spPr bwMode="auto">
          <a:xfrm>
            <a:off x="6056164" y="5445249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1" name="AutoShape 16"/>
          <p:cNvSpPr>
            <a:spLocks noChangeArrowheads="1"/>
          </p:cNvSpPr>
          <p:nvPr/>
        </p:nvSpPr>
        <p:spPr bwMode="auto">
          <a:xfrm>
            <a:off x="6062514" y="5858693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2" name="Rectangle 18"/>
          <p:cNvSpPr>
            <a:spLocks noChangeArrowheads="1"/>
          </p:cNvSpPr>
          <p:nvPr/>
        </p:nvSpPr>
        <p:spPr bwMode="auto">
          <a:xfrm>
            <a:off x="1584175" y="6187256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Actitudes emprendedoras</a:t>
            </a:r>
          </a:p>
        </p:txBody>
      </p:sp>
      <p:sp>
        <p:nvSpPr>
          <p:cNvPr id="33" name="Rectangle 21"/>
          <p:cNvSpPr>
            <a:spLocks noChangeArrowheads="1"/>
          </p:cNvSpPr>
          <p:nvPr/>
        </p:nvSpPr>
        <p:spPr bwMode="auto">
          <a:xfrm>
            <a:off x="6676876" y="5733281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3.7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6654651" y="6165329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3.6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" name="Rectangle 7"/>
          <p:cNvSpPr>
            <a:spLocks noChangeArrowheads="1"/>
          </p:cNvSpPr>
          <p:nvPr/>
        </p:nvSpPr>
        <p:spPr bwMode="auto">
          <a:xfrm>
            <a:off x="1584176" y="5749155"/>
            <a:ext cx="4268788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 en equipo</a:t>
            </a:r>
          </a:p>
        </p:txBody>
      </p:sp>
      <p:sp>
        <p:nvSpPr>
          <p:cNvPr id="36" name="AutoShape 8"/>
          <p:cNvSpPr>
            <a:spLocks noChangeArrowheads="1"/>
          </p:cNvSpPr>
          <p:nvPr/>
        </p:nvSpPr>
        <p:spPr bwMode="auto">
          <a:xfrm>
            <a:off x="6056164" y="6309345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144463" y="908720"/>
            <a:ext cx="8820150" cy="74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Ahora que es egresado, ¿En qué medida considera usted que cuenta con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siguiente HABILIDAD de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posgrado que le voy a mencionar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desarrollada)</a:t>
            </a:r>
            <a:endParaRPr lang="es-MX" altLang="es-MX" sz="1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5" name="CuadroTexto 13"/>
          <p:cNvSpPr txBox="1"/>
          <p:nvPr/>
        </p:nvSpPr>
        <p:spPr>
          <a:xfrm>
            <a:off x="1043608" y="4221088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821490"/>
              </p:ext>
            </p:extLst>
          </p:nvPr>
        </p:nvGraphicFramePr>
        <p:xfrm>
          <a:off x="1043608" y="2730252"/>
          <a:ext cx="6811764" cy="1411213"/>
        </p:xfrm>
        <a:graphic>
          <a:graphicData uri="http://schemas.openxmlformats.org/drawingml/2006/table">
            <a:tbl>
              <a:tblPr/>
              <a:tblGrid>
                <a:gridCol w="49321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s-MX" sz="2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Análisis, síntesis y evaluación de información científica</a:t>
                      </a:r>
                      <a:endParaRPr lang="es-MX" sz="20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4.6</a:t>
                      </a:r>
                      <a:endParaRPr lang="es-MX" sz="1600" b="1" i="0" u="none" strike="noStrike" kern="1200" dirty="0">
                        <a:solidFill>
                          <a:srgbClr val="C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28244" y="1052736"/>
            <a:ext cx="8964613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¿En qué medida considera usted que, como egresado, cuenta con los siguientes CONOCIMIENTOS específicos de su posgrado que le voy a mencionar?: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significa nada desarrollada y 5 muy desarrollada)</a:t>
            </a:r>
          </a:p>
        </p:txBody>
      </p:sp>
      <p:sp>
        <p:nvSpPr>
          <p:cNvPr id="4096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5" name="CuadroTexto 13"/>
          <p:cNvSpPr txBox="1"/>
          <p:nvPr/>
        </p:nvSpPr>
        <p:spPr>
          <a:xfrm>
            <a:off x="1043608" y="5013176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332588"/>
              </p:ext>
            </p:extLst>
          </p:nvPr>
        </p:nvGraphicFramePr>
        <p:xfrm>
          <a:off x="1048887" y="2348880"/>
          <a:ext cx="6923326" cy="2624586"/>
        </p:xfrm>
        <a:graphic>
          <a:graphicData uri="http://schemas.openxmlformats.org/drawingml/2006/table">
            <a:tbl>
              <a:tblPr/>
              <a:tblGrid>
                <a:gridCol w="4563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02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174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Conocimientos*</a:t>
                      </a:r>
                      <a:endParaRPr lang="es-MX" sz="16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25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Formulación de hipótesis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4.6</a:t>
                      </a:r>
                      <a:endParaRPr lang="es-MX" sz="1600" b="1" i="0" u="none" strike="noStrike" kern="1200" dirty="0">
                        <a:solidFill>
                          <a:srgbClr val="C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7372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Capacidad de diseño y desarrollo de sistemas tecnológicos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4.4</a:t>
                      </a:r>
                      <a:endParaRPr lang="es-MX" sz="16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825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Colaboración en trabajos conjuntos para solución de problemas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4.3</a:t>
                      </a:r>
                      <a:endParaRPr lang="es-MX" sz="16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257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Lectura y redacción de documentos científicos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4.1</a:t>
                      </a:r>
                      <a:endParaRPr lang="es-MX" sz="16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-13142" y="908720"/>
            <a:ext cx="896461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el posgrado que cursó en la Universidad de Guadalajara?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la mínima calificación y 10 la máxima)</a:t>
            </a:r>
          </a:p>
        </p:txBody>
      </p:sp>
      <p:sp>
        <p:nvSpPr>
          <p:cNvPr id="4198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484438" y="2067147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242594" y="2637853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920" y="3095847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9.0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763688" y="380204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097404" y="380204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803513"/>
              </p:ext>
            </p:extLst>
          </p:nvPr>
        </p:nvGraphicFramePr>
        <p:xfrm>
          <a:off x="1600324" y="4725144"/>
          <a:ext cx="2762895" cy="1104900"/>
        </p:xfrm>
        <a:graphic>
          <a:graphicData uri="http://schemas.openxmlformats.org/drawingml/2006/table">
            <a:tbl>
              <a:tblPr/>
              <a:tblGrid>
                <a:gridCol w="1130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2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Femenino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Masculino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1211481"/>
              </p:ext>
            </p:extLst>
          </p:nvPr>
        </p:nvGraphicFramePr>
        <p:xfrm>
          <a:off x="5292080" y="4700364"/>
          <a:ext cx="2808312" cy="1104900"/>
        </p:xfrm>
        <a:graphic>
          <a:graphicData uri="http://schemas.openxmlformats.org/drawingml/2006/table">
            <a:tbl>
              <a:tblPr/>
              <a:tblGrid>
                <a:gridCol w="1313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9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</a:t>
                      </a: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 </a:t>
                      </a:r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 </a:t>
                      </a: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 a 54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3023" name="Rectangle 3"/>
          <p:cNvSpPr>
            <a:spLocks noChangeArrowheads="1"/>
          </p:cNvSpPr>
          <p:nvPr/>
        </p:nvSpPr>
        <p:spPr bwMode="auto">
          <a:xfrm>
            <a:off x="2411760" y="1293754"/>
            <a:ext cx="49672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 término de su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posgrado, 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 tiempo pasó para que se incorporara en una actividad laboral?</a:t>
            </a: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1763713" y="3941762"/>
            <a:ext cx="2206625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Más de un mes</a:t>
            </a:r>
          </a:p>
        </p:txBody>
      </p:sp>
      <p:sp>
        <p:nvSpPr>
          <p:cNvPr id="18" name="AutoShape 8"/>
          <p:cNvSpPr>
            <a:spLocks noChangeArrowheads="1"/>
          </p:cNvSpPr>
          <p:nvPr/>
        </p:nvSpPr>
        <p:spPr bwMode="auto">
          <a:xfrm rot="10800000" flipH="1">
            <a:off x="4047502" y="267658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4714353" y="3941762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20.0%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323850" y="5184775"/>
            <a:ext cx="3646488" cy="5476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No me he incorporado a la actividad laboral</a:t>
            </a:r>
          </a:p>
        </p:txBody>
      </p:sp>
      <p:sp>
        <p:nvSpPr>
          <p:cNvPr id="21" name="AutoShape 8"/>
          <p:cNvSpPr>
            <a:spLocks noChangeArrowheads="1"/>
          </p:cNvSpPr>
          <p:nvPr/>
        </p:nvSpPr>
        <p:spPr bwMode="auto">
          <a:xfrm rot="10800000" flipH="1">
            <a:off x="4029075" y="53911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4714353" y="5325643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1822449" y="2596035"/>
            <a:ext cx="2206625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Menos de un mes</a:t>
            </a:r>
          </a:p>
        </p:txBody>
      </p:sp>
      <p:sp>
        <p:nvSpPr>
          <p:cNvPr id="24" name="AutoShape 8"/>
          <p:cNvSpPr>
            <a:spLocks noChangeArrowheads="1"/>
          </p:cNvSpPr>
          <p:nvPr/>
        </p:nvSpPr>
        <p:spPr bwMode="auto">
          <a:xfrm rot="10800000" flipH="1">
            <a:off x="4029075" y="4102099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4714353" y="2624898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</a:t>
            </a: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6" name="AutoShape 8"/>
          <p:cNvSpPr>
            <a:spLocks noChangeArrowheads="1"/>
          </p:cNvSpPr>
          <p:nvPr/>
        </p:nvSpPr>
        <p:spPr bwMode="auto">
          <a:xfrm rot="10800000" flipH="1">
            <a:off x="6037979" y="4027486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786955" y="3812661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2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Meses </a:t>
            </a:r>
            <a:endParaRPr lang="es-MX" sz="1700" b="1" dirty="0" smtClean="0">
              <a:latin typeface="Century Gothic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promedio 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6469600" y="4553710"/>
            <a:ext cx="2422525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Mínimo    -     2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 meses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6428504" y="5106338"/>
            <a:ext cx="2520950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Máximo    -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2 </a:t>
            </a: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meses</a:t>
            </a:r>
          </a:p>
        </p:txBody>
      </p:sp>
    </p:spTree>
    <p:extLst>
      <p:ext uri="{BB962C8B-B14F-4D97-AF65-F5344CB8AC3E}">
        <p14:creationId xmlns:p14="http://schemas.microsoft.com/office/powerpoint/2010/main" val="25537228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ChangeArrowheads="1"/>
          </p:cNvSpPr>
          <p:nvPr/>
        </p:nvSpPr>
        <p:spPr bwMode="auto">
          <a:xfrm>
            <a:off x="1782425" y="765175"/>
            <a:ext cx="350965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Trabaja?</a:t>
            </a:r>
          </a:p>
        </p:txBody>
      </p:sp>
      <p:sp>
        <p:nvSpPr>
          <p:cNvPr id="44035" name="Rectangle 1"/>
          <p:cNvSpPr>
            <a:spLocks noChangeArrowheads="1"/>
          </p:cNvSpPr>
          <p:nvPr/>
        </p:nvSpPr>
        <p:spPr bwMode="auto">
          <a:xfrm>
            <a:off x="4275509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4036" name="Rectangle 7"/>
          <p:cNvSpPr>
            <a:spLocks noChangeArrowheads="1"/>
          </p:cNvSpPr>
          <p:nvPr/>
        </p:nvSpPr>
        <p:spPr bwMode="auto">
          <a:xfrm>
            <a:off x="2230760" y="1340768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44037" name="AutoShape 8"/>
          <p:cNvSpPr>
            <a:spLocks noChangeArrowheads="1"/>
          </p:cNvSpPr>
          <p:nvPr/>
        </p:nvSpPr>
        <p:spPr bwMode="auto">
          <a:xfrm rot="16200000" flipH="1">
            <a:off x="2634779" y="1838449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887737" y="2061447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28.6%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041" name="Rectangle 7"/>
          <p:cNvSpPr>
            <a:spLocks noChangeArrowheads="1"/>
          </p:cNvSpPr>
          <p:nvPr/>
        </p:nvSpPr>
        <p:spPr bwMode="auto">
          <a:xfrm>
            <a:off x="3743648" y="1348706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44042" name="AutoShape 8"/>
          <p:cNvSpPr>
            <a:spLocks noChangeArrowheads="1"/>
          </p:cNvSpPr>
          <p:nvPr/>
        </p:nvSpPr>
        <p:spPr bwMode="auto">
          <a:xfrm rot="16200000" flipH="1">
            <a:off x="4219104" y="1846387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303561" y="2061447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71.4%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046" name="AutoShape 8"/>
          <p:cNvSpPr>
            <a:spLocks noChangeArrowheads="1"/>
          </p:cNvSpPr>
          <p:nvPr/>
        </p:nvSpPr>
        <p:spPr bwMode="auto">
          <a:xfrm rot="16200000" flipH="1">
            <a:off x="4125441" y="2650332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4047" name="Rectangle 3"/>
          <p:cNvSpPr>
            <a:spLocks noChangeArrowheads="1"/>
          </p:cNvSpPr>
          <p:nvPr/>
        </p:nvSpPr>
        <p:spPr bwMode="auto">
          <a:xfrm>
            <a:off x="2268538" y="3100928"/>
            <a:ext cx="49672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razón no trabaja en este momento?</a:t>
            </a:r>
          </a:p>
        </p:txBody>
      </p:sp>
      <p:graphicFrame>
        <p:nvGraphicFramePr>
          <p:cNvPr id="1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2167485"/>
              </p:ext>
            </p:extLst>
          </p:nvPr>
        </p:nvGraphicFramePr>
        <p:xfrm>
          <a:off x="2111772" y="3121933"/>
          <a:ext cx="5711676" cy="3286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2924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79388" y="836613"/>
            <a:ext cx="89646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Desde que egresó del posgrado hasta hoy,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diferentes ha tenido?</a:t>
            </a:r>
          </a:p>
        </p:txBody>
      </p:sp>
      <p:sp>
        <p:nvSpPr>
          <p:cNvPr id="45060" name="Rectangle 7"/>
          <p:cNvSpPr>
            <a:spLocks noChangeArrowheads="1"/>
          </p:cNvSpPr>
          <p:nvPr/>
        </p:nvSpPr>
        <p:spPr bwMode="auto">
          <a:xfrm>
            <a:off x="1262063" y="5184775"/>
            <a:ext cx="3646487" cy="5476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Ninguno, no me he incorporado a la actividad laboral</a:t>
            </a:r>
          </a:p>
        </p:txBody>
      </p:sp>
      <p:sp>
        <p:nvSpPr>
          <p:cNvPr id="45061" name="AutoShape 8"/>
          <p:cNvSpPr>
            <a:spLocks noChangeArrowheads="1"/>
          </p:cNvSpPr>
          <p:nvPr/>
        </p:nvSpPr>
        <p:spPr bwMode="auto">
          <a:xfrm rot="10800000" flipH="1">
            <a:off x="4967288" y="53911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652120" y="5325643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28.6%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45065" name="Grupo 1"/>
          <p:cNvGrpSpPr>
            <a:grpSpLocks/>
          </p:cNvGrpSpPr>
          <p:nvPr/>
        </p:nvGrpSpPr>
        <p:grpSpPr bwMode="auto">
          <a:xfrm>
            <a:off x="1692275" y="1628775"/>
            <a:ext cx="4967288" cy="2879725"/>
            <a:chOff x="1692275" y="1628775"/>
            <a:chExt cx="4967288" cy="2879725"/>
          </a:xfrm>
        </p:grpSpPr>
        <p:sp>
          <p:nvSpPr>
            <p:cNvPr id="45066" name="Rectangle 7"/>
            <p:cNvSpPr>
              <a:spLocks noChangeArrowheads="1"/>
            </p:cNvSpPr>
            <p:nvPr/>
          </p:nvSpPr>
          <p:spPr bwMode="auto">
            <a:xfrm>
              <a:off x="1692275" y="1628775"/>
              <a:ext cx="2206625" cy="549275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Sí tiene o ha tenido vida laboral</a:t>
              </a:r>
            </a:p>
          </p:txBody>
        </p:sp>
        <p:sp>
          <p:nvSpPr>
            <p:cNvPr id="45067" name="AutoShape 8"/>
            <p:cNvSpPr>
              <a:spLocks noChangeArrowheads="1"/>
            </p:cNvSpPr>
            <p:nvPr/>
          </p:nvSpPr>
          <p:spPr bwMode="auto">
            <a:xfrm rot="10800000" flipH="1">
              <a:off x="3957638" y="187007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642345" y="1803998"/>
              <a:ext cx="1224136" cy="3356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71.4%</a:t>
              </a:r>
              <a:endParaRPr lang="es-MX" sz="1700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4176464" y="2922132"/>
              <a:ext cx="2195736" cy="578876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1.2 trabajos </a:t>
              </a:r>
              <a:r>
                <a:rPr lang="es-MX" sz="1700" b="1" dirty="0">
                  <a:latin typeface="Century Gothic" pitchFamily="34" charset="0"/>
                  <a:ea typeface="ＭＳ Ｐゴシック" pitchFamily="34" charset="-128"/>
                </a:rPr>
                <a:t>en promedio </a:t>
              </a:r>
            </a:p>
          </p:txBody>
        </p:sp>
        <p:sp>
          <p:nvSpPr>
            <p:cNvPr id="45074" name="Rectangle 7"/>
            <p:cNvSpPr>
              <a:spLocks noChangeArrowheads="1"/>
            </p:cNvSpPr>
            <p:nvPr/>
          </p:nvSpPr>
          <p:spPr bwMode="auto">
            <a:xfrm>
              <a:off x="3924300" y="3757613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    -     1 Trabajo</a:t>
              </a:r>
            </a:p>
          </p:txBody>
        </p:sp>
        <p:sp>
          <p:nvSpPr>
            <p:cNvPr id="45075" name="Rectangle 7"/>
            <p:cNvSpPr>
              <a:spLocks noChangeArrowheads="1"/>
            </p:cNvSpPr>
            <p:nvPr/>
          </p:nvSpPr>
          <p:spPr bwMode="auto">
            <a:xfrm>
              <a:off x="3924300" y="4189413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    -     2</a:t>
              </a: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 </a:t>
              </a: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Trabajos</a:t>
              </a:r>
            </a:p>
          </p:txBody>
        </p:sp>
        <p:sp>
          <p:nvSpPr>
            <p:cNvPr id="45076" name="AutoShape 8"/>
            <p:cNvSpPr>
              <a:spLocks noChangeArrowheads="1"/>
            </p:cNvSpPr>
            <p:nvPr/>
          </p:nvSpPr>
          <p:spPr bwMode="auto">
            <a:xfrm rot="16200000" flipH="1">
              <a:off x="4990307" y="2362994"/>
              <a:ext cx="531812" cy="215900"/>
            </a:xfrm>
            <a:prstGeom prst="rightArrow">
              <a:avLst>
                <a:gd name="adj1" fmla="val 50000"/>
                <a:gd name="adj2" fmla="val 47531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dirty="0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827584" y="1700808"/>
            <a:ext cx="7488237" cy="25530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seguimiento a </a:t>
            </a: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egresados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“Maestría en Ciencia y Tecnología”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u="sng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Investigación</a:t>
            </a:r>
            <a:endParaRPr lang="es-MX" sz="20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559550"/>
            <a:ext cx="5067300" cy="25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07504" y="908720"/>
            <a:ext cx="8964613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el estudiar un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le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71.4%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laboral)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4060873"/>
              </p:ext>
            </p:extLst>
          </p:nvPr>
        </p:nvGraphicFramePr>
        <p:xfrm>
          <a:off x="1097310" y="1700808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0307" y="734002"/>
            <a:ext cx="8964613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 qué forma?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71.4%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 y del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el estudiar un posgrado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sí le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laboral)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7230202"/>
              </p:ext>
            </p:extLst>
          </p:nvPr>
        </p:nvGraphicFramePr>
        <p:xfrm>
          <a:off x="539552" y="1454727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92932" y="908720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 cuál de los siguientes tipos corresponde la empresa o institución en que trabaja?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71.4%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sí trabajan)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8457753"/>
              </p:ext>
            </p:extLst>
          </p:nvPr>
        </p:nvGraphicFramePr>
        <p:xfrm>
          <a:off x="412084" y="1297657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83372" y="908720"/>
            <a:ext cx="8066087" cy="72060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tamaño de la empresa o institución en la que trabaja es: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71.4%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actualmente trabajan y del 100.0% que lo hace en una empresa/institución)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126589"/>
              </p:ext>
            </p:extLst>
          </p:nvPr>
        </p:nvGraphicFramePr>
        <p:xfrm>
          <a:off x="419094" y="1258935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908720"/>
            <a:ext cx="8066087" cy="5202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promedio, ¿A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cuánto asciende su ingreso mensual aproximado?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71.4%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sí trabajan)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8752566"/>
              </p:ext>
            </p:extLst>
          </p:nvPr>
        </p:nvGraphicFramePr>
        <p:xfrm>
          <a:off x="1151731" y="1464032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765175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usted que se desempeña laboralmente en una actividad afín a su formación en el posgrado?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71.4%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sí trabajan)</a:t>
            </a: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3357563"/>
            <a:ext cx="9144000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afín es la actividad que desempeña laboralmente con su formación profesional?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10 es TOTALMENTE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600400" y="5123198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8" name="Rectangle 7"/>
          <p:cNvSpPr>
            <a:spLocks noChangeArrowheads="1"/>
          </p:cNvSpPr>
          <p:nvPr/>
        </p:nvSpPr>
        <p:spPr bwMode="auto">
          <a:xfrm>
            <a:off x="3635375" y="566102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Mínima    -     7</a:t>
            </a:r>
          </a:p>
        </p:txBody>
      </p:sp>
      <p:sp>
        <p:nvSpPr>
          <p:cNvPr id="51209" name="Rectangle 7"/>
          <p:cNvSpPr>
            <a:spLocks noChangeArrowheads="1"/>
          </p:cNvSpPr>
          <p:nvPr/>
        </p:nvSpPr>
        <p:spPr bwMode="auto">
          <a:xfrm>
            <a:off x="3635375" y="609282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Máxima    -     10</a:t>
            </a:r>
          </a:p>
        </p:txBody>
      </p:sp>
      <p:sp>
        <p:nvSpPr>
          <p:cNvPr id="51210" name="AutoShape 8"/>
          <p:cNvSpPr>
            <a:spLocks noChangeArrowheads="1"/>
          </p:cNvSpPr>
          <p:nvPr/>
        </p:nvSpPr>
        <p:spPr bwMode="auto">
          <a:xfrm rot="16200000" flipH="1">
            <a:off x="4501356" y="4723607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1211" name="Rectangle 7"/>
          <p:cNvSpPr>
            <a:spLocks noChangeArrowheads="1"/>
          </p:cNvSpPr>
          <p:nvPr/>
        </p:nvSpPr>
        <p:spPr bwMode="auto">
          <a:xfrm>
            <a:off x="3059113" y="4221163"/>
            <a:ext cx="316865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Grado de afinidad PROMEDIO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rot="16200000" flipH="1">
            <a:off x="5509469" y="2998440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9180874"/>
              </p:ext>
            </p:extLst>
          </p:nvPr>
        </p:nvGraphicFramePr>
        <p:xfrm>
          <a:off x="2832285" y="1154112"/>
          <a:ext cx="3479428" cy="22774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2195736" y="692696"/>
            <a:ext cx="5778524" cy="3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¿Contaba con una beca durante sus estudios?</a:t>
            </a:r>
          </a:p>
        </p:txBody>
      </p:sp>
      <p:sp>
        <p:nvSpPr>
          <p:cNvPr id="33796" name="Rectangle 7"/>
          <p:cNvSpPr>
            <a:spLocks noChangeArrowheads="1"/>
          </p:cNvSpPr>
          <p:nvPr/>
        </p:nvSpPr>
        <p:spPr bwMode="auto">
          <a:xfrm>
            <a:off x="3941068" y="1102151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33797" name="AutoShape 8"/>
          <p:cNvSpPr>
            <a:spLocks noChangeArrowheads="1"/>
          </p:cNvSpPr>
          <p:nvPr/>
        </p:nvSpPr>
        <p:spPr bwMode="auto">
          <a:xfrm rot="16200000" flipH="1">
            <a:off x="4345087" y="1599832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598045" y="1821884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1" name="Rectangle 7"/>
          <p:cNvSpPr>
            <a:spLocks noChangeArrowheads="1"/>
          </p:cNvSpPr>
          <p:nvPr/>
        </p:nvSpPr>
        <p:spPr bwMode="auto">
          <a:xfrm>
            <a:off x="5453956" y="1110089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33802" name="AutoShape 8"/>
          <p:cNvSpPr>
            <a:spLocks noChangeArrowheads="1"/>
          </p:cNvSpPr>
          <p:nvPr/>
        </p:nvSpPr>
        <p:spPr bwMode="auto">
          <a:xfrm rot="16200000" flipH="1">
            <a:off x="5929412" y="1607770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013869" y="1821884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6" name="AutoShape 8"/>
          <p:cNvSpPr>
            <a:spLocks noChangeArrowheads="1"/>
          </p:cNvSpPr>
          <p:nvPr/>
        </p:nvSpPr>
        <p:spPr bwMode="auto">
          <a:xfrm rot="14238832" flipH="1">
            <a:off x="4900954" y="2427409"/>
            <a:ext cx="530225" cy="215900"/>
          </a:xfrm>
          <a:prstGeom prst="rightArrow">
            <a:avLst>
              <a:gd name="adj1" fmla="val 50000"/>
              <a:gd name="adj2" fmla="val 4738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3807" name="Rectangle 3"/>
          <p:cNvSpPr>
            <a:spLocks noChangeArrowheads="1"/>
          </p:cNvSpPr>
          <p:nvPr/>
        </p:nvSpPr>
        <p:spPr bwMode="auto">
          <a:xfrm>
            <a:off x="899592" y="2947884"/>
            <a:ext cx="3276600" cy="3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era su tipo de beca?</a:t>
            </a:r>
          </a:p>
        </p:txBody>
      </p:sp>
      <p:sp>
        <p:nvSpPr>
          <p:cNvPr id="33808" name="Rectangle 3"/>
          <p:cNvSpPr>
            <a:spLocks noChangeArrowheads="1"/>
          </p:cNvSpPr>
          <p:nvPr/>
        </p:nvSpPr>
        <p:spPr bwMode="auto">
          <a:xfrm>
            <a:off x="5076056" y="2917687"/>
            <a:ext cx="32766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institución le otorgó su beca?</a:t>
            </a:r>
          </a:p>
        </p:txBody>
      </p:sp>
      <p:sp>
        <p:nvSpPr>
          <p:cNvPr id="33809" name="AutoShape 8"/>
          <p:cNvSpPr>
            <a:spLocks noChangeArrowheads="1"/>
          </p:cNvSpPr>
          <p:nvPr/>
        </p:nvSpPr>
        <p:spPr bwMode="auto">
          <a:xfrm rot="17968090" flipH="1">
            <a:off x="3610738" y="2411843"/>
            <a:ext cx="498928" cy="233358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3590925" y="116632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graphicFrame>
        <p:nvGraphicFramePr>
          <p:cNvPr id="1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4690954"/>
              </p:ext>
            </p:extLst>
          </p:nvPr>
        </p:nvGraphicFramePr>
        <p:xfrm>
          <a:off x="251520" y="3277903"/>
          <a:ext cx="4452700" cy="27776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1210127"/>
              </p:ext>
            </p:extLst>
          </p:nvPr>
        </p:nvGraphicFramePr>
        <p:xfrm>
          <a:off x="4236559" y="2898656"/>
          <a:ext cx="4955593" cy="3243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856000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08720"/>
            <a:ext cx="8569325" cy="7777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cuenta o ha contado con un trabajo al nivel en que fue preparado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71.4%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laboral)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9518409"/>
              </p:ext>
            </p:extLst>
          </p:nvPr>
        </p:nvGraphicFramePr>
        <p:xfrm>
          <a:off x="971600" y="1686518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100654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863600"/>
            <a:ext cx="8964613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porcentaje considera usted que aplica o ha aplicado en la práctica profesional los conocimientos obtenidos en el estudio de su posgrado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0% al 100%,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donde 0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es “No 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he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aplicado”)</a:t>
            </a:r>
            <a:endParaRPr lang="es-MX" alt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2228" name="Rectangle 7"/>
          <p:cNvSpPr>
            <a:spLocks noChangeArrowheads="1"/>
          </p:cNvSpPr>
          <p:nvPr/>
        </p:nvSpPr>
        <p:spPr bwMode="auto">
          <a:xfrm>
            <a:off x="1262063" y="5556945"/>
            <a:ext cx="3646487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 he tenido práctica profesional</a:t>
            </a:r>
          </a:p>
        </p:txBody>
      </p:sp>
      <p:sp>
        <p:nvSpPr>
          <p:cNvPr id="52229" name="AutoShape 8"/>
          <p:cNvSpPr>
            <a:spLocks noChangeArrowheads="1"/>
          </p:cNvSpPr>
          <p:nvPr/>
        </p:nvSpPr>
        <p:spPr bwMode="auto">
          <a:xfrm rot="10800000" flipH="1">
            <a:off x="4967288" y="567918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652120" y="5613675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28.6%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3" name="Rectangle 7"/>
          <p:cNvSpPr>
            <a:spLocks noChangeArrowheads="1"/>
          </p:cNvSpPr>
          <p:nvPr/>
        </p:nvSpPr>
        <p:spPr bwMode="auto">
          <a:xfrm>
            <a:off x="3922713" y="464730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8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4" name="Rectangle 7"/>
          <p:cNvSpPr>
            <a:spLocks noChangeArrowheads="1"/>
          </p:cNvSpPr>
          <p:nvPr/>
        </p:nvSpPr>
        <p:spPr bwMode="auto">
          <a:xfrm>
            <a:off x="3922713" y="507910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100.0%</a:t>
            </a:r>
          </a:p>
        </p:txBody>
      </p:sp>
      <p:sp>
        <p:nvSpPr>
          <p:cNvPr id="52235" name="AutoShape 8"/>
          <p:cNvSpPr>
            <a:spLocks noChangeArrowheads="1"/>
          </p:cNvSpPr>
          <p:nvPr/>
        </p:nvSpPr>
        <p:spPr bwMode="auto">
          <a:xfrm rot="10800000" flipH="1">
            <a:off x="4029075" y="210572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4713758" y="2039808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71.4%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9" name="Rectangle 7"/>
          <p:cNvSpPr>
            <a:spLocks noChangeArrowheads="1"/>
          </p:cNvSpPr>
          <p:nvPr/>
        </p:nvSpPr>
        <p:spPr bwMode="auto">
          <a:xfrm>
            <a:off x="287338" y="1916807"/>
            <a:ext cx="3468687" cy="5492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 tiene o ha tenido práctica profesional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4314775" y="4086145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90.0%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43" name="AutoShape 8"/>
          <p:cNvSpPr>
            <a:spLocks noChangeArrowheads="1"/>
          </p:cNvSpPr>
          <p:nvPr/>
        </p:nvSpPr>
        <p:spPr bwMode="auto">
          <a:xfrm rot="16200000" flipH="1">
            <a:off x="5200650" y="3712270"/>
            <a:ext cx="387350" cy="215900"/>
          </a:xfrm>
          <a:prstGeom prst="rightArrow">
            <a:avLst>
              <a:gd name="adj1" fmla="val 50000"/>
              <a:gd name="adj2" fmla="val 47278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2244" name="Rectangle 7"/>
          <p:cNvSpPr>
            <a:spLocks noChangeArrowheads="1"/>
          </p:cNvSpPr>
          <p:nvPr/>
        </p:nvSpPr>
        <p:spPr bwMode="auto">
          <a:xfrm>
            <a:off x="3989388" y="2780407"/>
            <a:ext cx="2736850" cy="7778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 en que aplica los conocimientos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(Promedio)</a:t>
            </a:r>
          </a:p>
        </p:txBody>
      </p:sp>
      <p:sp>
        <p:nvSpPr>
          <p:cNvPr id="52245" name="AutoShape 8"/>
          <p:cNvSpPr>
            <a:spLocks noChangeArrowheads="1"/>
          </p:cNvSpPr>
          <p:nvPr/>
        </p:nvSpPr>
        <p:spPr bwMode="auto">
          <a:xfrm rot="16200000" flipH="1">
            <a:off x="5164138" y="2472432"/>
            <a:ext cx="388937" cy="214313"/>
          </a:xfrm>
          <a:prstGeom prst="rightArrow">
            <a:avLst>
              <a:gd name="adj1" fmla="val 50000"/>
              <a:gd name="adj2" fmla="val 4782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021681" y="6237312"/>
            <a:ext cx="6858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 smtClean="0">
                <a:solidFill>
                  <a:schemeClr val="tx1"/>
                </a:solidFill>
              </a:rPr>
              <a:t>*Nota</a:t>
            </a:r>
            <a:r>
              <a:rPr lang="es-MX" sz="1100" b="1" dirty="0">
                <a:solidFill>
                  <a:schemeClr val="tx1"/>
                </a:solidFill>
              </a:rPr>
              <a:t>: Se consideraron diferentes los conceptos de “práctica laboral” y “práctica profesional</a:t>
            </a:r>
            <a:r>
              <a:rPr lang="es-MX" sz="1100" b="1" dirty="0" smtClean="0">
                <a:solidFill>
                  <a:schemeClr val="tx1"/>
                </a:solidFill>
              </a:rPr>
              <a:t>”.</a:t>
            </a:r>
            <a:r>
              <a:rPr lang="es-ES" sz="1100" b="1" dirty="0">
                <a:solidFill>
                  <a:schemeClr val="tx1"/>
                </a:solidFill>
              </a:rPr>
              <a:t> 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611187" y="908720"/>
            <a:ext cx="8066087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las habilidades y conocimientos adquiridos en el posgrado satisfacen las exigencias de la práctica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71.4% que sí tiene o ha tenido práctica profesional)</a:t>
            </a:r>
            <a:endParaRPr lang="es-MX" alt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8289626"/>
              </p:ext>
            </p:extLst>
          </p:nvPr>
        </p:nvGraphicFramePr>
        <p:xfrm>
          <a:off x="971600" y="184482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altLang="es-MX" sz="2400" dirty="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599273"/>
            <a:ext cx="7559675" cy="3980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Estudio sobre inserción laboral y seguimiento de los egresados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la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Maestría en Ciencia y Tecnología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Guadalajara.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Titulación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Evaluación del posgrado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Inserción laboral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Pertinencia de la formación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Orientación investigación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Otros estudios</a:t>
            </a: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730285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48.0% 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práctica profesional)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Primera Mención</a:t>
            </a:r>
          </a:p>
        </p:txBody>
      </p:sp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397580"/>
              </p:ext>
            </p:extLst>
          </p:nvPr>
        </p:nvGraphicFramePr>
        <p:xfrm>
          <a:off x="1116012" y="1700808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838053"/>
            <a:ext cx="8569325" cy="123868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71.4% 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práctica profesional)</a:t>
            </a:r>
            <a:endParaRPr lang="es-MX" sz="14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Segunda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5628905"/>
              </p:ext>
            </p:extLst>
          </p:nvPr>
        </p:nvGraphicFramePr>
        <p:xfrm>
          <a:off x="971600" y="207673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95163" y="1113136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71.4% 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práctica profesional) </a:t>
            </a:r>
            <a:endParaRPr lang="es-MX" altLang="es-MX" sz="1400" dirty="0" smtClean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Total Acumulado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942892"/>
              </p:ext>
            </p:extLst>
          </p:nvPr>
        </p:nvGraphicFramePr>
        <p:xfrm>
          <a:off x="755576" y="2623977"/>
          <a:ext cx="7643192" cy="2530541"/>
        </p:xfrm>
        <a:graphic>
          <a:graphicData uri="http://schemas.openxmlformats.org/drawingml/2006/table">
            <a:tbl>
              <a:tblPr/>
              <a:tblGrid>
                <a:gridCol w="35708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74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74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574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Aspectos</a:t>
                      </a:r>
                    </a:p>
                  </a:txBody>
                  <a:tcPr marL="9090" marR="9090" marT="90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1er. </a:t>
                      </a:r>
                      <a:endParaRPr lang="es-MX" sz="1400" b="1" i="0" u="none" strike="noStrike" dirty="0" smtClean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Mención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090" marR="9090" marT="90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2da. </a:t>
                      </a:r>
                      <a:endParaRPr lang="es-MX" sz="1400" b="1" i="0" u="none" strike="noStrike" dirty="0" smtClean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Mención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090" marR="9090" marT="90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 Acumulado</a:t>
                      </a:r>
                    </a:p>
                  </a:txBody>
                  <a:tcPr marL="9090" marR="9090" marT="90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25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Investigación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40%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725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Liderazgo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725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Manejo de instrumentos y herramientas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40%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725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Comunicación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25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Trabajo en equipo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725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Actitudes emprendedoras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7253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s-MX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Idioma inglés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725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090" marR="9090" marT="90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</a:t>
                      </a:r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090" marR="9090" marT="90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</a:t>
                      </a:r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090" marR="9090" marT="90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</a:t>
                      </a:r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090" marR="9090" marT="909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4756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302318" y="1212056"/>
            <a:ext cx="8569325" cy="52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¿Su posgrado mejoró su perspectiva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71.4% 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práctica profesional) 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079281"/>
              </p:ext>
            </p:extLst>
          </p:nvPr>
        </p:nvGraphicFramePr>
        <p:xfrm>
          <a:off x="459480" y="1704306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323155" y="1035771"/>
            <a:ext cx="8569325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 usted parte del Sistema Nacional de Investigadores (SNI)?</a:t>
            </a:r>
          </a:p>
        </p:txBody>
      </p:sp>
      <p:sp>
        <p:nvSpPr>
          <p:cNvPr id="5837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graphicFrame>
        <p:nvGraphicFramePr>
          <p:cNvPr id="1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9631582"/>
              </p:ext>
            </p:extLst>
          </p:nvPr>
        </p:nvGraphicFramePr>
        <p:xfrm>
          <a:off x="480317" y="1484784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196082"/>
            <a:ext cx="8569325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pertenece 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alguna…?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50825" y="3645595"/>
            <a:ext cx="8569325" cy="31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usted participa en alguna red profesional?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0421" name="Rectangle 7"/>
          <p:cNvSpPr>
            <a:spLocks noChangeArrowheads="1"/>
          </p:cNvSpPr>
          <p:nvPr/>
        </p:nvSpPr>
        <p:spPr bwMode="auto">
          <a:xfrm>
            <a:off x="3131840" y="4313735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60422" name="AutoShape 8"/>
          <p:cNvSpPr>
            <a:spLocks noChangeArrowheads="1"/>
          </p:cNvSpPr>
          <p:nvPr/>
        </p:nvSpPr>
        <p:spPr bwMode="auto">
          <a:xfrm rot="16200000" flipH="1">
            <a:off x="3535859" y="4811416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787030" y="5026699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0426" name="Rectangle 7"/>
          <p:cNvSpPr>
            <a:spLocks noChangeArrowheads="1"/>
          </p:cNvSpPr>
          <p:nvPr/>
        </p:nvSpPr>
        <p:spPr bwMode="auto">
          <a:xfrm>
            <a:off x="4643164" y="4313983"/>
            <a:ext cx="1223963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60427" name="AutoShape 8"/>
          <p:cNvSpPr>
            <a:spLocks noChangeArrowheads="1"/>
          </p:cNvSpPr>
          <p:nvPr/>
        </p:nvSpPr>
        <p:spPr bwMode="auto">
          <a:xfrm rot="16200000" flipH="1">
            <a:off x="5118621" y="4811664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3204021" y="5034662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45294"/>
              </p:ext>
            </p:extLst>
          </p:nvPr>
        </p:nvGraphicFramePr>
        <p:xfrm>
          <a:off x="1942248" y="1916832"/>
          <a:ext cx="5186477" cy="1013460"/>
        </p:xfrm>
        <a:graphic>
          <a:graphicData uri="http://schemas.openxmlformats.org/drawingml/2006/table">
            <a:tbl>
              <a:tblPr/>
              <a:tblGrid>
                <a:gridCol w="2215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02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02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02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s-MX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Sociedad profesional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0.0%</a:t>
                      </a:r>
                      <a:endParaRPr lang="es-MX" sz="16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100.0%</a:t>
                      </a:r>
                      <a:endParaRPr lang="es-MX" sz="16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s-MX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Academia profesional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0.0%</a:t>
                      </a:r>
                      <a:endParaRPr lang="es-MX" sz="16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100.0%</a:t>
                      </a:r>
                      <a:endParaRPr lang="es-MX" sz="16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s-MX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Organización profesional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-36512" y="1152689"/>
            <a:ext cx="8964613" cy="52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</a:t>
            </a:r>
            <a:r>
              <a:rPr lang="es-MX" alt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desempeño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el posgrado que cursó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máxima)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2461068" y="2311116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 rot="16200000" flipH="1">
            <a:off x="4219224" y="2881822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828550" y="333981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8.6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740318" y="419003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74034" y="419003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9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</p:spTree>
    <p:extLst>
      <p:ext uri="{BB962C8B-B14F-4D97-AF65-F5344CB8AC3E}">
        <p14:creationId xmlns:p14="http://schemas.microsoft.com/office/powerpoint/2010/main" val="2284086474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79777" y="1516063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¿Durante sus estudios de posgrado tuvo alguna participación…..?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3536582"/>
              </p:ext>
            </p:extLst>
          </p:nvPr>
        </p:nvGraphicFramePr>
        <p:xfrm>
          <a:off x="1251675" y="2636912"/>
          <a:ext cx="6625528" cy="1525905"/>
        </p:xfrm>
        <a:graphic>
          <a:graphicData uri="http://schemas.openxmlformats.org/drawingml/2006/table">
            <a:tbl>
              <a:tblPr/>
              <a:tblGrid>
                <a:gridCol w="33401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5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5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51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sz="1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En proyectos de investigación interinstitucional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l" fontAlgn="t"/>
                      <a:r>
                        <a:rPr lang="es-MX" sz="1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En redes académicas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42.9%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57.1%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t"/>
                      <a:r>
                        <a:rPr lang="es-MX" sz="1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Con los sectores público y privado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42.9%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57.1%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continuado cursando estudios posteriores al posgrado que realizó?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4516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2808259" flipH="1">
            <a:off x="4589678" y="2830228"/>
            <a:ext cx="504825" cy="215901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552978" y="3140968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1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8139130"/>
              </p:ext>
            </p:extLst>
          </p:nvPr>
        </p:nvGraphicFramePr>
        <p:xfrm>
          <a:off x="-252536" y="1174130"/>
          <a:ext cx="4991596" cy="3069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3551213"/>
              </p:ext>
            </p:extLst>
          </p:nvPr>
        </p:nvGraphicFramePr>
        <p:xfrm>
          <a:off x="3203575" y="3212356"/>
          <a:ext cx="6215732" cy="3645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03668"/>
            <a:ext cx="8569325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participado en alguna actividad de extensión después de egresar?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7942119"/>
              </p:ext>
            </p:extLst>
          </p:nvPr>
        </p:nvGraphicFramePr>
        <p:xfrm>
          <a:off x="336168" y="1344322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altLang="es-MX" sz="2400" dirty="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439662"/>
              </p:ext>
            </p:extLst>
          </p:nvPr>
        </p:nvGraphicFramePr>
        <p:xfrm>
          <a:off x="766590" y="1654337"/>
          <a:ext cx="7693842" cy="3475039"/>
        </p:xfrm>
        <a:graphic>
          <a:graphicData uri="http://schemas.openxmlformats.org/drawingml/2006/table">
            <a:tbl>
              <a:tblPr/>
              <a:tblGrid>
                <a:gridCol w="3456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377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08 al 11 de enero </a:t>
                      </a: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2018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Egresados de la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</a:t>
                      </a:r>
                      <a:r>
                        <a:rPr kumimoji="0" lang="es-MX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Maestría en Ciencia y Tecnología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Universidad 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07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1187450" y="5373216"/>
            <a:ext cx="6192838" cy="249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de </a:t>
            </a:r>
            <a:r>
              <a:rPr lang="es-ES" altLang="es-MX" sz="1100" dirty="0" smtClean="0">
                <a:solidFill>
                  <a:schemeClr val="tx1"/>
                </a:solidFill>
                <a:latin typeface="Century Gothic" pitchFamily="34" charset="0"/>
              </a:rPr>
              <a:t>egresados.</a:t>
            </a:r>
            <a:endParaRPr lang="es-MX" alt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71550" y="836613"/>
            <a:ext cx="7632700" cy="5525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actividad de extensión?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 28.6%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ha participado en alguna actividad de extensión)</a:t>
            </a:r>
            <a:endParaRPr lang="es-MX" sz="14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1860748"/>
              </p:ext>
            </p:extLst>
          </p:nvPr>
        </p:nvGraphicFramePr>
        <p:xfrm>
          <a:off x="444500" y="107950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882039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82954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¿Le interesaría participar 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alguna actividad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extensión?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71.4%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no ha participado en alguna actividad de extensión)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724904"/>
              </p:ext>
            </p:extLst>
          </p:nvPr>
        </p:nvGraphicFramePr>
        <p:xfrm>
          <a:off x="444500" y="107950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437753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71550" y="836613"/>
            <a:ext cx="7632700" cy="5525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actividad de extensión?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 100.0%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le interesa participar en alguna actividad de extensión)</a:t>
            </a:r>
            <a:endParaRPr lang="es-MX" sz="14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3237141"/>
              </p:ext>
            </p:extLst>
          </p:nvPr>
        </p:nvGraphicFramePr>
        <p:xfrm>
          <a:off x="501650" y="1556792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749303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¿Recomendaría el posgrado que cursó?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8767540"/>
              </p:ext>
            </p:extLst>
          </p:nvPr>
        </p:nvGraphicFramePr>
        <p:xfrm>
          <a:off x="444500" y="107950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131167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208463" y="1844452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1297062" y="836712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demográficos</a:t>
            </a: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004175" y="1196752"/>
            <a:ext cx="590550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450013" y="1871439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8032915" y="1912155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16200000">
            <a:off x="5537200" y="726852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541963" y="2090514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451600" y="1196752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451600" y="1517427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7980835" y="1552115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85.7%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440488" y="2236564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7929544" y="2272195"/>
            <a:ext cx="79220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14.30%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991" y="1379229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542554" y="2746066"/>
            <a:ext cx="900112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14.3%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678523" y="2747654"/>
            <a:ext cx="764953" cy="3213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85.7%</a:t>
            </a:r>
            <a:endParaRPr lang="es-ES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954" y="1379229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381750" y="2596927"/>
            <a:ext cx="1436688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8024976" y="2632235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225054" y="3363572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Estado civil</a:t>
            </a: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5986365" y="3842519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Año de egreso*</a:t>
            </a: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5344656" y="6603508"/>
            <a:ext cx="3799344" cy="260156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s-MX" altLang="es-MX" sz="1100" b="1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*Se considera año de egreso el indicado por los entrevistados. </a:t>
            </a:r>
          </a:p>
        </p:txBody>
      </p:sp>
      <p:sp>
        <p:nvSpPr>
          <p:cNvPr id="46" name="Rectangle 5"/>
          <p:cNvSpPr>
            <a:spLocks noChangeArrowheads="1"/>
          </p:cNvSpPr>
          <p:nvPr/>
        </p:nvSpPr>
        <p:spPr bwMode="auto">
          <a:xfrm>
            <a:off x="7654082" y="5177755"/>
            <a:ext cx="885825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28.6%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7" name="Rectangle 7"/>
          <p:cNvSpPr>
            <a:spLocks noChangeArrowheads="1"/>
          </p:cNvSpPr>
          <p:nvPr/>
        </p:nvSpPr>
        <p:spPr bwMode="auto">
          <a:xfrm>
            <a:off x="5874494" y="5209505"/>
            <a:ext cx="1497013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2016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8" name="AutoShape 8"/>
          <p:cNvSpPr>
            <a:spLocks noChangeArrowheads="1"/>
          </p:cNvSpPr>
          <p:nvPr/>
        </p:nvSpPr>
        <p:spPr bwMode="auto">
          <a:xfrm>
            <a:off x="7485807" y="5263480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9" name="Rectangle 5"/>
          <p:cNvSpPr>
            <a:spLocks noChangeArrowheads="1"/>
          </p:cNvSpPr>
          <p:nvPr/>
        </p:nvSpPr>
        <p:spPr bwMode="auto">
          <a:xfrm>
            <a:off x="7650907" y="5609555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57.1%</a:t>
            </a:r>
            <a:endParaRPr lang="es-MX" sz="16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0" name="Rectangle 7"/>
          <p:cNvSpPr>
            <a:spLocks noChangeArrowheads="1"/>
          </p:cNvSpPr>
          <p:nvPr/>
        </p:nvSpPr>
        <p:spPr bwMode="auto">
          <a:xfrm>
            <a:off x="5868144" y="5642892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2017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" name="AutoShape 8"/>
          <p:cNvSpPr>
            <a:spLocks noChangeArrowheads="1"/>
          </p:cNvSpPr>
          <p:nvPr/>
        </p:nvSpPr>
        <p:spPr bwMode="auto">
          <a:xfrm>
            <a:off x="7482632" y="5695280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3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6030817"/>
              </p:ext>
            </p:extLst>
          </p:nvPr>
        </p:nvGraphicFramePr>
        <p:xfrm>
          <a:off x="228445" y="3901458"/>
          <a:ext cx="4900156" cy="2709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0" name="Rectangle 5"/>
          <p:cNvSpPr>
            <a:spLocks noChangeArrowheads="1"/>
          </p:cNvSpPr>
          <p:nvPr/>
        </p:nvSpPr>
        <p:spPr bwMode="auto">
          <a:xfrm>
            <a:off x="7650907" y="4725144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</a:t>
            </a:r>
            <a:r>
              <a:rPr lang="es-MX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1</a:t>
            </a: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4.3%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5868144" y="4758481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2014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5" name="AutoShape 8"/>
          <p:cNvSpPr>
            <a:spLocks noChangeArrowheads="1"/>
          </p:cNvSpPr>
          <p:nvPr/>
        </p:nvSpPr>
        <p:spPr bwMode="auto">
          <a:xfrm>
            <a:off x="7482632" y="4810869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55650" y="869379"/>
            <a:ext cx="78486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273317"/>
              </p:ext>
            </p:extLst>
          </p:nvPr>
        </p:nvGraphicFramePr>
        <p:xfrm>
          <a:off x="1187450" y="162880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025657" y="984002"/>
            <a:ext cx="74168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 en la Universidad de Guadalajara?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5679457"/>
              </p:ext>
            </p:extLst>
          </p:nvPr>
        </p:nvGraphicFramePr>
        <p:xfrm>
          <a:off x="395536" y="1566614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3095600" y="657991"/>
            <a:ext cx="3276600" cy="32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¿Está titulado</a:t>
            </a: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graphicFrame>
        <p:nvGraphicFramePr>
          <p:cNvPr id="1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7435402"/>
              </p:ext>
            </p:extLst>
          </p:nvPr>
        </p:nvGraphicFramePr>
        <p:xfrm>
          <a:off x="444500" y="107950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67997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1066949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máxima,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los siguientes aspectos del posgrado que cursó en la Universidad de Guadalajara?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2123728" y="2140645"/>
            <a:ext cx="32400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Aspecto</a:t>
            </a:r>
            <a:endParaRPr lang="es-MX" altLang="es-MX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5434296" y="2163096"/>
            <a:ext cx="32416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promedio</a:t>
            </a:r>
            <a:endParaRPr lang="es-MX" alt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5845" name="Rectangle 7"/>
          <p:cNvSpPr>
            <a:spLocks noChangeArrowheads="1"/>
          </p:cNvSpPr>
          <p:nvPr/>
        </p:nvSpPr>
        <p:spPr bwMode="auto">
          <a:xfrm>
            <a:off x="1220308" y="2708970"/>
            <a:ext cx="4640990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Beneficios obtenidos</a:t>
            </a:r>
          </a:p>
        </p:txBody>
      </p:sp>
      <p:sp>
        <p:nvSpPr>
          <p:cNvPr id="35846" name="AutoShape 8"/>
          <p:cNvSpPr>
            <a:spLocks noChangeArrowheads="1"/>
          </p:cNvSpPr>
          <p:nvPr/>
        </p:nvSpPr>
        <p:spPr bwMode="auto">
          <a:xfrm rot="10800000" flipH="1">
            <a:off x="5969247" y="3812282"/>
            <a:ext cx="390525" cy="150813"/>
          </a:xfrm>
          <a:prstGeom prst="rightArrow">
            <a:avLst>
              <a:gd name="adj1" fmla="val 50000"/>
              <a:gd name="adj2" fmla="val 4716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1246236" y="4701282"/>
            <a:ext cx="4584898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Plan de estudios (Programa académico)</a:t>
            </a:r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auto">
          <a:xfrm rot="10800000" flipH="1">
            <a:off x="5967659" y="479970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646836" y="4732529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8.9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648423" y="3675403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55" name="Rectangle 7"/>
          <p:cNvSpPr>
            <a:spLocks noChangeArrowheads="1"/>
          </p:cNvSpPr>
          <p:nvPr/>
        </p:nvSpPr>
        <p:spPr bwMode="auto">
          <a:xfrm>
            <a:off x="1233046" y="4225032"/>
            <a:ext cx="4586976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Preparación de los profesores</a:t>
            </a:r>
          </a:p>
        </p:txBody>
      </p:sp>
      <p:sp>
        <p:nvSpPr>
          <p:cNvPr id="35856" name="AutoShape 8"/>
          <p:cNvSpPr>
            <a:spLocks noChangeArrowheads="1"/>
          </p:cNvSpPr>
          <p:nvPr/>
        </p:nvSpPr>
        <p:spPr bwMode="auto">
          <a:xfrm rot="10800000" flipH="1">
            <a:off x="5956547" y="429012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857" name="Rectangle 7"/>
          <p:cNvSpPr>
            <a:spLocks noChangeArrowheads="1"/>
          </p:cNvSpPr>
          <p:nvPr/>
        </p:nvSpPr>
        <p:spPr bwMode="auto">
          <a:xfrm>
            <a:off x="1246236" y="3717032"/>
            <a:ext cx="4584898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Conocimientos obtenidos</a:t>
            </a:r>
          </a:p>
        </p:txBody>
      </p:sp>
      <p:sp>
        <p:nvSpPr>
          <p:cNvPr id="35858" name="AutoShape 8"/>
          <p:cNvSpPr>
            <a:spLocks noChangeArrowheads="1"/>
          </p:cNvSpPr>
          <p:nvPr/>
        </p:nvSpPr>
        <p:spPr bwMode="auto">
          <a:xfrm rot="10800000" flipH="1">
            <a:off x="5978772" y="331698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636517" y="4176763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657948" y="3197419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9.7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65" name="Rectangle 7"/>
          <p:cNvSpPr>
            <a:spLocks noChangeArrowheads="1"/>
          </p:cNvSpPr>
          <p:nvPr/>
        </p:nvSpPr>
        <p:spPr bwMode="auto">
          <a:xfrm>
            <a:off x="1255761" y="3212207"/>
            <a:ext cx="4584898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Horarios</a:t>
            </a:r>
            <a:endParaRPr lang="es-MX" altLang="es-MX" sz="1600" b="1" dirty="0" smtClean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66" name="AutoShape 8"/>
          <p:cNvSpPr>
            <a:spLocks noChangeArrowheads="1"/>
          </p:cNvSpPr>
          <p:nvPr/>
        </p:nvSpPr>
        <p:spPr bwMode="auto">
          <a:xfrm rot="10800000" flipH="1">
            <a:off x="5974009" y="278358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653979" y="2686447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9.7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7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35871" name="Rectangle 7"/>
          <p:cNvSpPr>
            <a:spLocks noChangeArrowheads="1"/>
          </p:cNvSpPr>
          <p:nvPr/>
        </p:nvSpPr>
        <p:spPr bwMode="auto">
          <a:xfrm>
            <a:off x="1246236" y="5228885"/>
            <a:ext cx="4584898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Instalaciones</a:t>
            </a:r>
          </a:p>
        </p:txBody>
      </p:sp>
      <p:sp>
        <p:nvSpPr>
          <p:cNvPr id="35872" name="AutoShape 8"/>
          <p:cNvSpPr>
            <a:spLocks noChangeArrowheads="1"/>
          </p:cNvSpPr>
          <p:nvPr/>
        </p:nvSpPr>
        <p:spPr bwMode="auto">
          <a:xfrm rot="10800000" flipH="1">
            <a:off x="5967659" y="530191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647978" y="5253635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13979</TotalTime>
  <Words>1801</Words>
  <Application>Microsoft Office PowerPoint</Application>
  <PresentationFormat>Presentación en pantalla (4:3)</PresentationFormat>
  <Paragraphs>371</Paragraphs>
  <Slides>44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44</vt:i4>
      </vt:variant>
    </vt:vector>
  </HeadingPairs>
  <TitlesOfParts>
    <vt:vector size="55" baseType="lpstr">
      <vt:lpstr>Microsoft YaHei</vt:lpstr>
      <vt:lpstr>ＭＳ Ｐゴシック</vt:lpstr>
      <vt:lpstr>ＭＳ Ｐゴシック</vt:lpstr>
      <vt:lpstr>Arial</vt:lpstr>
      <vt:lpstr>Calibri</vt:lpstr>
      <vt:lpstr>Century Gothic</vt:lpstr>
      <vt:lpstr>Copperplate Gothic Bold</vt:lpstr>
      <vt:lpstr>Helvetica</vt:lpstr>
      <vt:lpstr>Times New Roman</vt:lpstr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Adriana</cp:lastModifiedBy>
  <cp:revision>921</cp:revision>
  <cp:lastPrinted>2013-07-09T20:28:01Z</cp:lastPrinted>
  <dcterms:created xsi:type="dcterms:W3CDTF">1601-01-01T00:00:00Z</dcterms:created>
  <dcterms:modified xsi:type="dcterms:W3CDTF">2018-05-04T18:18:16Z</dcterms:modified>
</cp:coreProperties>
</file>