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handoutMasterIdLst>
    <p:handoutMasterId r:id="rId46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4" r:id="rId25"/>
    <p:sldId id="475" r:id="rId26"/>
    <p:sldId id="477" r:id="rId27"/>
    <p:sldId id="516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3" r:id="rId39"/>
    <p:sldId id="504" r:id="rId40"/>
    <p:sldId id="505" r:id="rId41"/>
    <p:sldId id="506" r:id="rId42"/>
    <p:sldId id="507" r:id="rId43"/>
    <p:sldId id="369" r:id="rId4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1_DOCTORADO_CS_BEMARENA\01_GR&#193;FICAS_EG_DCS_BEMAREN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D11-4F44-B1D6-049BEDC957DC}"/>
              </c:ext>
            </c:extLst>
          </c:dPt>
          <c:dPt>
            <c:idx val="1"/>
            <c:bubble3D val="0"/>
            <c:explosion val="13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D11-4F44-B1D6-049BEDC957DC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8D11-4F44-B1D6-049BEDC957DC}"/>
              </c:ext>
            </c:extLst>
          </c:dPt>
          <c:dLbls>
            <c:dLbl>
              <c:idx val="0"/>
              <c:layout>
                <c:manualLayout>
                  <c:x val="-0.02"/>
                  <c:y val="-5.135135135135135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11-4F44-B1D6-049BEDC957DC}"/>
                </c:ext>
              </c:extLst>
            </c:dLbl>
            <c:dLbl>
              <c:idx val="1"/>
              <c:layout>
                <c:manualLayout>
                  <c:x val="2.3076923076923078E-2"/>
                  <c:y val="5.675675675675665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11-4F44-B1D6-049BEDC957DC}"/>
                </c:ext>
              </c:extLst>
            </c:dLbl>
            <c:dLbl>
              <c:idx val="2"/>
              <c:layout>
                <c:manualLayout>
                  <c:x val="5.5384615384615386E-2"/>
                  <c:y val="-2.43243243243243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D11-4F44-B1D6-049BEDC957D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TablaDatos!$B$255:$B$257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TablaDatos!$C$255:$C$257</c:f>
              <c:numCache>
                <c:formatCode>General</c:formatCode>
                <c:ptCount val="3"/>
                <c:pt idx="0">
                  <c:v>0.24137931034482757</c:v>
                </c:pt>
                <c:pt idx="1">
                  <c:v>0.72413793103448265</c:v>
                </c:pt>
                <c:pt idx="2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D11-4F44-B1D6-049BEDC957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4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258-4BC6-8AC1-D5E5E4DC3B64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258-4BC6-8AC1-D5E5E4DC3B64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1258-4BC6-8AC1-D5E5E4DC3B64}"/>
              </c:ext>
            </c:extLst>
          </c:dPt>
          <c:dLbls>
            <c:dLbl>
              <c:idx val="0"/>
              <c:layout>
                <c:manualLayout>
                  <c:x val="-1.230769230769242E-2"/>
                  <c:y val="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58-4BC6-8AC1-D5E5E4DC3B64}"/>
                </c:ext>
              </c:extLst>
            </c:dLbl>
            <c:dLbl>
              <c:idx val="1"/>
              <c:layout>
                <c:manualLayout>
                  <c:x val="2.3076923076923078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58-4BC6-8AC1-D5E5E4DC3B64}"/>
                </c:ext>
              </c:extLst>
            </c:dLbl>
            <c:dLbl>
              <c:idx val="2"/>
              <c:layout>
                <c:manualLayout>
                  <c:x val="7.3846153846153853E-2"/>
                  <c:y val="-4.594594594594594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258-4BC6-8AC1-D5E5E4DC3B6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TablaDatos!$B$94:$B$96</c:f>
              <c:strCache>
                <c:ptCount val="3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</c:strCache>
            </c:strRef>
          </c:cat>
          <c:val>
            <c:numRef>
              <c:f>TablaDatos!$C$94:$C$96</c:f>
              <c:numCache>
                <c:formatCode>General</c:formatCode>
                <c:ptCount val="3"/>
                <c:pt idx="0">
                  <c:v>0.75</c:v>
                </c:pt>
                <c:pt idx="1">
                  <c:v>0.17857142857142858</c:v>
                </c:pt>
                <c:pt idx="2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258-4BC6-8AC1-D5E5E4DC3B6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65-4238-9E4F-361C27F2AD1A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65-4238-9E4F-361C27F2AD1A}"/>
                </c:ext>
              </c:extLst>
            </c:dLbl>
            <c:dLbl>
              <c:idx val="2"/>
              <c:layout>
                <c:manualLayout>
                  <c:x val="2.7575805297065138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065-4238-9E4F-361C27F2AD1A}"/>
                </c:ext>
              </c:extLst>
            </c:dLbl>
            <c:dLbl>
              <c:idx val="3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65-4238-9E4F-361C27F2AD1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TablaDatos!$B$101:$B$104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TablaDatos!$C$101:$C$104</c:f>
              <c:numCache>
                <c:formatCode>General</c:formatCode>
                <c:ptCount val="4"/>
                <c:pt idx="0">
                  <c:v>0</c:v>
                </c:pt>
                <c:pt idx="1">
                  <c:v>7.1428571428571425E-2</c:v>
                </c:pt>
                <c:pt idx="2">
                  <c:v>7.1428571428571425E-2</c:v>
                </c:pt>
                <c:pt idx="3">
                  <c:v>0.8571428571428571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65-4238-9E4F-361C27F2AD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617088"/>
        <c:axId val="110378304"/>
        <c:axId val="0"/>
      </c:bar3DChart>
      <c:catAx>
        <c:axId val="3861708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378304"/>
        <c:crosses val="autoZero"/>
        <c:auto val="1"/>
        <c:lblAlgn val="ctr"/>
        <c:lblOffset val="100"/>
        <c:noMultiLvlLbl val="0"/>
      </c:catAx>
      <c:valAx>
        <c:axId val="110378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617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1A-42A2-848D-63C21AB0D41C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1A-42A2-848D-63C21AB0D41C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1A-42A2-848D-63C21AB0D41C}"/>
                </c:ext>
              </c:extLst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1A-42A2-848D-63C21AB0D41C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1A-42A2-848D-63C21AB0D41C}"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1A-42A2-848D-63C21AB0D41C}"/>
                </c:ext>
              </c:extLst>
            </c:dLbl>
            <c:dLbl>
              <c:idx val="6"/>
              <c:layout>
                <c:manualLayout>
                  <c:x val="1.818181818181818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F1A-42A2-848D-63C21AB0D41C}"/>
                </c:ext>
              </c:extLst>
            </c:dLbl>
            <c:dLbl>
              <c:idx val="7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F1A-42A2-848D-63C21AB0D41C}"/>
                </c:ext>
              </c:extLst>
            </c:dLbl>
            <c:dLbl>
              <c:idx val="8"/>
              <c:layout>
                <c:manualLayout>
                  <c:x val="0.0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F1A-42A2-848D-63C21AB0D41C}"/>
                </c:ext>
              </c:extLst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F1A-42A2-848D-63C21AB0D41C}"/>
                </c:ext>
              </c:extLst>
            </c:dLbl>
            <c:dLbl>
              <c:idx val="1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FF1A-42A2-848D-63C21AB0D41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TablaDatos!$B$109:$B$119</c:f>
              <c:strCache>
                <c:ptCount val="11"/>
                <c:pt idx="0">
                  <c:v>De $2,001 a $4,000</c:v>
                </c:pt>
                <c:pt idx="1">
                  <c:v>De $4,001 a $6,000</c:v>
                </c:pt>
                <c:pt idx="2">
                  <c:v>De $6,001 a $8,000</c:v>
                </c:pt>
                <c:pt idx="3">
                  <c:v>De $8,001 a $10,000</c:v>
                </c:pt>
                <c:pt idx="4">
                  <c:v>De $12,001 a $15,000</c:v>
                </c:pt>
                <c:pt idx="5">
                  <c:v>De $15,001 a $20,000</c:v>
                </c:pt>
                <c:pt idx="6">
                  <c:v>De $20,001 a $25,000</c:v>
                </c:pt>
                <c:pt idx="7">
                  <c:v>De $25,001 a $30,000</c:v>
                </c:pt>
                <c:pt idx="8">
                  <c:v>De $ 30,001 a $ 40,000</c:v>
                </c:pt>
                <c:pt idx="9">
                  <c:v>Más de $40,000</c:v>
                </c:pt>
                <c:pt idx="10">
                  <c:v>No proporcionó dato</c:v>
                </c:pt>
              </c:strCache>
            </c:strRef>
          </c:cat>
          <c:val>
            <c:numRef>
              <c:f>TablaDatos!$C$109:$C$119</c:f>
              <c:numCache>
                <c:formatCode>General</c:formatCode>
                <c:ptCount val="11"/>
                <c:pt idx="0">
                  <c:v>3.5714285714285712E-2</c:v>
                </c:pt>
                <c:pt idx="1">
                  <c:v>7.1428571428571425E-2</c:v>
                </c:pt>
                <c:pt idx="2">
                  <c:v>0.10714285714285714</c:v>
                </c:pt>
                <c:pt idx="3">
                  <c:v>3.5714285714285712E-2</c:v>
                </c:pt>
                <c:pt idx="4">
                  <c:v>0.10714285714285714</c:v>
                </c:pt>
                <c:pt idx="5">
                  <c:v>0.14285714285714285</c:v>
                </c:pt>
                <c:pt idx="6">
                  <c:v>0.10714285714285714</c:v>
                </c:pt>
                <c:pt idx="7">
                  <c:v>0.14285714285714285</c:v>
                </c:pt>
                <c:pt idx="8">
                  <c:v>0.10714285714285714</c:v>
                </c:pt>
                <c:pt idx="9">
                  <c:v>7.1428571428571425E-2</c:v>
                </c:pt>
                <c:pt idx="10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FF1A-42A2-848D-63C21AB0D4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846976"/>
        <c:axId val="39241408"/>
        <c:axId val="0"/>
      </c:bar3DChart>
      <c:catAx>
        <c:axId val="388469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9241408"/>
        <c:crosses val="autoZero"/>
        <c:auto val="1"/>
        <c:lblAlgn val="ctr"/>
        <c:lblOffset val="100"/>
        <c:noMultiLvlLbl val="0"/>
      </c:catAx>
      <c:valAx>
        <c:axId val="392414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846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ABA-4842-AAB9-3377D85D3161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ABA-4842-AAB9-3377D85D3161}"/>
              </c:ext>
            </c:extLst>
          </c:dPt>
          <c:dLbls>
            <c:dLbl>
              <c:idx val="0"/>
              <c:layout>
                <c:manualLayout>
                  <c:x val="0"/>
                  <c:y val="1.081081081081071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BA-4842-AAB9-3377D85D3161}"/>
                </c:ext>
              </c:extLst>
            </c:dLbl>
            <c:dLbl>
              <c:idx val="1"/>
              <c:layout>
                <c:manualLayout>
                  <c:x val="2.7692307692307634E-2"/>
                  <c:y val="-3.243243243243243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BA-4842-AAB9-3377D85D316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TablaDatos!$B$124:$B$125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TablaDatos!$C$124:$C$125</c:f>
              <c:numCache>
                <c:formatCode>General</c:formatCode>
                <c:ptCount val="2"/>
                <c:pt idx="0">
                  <c:v>0.9285714285714286</c:v>
                </c:pt>
                <c:pt idx="1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BA-4842-AAB9-3377D85D316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72A-4B88-8F4C-D2ACD1BD3977}"/>
                </c:ext>
              </c:extLst>
            </c:dLbl>
            <c:dLbl>
              <c:idx val="1"/>
              <c:layout>
                <c:manualLayout>
                  <c:x val="2.7575805297065173E-2"/>
                  <c:y val="8.10853373058097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72A-4B88-8F4C-D2ACD1BD3977}"/>
                </c:ext>
              </c:extLst>
            </c:dLbl>
            <c:dLbl>
              <c:idx val="2"/>
              <c:layout>
                <c:manualLayout>
                  <c:x val="2.75758052970651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72A-4B88-8F4C-D2ACD1BD3977}"/>
                </c:ext>
              </c:extLst>
            </c:dLbl>
            <c:dLbl>
              <c:idx val="3"/>
              <c:layout>
                <c:manualLayout>
                  <c:x val="2.7575805297065138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72A-4B88-8F4C-D2ACD1BD397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TablaDatos!$B$170:$B$173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TablaDatos!$C$170:$C$173</c:f>
              <c:numCache>
                <c:formatCode>General</c:formatCode>
                <c:ptCount val="4"/>
                <c:pt idx="0">
                  <c:v>0.82758620689655171</c:v>
                </c:pt>
                <c:pt idx="1">
                  <c:v>3.4482758620689655E-2</c:v>
                </c:pt>
                <c:pt idx="2">
                  <c:v>3.4482758620689655E-2</c:v>
                </c:pt>
                <c:pt idx="3">
                  <c:v>0.10344827586206896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72A-4B88-8F4C-D2ACD1BD3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985728"/>
        <c:axId val="39243136"/>
        <c:axId val="0"/>
      </c:bar3DChart>
      <c:catAx>
        <c:axId val="389857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243136"/>
        <c:crosses val="autoZero"/>
        <c:auto val="1"/>
        <c:lblAlgn val="ctr"/>
        <c:lblOffset val="100"/>
        <c:noMultiLvlLbl val="0"/>
      </c:catAx>
      <c:valAx>
        <c:axId val="392431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985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08947745168218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7BA-48DF-8EDC-6CC3BAAF8065}"/>
                </c:ext>
              </c:extLst>
            </c:dLbl>
            <c:dLbl>
              <c:idx val="1"/>
              <c:layout>
                <c:manualLayout>
                  <c:x val="2.757580529706510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7BA-48DF-8EDC-6CC3BAAF8065}"/>
                </c:ext>
              </c:extLst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7BA-48DF-8EDC-6CC3BAAF8065}"/>
                </c:ext>
              </c:extLst>
            </c:dLbl>
            <c:dLbl>
              <c:idx val="3"/>
              <c:layout>
                <c:manualLayout>
                  <c:x val="3.3030350751610593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7BA-48DF-8EDC-6CC3BAAF806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TablaDatos!$C$130:$C$133</c:f>
              <c:numCache>
                <c:formatCode>General</c:formatCode>
                <c:ptCount val="4"/>
                <c:pt idx="0">
                  <c:v>0.96551724137931028</c:v>
                </c:pt>
                <c:pt idx="1">
                  <c:v>3.4482758620689655E-2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7BA-48DF-8EDC-6CC3BAAF80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987776"/>
        <c:axId val="39247168"/>
        <c:axId val="0"/>
      </c:bar3DChart>
      <c:catAx>
        <c:axId val="389877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39247168"/>
        <c:crosses val="autoZero"/>
        <c:auto val="1"/>
        <c:lblAlgn val="ctr"/>
        <c:lblOffset val="100"/>
        <c:noMultiLvlLbl val="0"/>
      </c:catAx>
      <c:valAx>
        <c:axId val="392471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987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4545454545454545E-2"/>
                  <c:y val="2.703341136412002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E7-4EC0-ABD5-BFFDCD8ED851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E7-4EC0-ABD5-BFFDCD8ED851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E7-4EC0-ABD5-BFFDCD8ED851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E7-4EC0-ABD5-BFFDCD8ED851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BE7-4EC0-ABD5-BFFDCD8ED851}"/>
                </c:ext>
              </c:extLst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BE7-4EC0-ABD5-BFFDCD8ED851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BE7-4EC0-ABD5-BFFDCD8ED851}"/>
                </c:ext>
              </c:extLst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BE7-4EC0-ABD5-BFFDCD8ED85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TablaDatos!$B$138:$B$145</c:f>
              <c:strCache>
                <c:ptCount val="8"/>
                <c:pt idx="0">
                  <c:v>Investigación</c:v>
                </c:pt>
                <c:pt idx="1">
                  <c:v>Liderazgo</c:v>
                </c:pt>
                <c:pt idx="2">
                  <c:v>Manejo de instrumentos y herramientas</c:v>
                </c:pt>
                <c:pt idx="3">
                  <c:v>Actitudes emprendedoras</c:v>
                </c:pt>
                <c:pt idx="4">
                  <c:v>Diseño de proyectos</c:v>
                </c:pt>
                <c:pt idx="5">
                  <c:v>Comunicación</c:v>
                </c:pt>
                <c:pt idx="6">
                  <c:v>Trabajo en equipo</c:v>
                </c:pt>
                <c:pt idx="7">
                  <c:v>Segundo idioma</c:v>
                </c:pt>
              </c:strCache>
            </c:strRef>
          </c:cat>
          <c:val>
            <c:numRef>
              <c:f>TablaDatos!$C$138:$C$145</c:f>
              <c:numCache>
                <c:formatCode>General</c:formatCode>
                <c:ptCount val="8"/>
                <c:pt idx="0">
                  <c:v>0.27586206896551724</c:v>
                </c:pt>
                <c:pt idx="1">
                  <c:v>0.20689655172413793</c:v>
                </c:pt>
                <c:pt idx="2">
                  <c:v>0.17241379310344829</c:v>
                </c:pt>
                <c:pt idx="3">
                  <c:v>0.13793103448275862</c:v>
                </c:pt>
                <c:pt idx="4">
                  <c:v>0.10344827586206896</c:v>
                </c:pt>
                <c:pt idx="5">
                  <c:v>3.4482758620689655E-2</c:v>
                </c:pt>
                <c:pt idx="6">
                  <c:v>3.4482758620689655E-2</c:v>
                </c:pt>
                <c:pt idx="7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BE7-4EC0-ABD5-BFFDCD8ED8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133184"/>
        <c:axId val="38537472"/>
        <c:axId val="0"/>
      </c:bar3DChart>
      <c:catAx>
        <c:axId val="391331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8537472"/>
        <c:crosses val="autoZero"/>
        <c:auto val="1"/>
        <c:lblAlgn val="ctr"/>
        <c:lblOffset val="100"/>
        <c:noMultiLvlLbl val="0"/>
      </c:catAx>
      <c:valAx>
        <c:axId val="385374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133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C0-4602-98E2-79EA1E2AA30D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C0-4602-98E2-79EA1E2AA30D}"/>
                </c:ext>
              </c:extLst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C0-4602-98E2-79EA1E2AA30D}"/>
                </c:ext>
              </c:extLst>
            </c:dLbl>
            <c:dLbl>
              <c:idx val="3"/>
              <c:layout>
                <c:manualLayout>
                  <c:x val="1.4545311381531855E-2"/>
                  <c:y val="-5.404554160459672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C0-4602-98E2-79EA1E2AA30D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5C0-4602-98E2-79EA1E2AA30D}"/>
                </c:ext>
              </c:extLst>
            </c:dLbl>
            <c:dLbl>
              <c:idx val="5"/>
              <c:layout>
                <c:manualLayout>
                  <c:x val="1.6666666666666767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5C0-4602-98E2-79EA1E2AA30D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5C0-4602-98E2-79EA1E2AA30D}"/>
                </c:ext>
              </c:extLst>
            </c:dLbl>
            <c:dLbl>
              <c:idx val="7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C0-4602-98E2-79EA1E2AA30D}"/>
                </c:ext>
              </c:extLst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5C0-4602-98E2-79EA1E2AA30D}"/>
                </c:ext>
              </c:extLst>
            </c:dLbl>
            <c:dLbl>
              <c:idx val="9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5C0-4602-98E2-79EA1E2AA30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TablaDatos!$B$150:$B$159</c:f>
              <c:strCache>
                <c:ptCount val="10"/>
                <c:pt idx="0">
                  <c:v>Actitudes emprendedoras</c:v>
                </c:pt>
                <c:pt idx="1">
                  <c:v>Manejo de instrumentos y herramientas</c:v>
                </c:pt>
                <c:pt idx="2">
                  <c:v>Comunicación</c:v>
                </c:pt>
                <c:pt idx="3">
                  <c:v>Trabajo en equipo</c:v>
                </c:pt>
                <c:pt idx="4">
                  <c:v>Diseño de proyectos</c:v>
                </c:pt>
                <c:pt idx="5">
                  <c:v>Investigación</c:v>
                </c:pt>
                <c:pt idx="6">
                  <c:v>Solución de problemas</c:v>
                </c:pt>
                <c:pt idx="7">
                  <c:v>Liderazgo</c:v>
                </c:pt>
                <c:pt idx="8">
                  <c:v>Ninguna</c:v>
                </c:pt>
                <c:pt idx="9">
                  <c:v>Consultoría</c:v>
                </c:pt>
              </c:strCache>
            </c:strRef>
          </c:cat>
          <c:val>
            <c:numRef>
              <c:f>TablaDatos!$C$150:$C$159</c:f>
              <c:numCache>
                <c:formatCode>General</c:formatCode>
                <c:ptCount val="10"/>
                <c:pt idx="0">
                  <c:v>0.20689655172413793</c:v>
                </c:pt>
                <c:pt idx="1">
                  <c:v>0.17241379310344829</c:v>
                </c:pt>
                <c:pt idx="2">
                  <c:v>0.10344827586206896</c:v>
                </c:pt>
                <c:pt idx="3">
                  <c:v>0.10344827586206896</c:v>
                </c:pt>
                <c:pt idx="4">
                  <c:v>0.10344827586206896</c:v>
                </c:pt>
                <c:pt idx="5">
                  <c:v>6.8965517241379309E-2</c:v>
                </c:pt>
                <c:pt idx="6">
                  <c:v>6.8965517241379309E-2</c:v>
                </c:pt>
                <c:pt idx="7">
                  <c:v>6.8965517241379309E-2</c:v>
                </c:pt>
                <c:pt idx="8">
                  <c:v>6.8965517241379309E-2</c:v>
                </c:pt>
                <c:pt idx="9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5C0-4602-98E2-79EA1E2AA3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135232"/>
        <c:axId val="38539776"/>
        <c:axId val="0"/>
      </c:bar3DChart>
      <c:catAx>
        <c:axId val="391352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8539776"/>
        <c:crosses val="autoZero"/>
        <c:auto val="1"/>
        <c:lblAlgn val="ctr"/>
        <c:lblOffset val="100"/>
        <c:noMultiLvlLbl val="0"/>
      </c:catAx>
      <c:valAx>
        <c:axId val="385397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1352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E1D-44A9-8B63-231C2550D2E2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E1D-44A9-8B63-231C2550D2E2}"/>
              </c:ext>
            </c:extLst>
          </c:dPt>
          <c:dLbls>
            <c:dLbl>
              <c:idx val="0"/>
              <c:layout>
                <c:manualLayout>
                  <c:x val="1.5384615384615385E-3"/>
                  <c:y val="1.08108108108108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1D-44A9-8B63-231C2550D2E2}"/>
                </c:ext>
              </c:extLst>
            </c:dLbl>
            <c:dLbl>
              <c:idx val="1"/>
              <c:layout>
                <c:manualLayout>
                  <c:x val="0.02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1D-44A9-8B63-231C2550D2E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TablaDatos!$B$164:$B$165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TablaDatos!$C$164:$C$165</c:f>
              <c:numCache>
                <c:formatCode>General</c:formatCode>
                <c:ptCount val="2"/>
                <c:pt idx="0">
                  <c:v>0.96551724137931028</c:v>
                </c:pt>
                <c:pt idx="1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1D-44A9-8B63-231C2550D2E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5.3534540840690342E-2"/>
                  <c:y val="1.2303016760931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68A-41FA-AB7D-224F37C8B238}"/>
                </c:ext>
              </c:extLst>
            </c:dLbl>
            <c:dLbl>
              <c:idx val="1"/>
              <c:layout>
                <c:manualLayout>
                  <c:x val="5.4317646604936182E-2"/>
                  <c:y val="6.457937514827971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68A-41FA-AB7D-224F37C8B238}"/>
                </c:ext>
              </c:extLst>
            </c:dLbl>
            <c:dLbl>
              <c:idx val="2"/>
              <c:layout>
                <c:manualLayout>
                  <c:x val="6.0504309892197121E-2"/>
                  <c:y val="5.406262391167608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8A-41FA-AB7D-224F37C8B238}"/>
                </c:ext>
              </c:extLst>
            </c:dLbl>
            <c:dLbl>
              <c:idx val="3"/>
              <c:layout>
                <c:manualLayout>
                  <c:x val="2.757580529706513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8A-41FA-AB7D-224F37C8B23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2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TablaDatos!$B$184:$B$186</c:f>
              <c:strCache>
                <c:ptCount val="3"/>
                <c:pt idx="0">
                  <c:v>Candidato</c:v>
                </c:pt>
                <c:pt idx="1">
                  <c:v>Nivel I</c:v>
                </c:pt>
                <c:pt idx="2">
                  <c:v>Nivel II</c:v>
                </c:pt>
              </c:strCache>
            </c:strRef>
          </c:cat>
          <c:val>
            <c:numRef>
              <c:f>TablaDatos!$C$184:$C$186</c:f>
              <c:numCache>
                <c:formatCode>General</c:formatCode>
                <c:ptCount val="3"/>
                <c:pt idx="0">
                  <c:v>0.45454545454545453</c:v>
                </c:pt>
                <c:pt idx="1">
                  <c:v>0.45454545454545453</c:v>
                </c:pt>
                <c:pt idx="2">
                  <c:v>9.0909090909090912E-2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8A-41FA-AB7D-224F37C8B2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499264"/>
        <c:axId val="37666816"/>
        <c:axId val="0"/>
      </c:bar3DChart>
      <c:catAx>
        <c:axId val="394992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37666816"/>
        <c:crosses val="autoZero"/>
        <c:auto val="1"/>
        <c:lblAlgn val="ctr"/>
        <c:lblOffset val="100"/>
        <c:noMultiLvlLbl val="0"/>
      </c:catAx>
      <c:valAx>
        <c:axId val="3766681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4992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3636363636363636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2BF-4BB0-9525-F345610659FF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BF-4BB0-9525-F345610659FF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2BF-4BB0-9525-F345610659FF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BF-4BB0-9525-F345610659FF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2BF-4BB0-9525-F345610659F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Gusto por el posgrado</c:v>
                </c:pt>
                <c:pt idx="2">
                  <c:v>Mejorar en el ámbito laboral  (sueldo- puesto)</c:v>
                </c:pt>
                <c:pt idx="3">
                  <c:v>Actualizar mis conocimientos</c:v>
                </c:pt>
                <c:pt idx="4">
                  <c:v>Mejorar mi trayectoria profesional (currículum)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0.44827586206896552</c:v>
                </c:pt>
                <c:pt idx="1">
                  <c:v>0.17241379310344829</c:v>
                </c:pt>
                <c:pt idx="2">
                  <c:v>0.17241379310344829</c:v>
                </c:pt>
                <c:pt idx="3">
                  <c:v>0.13793103448275862</c:v>
                </c:pt>
                <c:pt idx="4">
                  <c:v>6.8965517241379309E-2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2BF-4BB0-9525-F345610659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7443072"/>
        <c:axId val="81555392"/>
        <c:axId val="0"/>
      </c:bar3DChart>
      <c:catAx>
        <c:axId val="3744307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555392"/>
        <c:crosses val="autoZero"/>
        <c:auto val="1"/>
        <c:lblAlgn val="ctr"/>
        <c:lblOffset val="100"/>
        <c:noMultiLvlLbl val="0"/>
      </c:catAx>
      <c:valAx>
        <c:axId val="815553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74430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152-4654-B946-5CA08CDF1CE3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152-4654-B946-5CA08CDF1CE3}"/>
              </c:ext>
            </c:extLst>
          </c:dPt>
          <c:dLbls>
            <c:dLbl>
              <c:idx val="0"/>
              <c:layout>
                <c:manualLayout>
                  <c:x val="-1.2307692307692308E-2"/>
                  <c:y val="-7.297297297297297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152-4654-B946-5CA08CDF1CE3}"/>
                </c:ext>
              </c:extLst>
            </c:dLbl>
            <c:dLbl>
              <c:idx val="1"/>
              <c:layout>
                <c:manualLayout>
                  <c:x val="3.2307692307692336E-2"/>
                  <c:y val="8.378378378378369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152-4654-B946-5CA08CDF1CE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TablaDatos!$B$178:$B$179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TablaDatos!$C$178:$C$179</c:f>
              <c:numCache>
                <c:formatCode>General</c:formatCode>
                <c:ptCount val="2"/>
                <c:pt idx="0">
                  <c:v>0.37931034482758619</c:v>
                </c:pt>
                <c:pt idx="1">
                  <c:v>0.62068965517241381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152-4654-B946-5CA08CDF1C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423-4C26-AD9D-D90E75DD0414}"/>
                </c:ext>
              </c:extLst>
            </c:dLbl>
            <c:dLbl>
              <c:idx val="1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423-4C26-AD9D-D90E75DD0414}"/>
                </c:ext>
              </c:extLst>
            </c:dLbl>
            <c:dLbl>
              <c:idx val="2"/>
              <c:layout>
                <c:manualLayout>
                  <c:x val="2.3636363636363702E-2"/>
                  <c:y val="5.405831027878271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423-4C26-AD9D-D90E75DD0414}"/>
                </c:ext>
              </c:extLst>
            </c:dLbl>
            <c:dLbl>
              <c:idx val="3"/>
              <c:layout>
                <c:manualLayout>
                  <c:x val="2.7575805297065138E-2"/>
                  <c:y val="2.128112365323816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423-4C26-AD9D-D90E75DD041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TablaDatos!$B$197:$B$200</c:f>
              <c:strCache>
                <c:ptCount val="4"/>
                <c:pt idx="0">
                  <c:v>Sí, en instituciones nacionales</c:v>
                </c:pt>
                <c:pt idx="1">
                  <c:v>Sí, en instituciones del extranjero</c:v>
                </c:pt>
                <c:pt idx="2">
                  <c:v>Sí, en ambas</c:v>
                </c:pt>
                <c:pt idx="3">
                  <c:v>No</c:v>
                </c:pt>
              </c:strCache>
            </c:strRef>
          </c:cat>
          <c:val>
            <c:numRef>
              <c:f>TablaDatos!$C$197:$C$200</c:f>
              <c:numCache>
                <c:formatCode>General</c:formatCode>
                <c:ptCount val="4"/>
                <c:pt idx="0">
                  <c:v>0.31034482758620691</c:v>
                </c:pt>
                <c:pt idx="1">
                  <c:v>0</c:v>
                </c:pt>
                <c:pt idx="2">
                  <c:v>0.10344827586206896</c:v>
                </c:pt>
                <c:pt idx="3">
                  <c:v>0.58620689655172409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423-4C26-AD9D-D90E75DD04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723520"/>
        <c:axId val="37670272"/>
        <c:axId val="0"/>
      </c:bar3DChart>
      <c:catAx>
        <c:axId val="3972352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7670272"/>
        <c:crosses val="autoZero"/>
        <c:auto val="1"/>
        <c:lblAlgn val="ctr"/>
        <c:lblOffset val="100"/>
        <c:noMultiLvlLbl val="0"/>
      </c:catAx>
      <c:valAx>
        <c:axId val="3767027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7235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5AC-4B02-8410-EFF2D5C745E2}"/>
                </c:ext>
              </c:extLst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AC-4B02-8410-EFF2D5C745E2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5AC-4B02-8410-EFF2D5C745E2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AC-4B02-8410-EFF2D5C745E2}"/>
                </c:ext>
              </c:extLst>
            </c:dLbl>
            <c:dLbl>
              <c:idx val="4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B5AC-4B02-8410-EFF2D5C745E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TablaDatos!$B$211:$B$215</c:f>
              <c:strCache>
                <c:ptCount val="5"/>
                <c:pt idx="0">
                  <c:v>Curso</c:v>
                </c:pt>
                <c:pt idx="1">
                  <c:v>Congreso</c:v>
                </c:pt>
                <c:pt idx="2">
                  <c:v>Diplomado</c:v>
                </c:pt>
                <c:pt idx="3">
                  <c:v>Doctorado</c:v>
                </c:pt>
                <c:pt idx="4">
                  <c:v>Posdoctorado</c:v>
                </c:pt>
              </c:strCache>
            </c:strRef>
          </c:cat>
          <c:val>
            <c:numRef>
              <c:f>TablaDatos!$C$211:$C$215</c:f>
              <c:numCache>
                <c:formatCode>General</c:formatCode>
                <c:ptCount val="5"/>
                <c:pt idx="0">
                  <c:v>0.3</c:v>
                </c:pt>
                <c:pt idx="1">
                  <c:v>0.3</c:v>
                </c:pt>
                <c:pt idx="2">
                  <c:v>0.2</c:v>
                </c:pt>
                <c:pt idx="3">
                  <c:v>0.1</c:v>
                </c:pt>
                <c:pt idx="4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B5AC-4B02-8410-EFF2D5C74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9725568"/>
        <c:axId val="37672576"/>
        <c:axId val="0"/>
      </c:bar3DChart>
      <c:catAx>
        <c:axId val="397255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7672576"/>
        <c:crosses val="autoZero"/>
        <c:auto val="1"/>
        <c:lblAlgn val="ctr"/>
        <c:lblOffset val="100"/>
        <c:noMultiLvlLbl val="0"/>
      </c:catAx>
      <c:valAx>
        <c:axId val="3767257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9725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5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631-4FC2-B6A6-0B9E9F7DE491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631-4FC2-B6A6-0B9E9F7DE491}"/>
              </c:ext>
            </c:extLst>
          </c:dPt>
          <c:dLbls>
            <c:dLbl>
              <c:idx val="0"/>
              <c:layout>
                <c:manualLayout>
                  <c:x val="-1.8461538461538574E-2"/>
                  <c:y val="-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631-4FC2-B6A6-0B9E9F7DE491}"/>
                </c:ext>
              </c:extLst>
            </c:dLbl>
            <c:dLbl>
              <c:idx val="1"/>
              <c:layout>
                <c:manualLayout>
                  <c:x val="3.6923076923076927E-2"/>
                  <c:y val="8.91891891891890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631-4FC2-B6A6-0B9E9F7DE49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TablaDatos!$B$205:$B$206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TablaDatos!$C$205:$C$206</c:f>
              <c:numCache>
                <c:formatCode>General</c:formatCode>
                <c:ptCount val="2"/>
                <c:pt idx="0">
                  <c:v>0.34482758620689657</c:v>
                </c:pt>
                <c:pt idx="1">
                  <c:v>0.65517241379310354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631-4FC2-B6A6-0B9E9F7DE49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BF6-487F-9396-81BB0D5C3ED6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F6-487F-9396-81BB0D5C3ED6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BF6-487F-9396-81BB0D5C3ED6}"/>
                </c:ext>
              </c:extLst>
            </c:dLbl>
            <c:dLbl>
              <c:idx val="3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BF6-487F-9396-81BB0D5C3ED6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BF6-487F-9396-81BB0D5C3ED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TablaDatos!$B$226:$B$230</c:f>
              <c:strCache>
                <c:ptCount val="5"/>
                <c:pt idx="0">
                  <c:v>Posdoctorado</c:v>
                </c:pt>
                <c:pt idx="1">
                  <c:v>Curso</c:v>
                </c:pt>
                <c:pt idx="2">
                  <c:v>Diplomado</c:v>
                </c:pt>
                <c:pt idx="3">
                  <c:v>Segundo idioma</c:v>
                </c:pt>
                <c:pt idx="4">
                  <c:v>Maestría</c:v>
                </c:pt>
              </c:strCache>
            </c:strRef>
          </c:cat>
          <c:val>
            <c:numRef>
              <c:f>TablaDatos!$C$226:$C$230</c:f>
              <c:numCache>
                <c:formatCode>General</c:formatCode>
                <c:ptCount val="5"/>
                <c:pt idx="0">
                  <c:v>0.375</c:v>
                </c:pt>
                <c:pt idx="1">
                  <c:v>0.3125</c:v>
                </c:pt>
                <c:pt idx="2">
                  <c:v>0.125</c:v>
                </c:pt>
                <c:pt idx="3">
                  <c:v>0.125</c:v>
                </c:pt>
                <c:pt idx="4">
                  <c:v>6.25E-2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BF6-487F-9396-81BB0D5C3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2174592"/>
        <c:axId val="39232640"/>
        <c:axId val="0"/>
      </c:bar3DChart>
      <c:catAx>
        <c:axId val="11217459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39232640"/>
        <c:crosses val="autoZero"/>
        <c:auto val="1"/>
        <c:lblAlgn val="ctr"/>
        <c:lblOffset val="100"/>
        <c:noMultiLvlLbl val="0"/>
      </c:catAx>
      <c:valAx>
        <c:axId val="392326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2174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CAE-430C-8611-4AF997D53668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CAE-430C-8611-4AF997D53668}"/>
              </c:ext>
            </c:extLst>
          </c:dPt>
          <c:dLbls>
            <c:dLbl>
              <c:idx val="0"/>
              <c:layout>
                <c:manualLayout>
                  <c:x val="-1.5384615384615385E-3"/>
                  <c:y val="1.621621621621621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CAE-430C-8611-4AF997D53668}"/>
                </c:ext>
              </c:extLst>
            </c:dLbl>
            <c:dLbl>
              <c:idx val="1"/>
              <c:layout>
                <c:manualLayout>
                  <c:x val="2.1538461538461482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CAE-430C-8611-4AF997D5366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TablaDatos!$B$220:$B$221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TablaDatos!$C$220:$C$221</c:f>
              <c:numCache>
                <c:formatCode>General</c:formatCode>
                <c:ptCount val="2"/>
                <c:pt idx="0">
                  <c:v>0.84210526315789469</c:v>
                </c:pt>
                <c:pt idx="1">
                  <c:v>0.15789473684210525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CAE-430C-8611-4AF997D5366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547-459C-BE96-A74B20F6B812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0547-459C-BE96-A74B20F6B812}"/>
              </c:ext>
            </c:extLst>
          </c:dPt>
          <c:dLbls>
            <c:dLbl>
              <c:idx val="1"/>
              <c:layout>
                <c:manualLayout>
                  <c:x val="1.6923076923076923E-2"/>
                  <c:y val="-1.621621621621621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547-459C-BE96-A74B20F6B81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TablaDatos!$B$235:$B$236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TablaDatos!$C$235:$C$236</c:f>
              <c:numCache>
                <c:formatCode>General</c:formatCode>
                <c:ptCount val="2"/>
                <c:pt idx="0">
                  <c:v>0.96551724137931028</c:v>
                </c:pt>
                <c:pt idx="1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547-459C-BE96-A74B20F6B81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BA-4E4A-869E-AA61A7798A58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BA-4E4A-869E-AA61A7798A58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BA-4E4A-869E-AA61A7798A58}"/>
                </c:ext>
              </c:extLst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BA-4E4A-869E-AA61A7798A58}"/>
                </c:ext>
              </c:extLst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0BA-4E4A-869E-AA61A7798A58}"/>
                </c:ext>
              </c:extLst>
            </c:dLbl>
            <c:dLbl>
              <c:idx val="5"/>
              <c:layout>
                <c:manualLayout>
                  <c:x val="1.272712956335003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0BA-4E4A-869E-AA61A7798A58}"/>
                </c:ext>
              </c:extLst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0BA-4E4A-869E-AA61A7798A58}"/>
                </c:ext>
              </c:extLst>
            </c:dLbl>
            <c:dLbl>
              <c:idx val="7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0BA-4E4A-869E-AA61A7798A58}"/>
                </c:ext>
              </c:extLst>
            </c:dLbl>
            <c:dLbl>
              <c:idx val="8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0BA-4E4A-869E-AA61A7798A5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TablaDatos!$B$20:$B$28</c:f>
              <c:strCache>
                <c:ptCount val="9"/>
                <c:pt idx="0">
                  <c:v>Trabajo en la UdeG</c:v>
                </c:pt>
                <c:pt idx="1">
                  <c:v>Por la calidad académica</c:v>
                </c:pt>
                <c:pt idx="2">
                  <c:v>Por el programa de estudios</c:v>
                </c:pt>
                <c:pt idx="3">
                  <c:v>Ubicación</c:v>
                </c:pt>
                <c:pt idx="4">
                  <c:v>Por su prestigio</c:v>
                </c:pt>
                <c:pt idx="5">
                  <c:v>Porque es mi alma máter</c:v>
                </c:pt>
                <c:pt idx="6">
                  <c:v>Por el costo</c:v>
                </c:pt>
                <c:pt idx="7">
                  <c:v>Es la única que oferta dicho posgrado</c:v>
                </c:pt>
                <c:pt idx="8">
                  <c:v>Por línea de investigación</c:v>
                </c:pt>
              </c:strCache>
            </c:strRef>
          </c:cat>
          <c:val>
            <c:numRef>
              <c:f>TablaDatos!$C$20:$C$28</c:f>
              <c:numCache>
                <c:formatCode>General</c:formatCode>
                <c:ptCount val="9"/>
                <c:pt idx="0">
                  <c:v>0.27586206896551724</c:v>
                </c:pt>
                <c:pt idx="1">
                  <c:v>0.17241379310344829</c:v>
                </c:pt>
                <c:pt idx="2">
                  <c:v>0.13793103448275862</c:v>
                </c:pt>
                <c:pt idx="3">
                  <c:v>0.13793103448275862</c:v>
                </c:pt>
                <c:pt idx="4">
                  <c:v>0.10344827586206896</c:v>
                </c:pt>
                <c:pt idx="5">
                  <c:v>6.8965517241379309E-2</c:v>
                </c:pt>
                <c:pt idx="6">
                  <c:v>3.4482758620689655E-2</c:v>
                </c:pt>
                <c:pt idx="7">
                  <c:v>3.4482758620689655E-2</c:v>
                </c:pt>
                <c:pt idx="8">
                  <c:v>3.4482758620689655E-2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40BA-4E4A-869E-AA61A7798A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7779456"/>
        <c:axId val="81557696"/>
        <c:axId val="0"/>
      </c:bar3DChart>
      <c:catAx>
        <c:axId val="377794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81557696"/>
        <c:crosses val="autoZero"/>
        <c:auto val="1"/>
        <c:lblAlgn val="ctr"/>
        <c:lblOffset val="100"/>
        <c:noMultiLvlLbl val="0"/>
      </c:catAx>
      <c:valAx>
        <c:axId val="81557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77794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TablaDatos!$B$39</c:f>
              <c:strCache>
                <c:ptCount val="1"/>
                <c:pt idx="0">
                  <c:v>Trámite en proceso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90D-4A78-9CB8-09495058B0FC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Trámite en proceso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90D-4A78-9CB8-09495058B0F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TablaDatos!$C$39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90D-4A78-9CB8-09495058B0F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6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FE6-4CE8-9C1B-45761F67810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FE6-4CE8-9C1B-45761F678105}"/>
              </c:ext>
            </c:extLst>
          </c:dPt>
          <c:dLbls>
            <c:dLbl>
              <c:idx val="0"/>
              <c:layout>
                <c:manualLayout>
                  <c:x val="-1.5384615384615385E-3"/>
                  <c:y val="5.405405405405395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E6-4CE8-9C1B-45761F678105}"/>
                </c:ext>
              </c:extLst>
            </c:dLbl>
            <c:dLbl>
              <c:idx val="1"/>
              <c:layout>
                <c:manualLayout>
                  <c:x val="5.3846153846153849E-2"/>
                  <c:y val="-7.027027027027027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E6-4CE8-9C1B-45761F67810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FE6-4CE8-9C1B-45761F67810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TablaDatos!$B$47:$B$48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TablaDatos!$C$47:$C$48</c:f>
              <c:numCache>
                <c:formatCode>General</c:formatCode>
                <c:ptCount val="2"/>
                <c:pt idx="0">
                  <c:v>0.72413793103448265</c:v>
                </c:pt>
                <c:pt idx="1">
                  <c:v>0.27586206896551724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FE6-4CE8-9C1B-45761F67810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680-47D7-8AC6-8CAF7F694345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680-47D7-8AC6-8CAF7F694345}"/>
                </c:ext>
              </c:extLst>
            </c:dLbl>
            <c:dLbl>
              <c:idx val="2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680-47D7-8AC6-8CAF7F694345}"/>
                </c:ext>
              </c:extLst>
            </c:dLbl>
            <c:dLbl>
              <c:idx val="3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680-47D7-8AC6-8CAF7F69434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TablaDatos!$B$53:$B$56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TablaDatos!$C$53:$C$56</c:f>
              <c:numCache>
                <c:formatCode>General</c:formatCode>
                <c:ptCount val="4"/>
                <c:pt idx="0">
                  <c:v>0.68965517241379315</c:v>
                </c:pt>
                <c:pt idx="1">
                  <c:v>0.27586206896551724</c:v>
                </c:pt>
                <c:pt idx="2">
                  <c:v>3.4482758620689655E-2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680-47D7-8AC6-8CAF7F6943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196736"/>
        <c:axId val="81563584"/>
        <c:axId val="0"/>
      </c:bar3DChart>
      <c:catAx>
        <c:axId val="3819673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1563584"/>
        <c:crosses val="autoZero"/>
        <c:auto val="1"/>
        <c:lblAlgn val="ctr"/>
        <c:lblOffset val="100"/>
        <c:noMultiLvlLbl val="0"/>
      </c:catAx>
      <c:valAx>
        <c:axId val="815635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196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72712047443857"/>
          <c:y val="0.11168118918147614"/>
          <c:w val="0.61538468883348718"/>
          <c:h val="0.54054061599451564"/>
        </c:manualLayout>
      </c:layout>
      <c:pie3DChart>
        <c:varyColors val="1"/>
        <c:ser>
          <c:idx val="0"/>
          <c:order val="0"/>
          <c:tx>
            <c:strRef>
              <c:f>TablaDatos!$B$73</c:f>
              <c:strCache>
                <c:ptCount val="1"/>
                <c:pt idx="0">
                  <c:v>Porque decidí cambiar de trabajo y todavía no encuentro otro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DCE-420E-9985-DFBC271A1B6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100"/>
                      <a:t>Porque decidí cambiar</a:t>
                    </a:r>
                    <a:r>
                      <a:rPr lang="en-US" sz="1100" baseline="0"/>
                      <a:t> de trabajo y todavía no encuentro otro</a:t>
                    </a:r>
                    <a:r>
                      <a:rPr lang="en-US" sz="1100"/>
                      <a:t>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DCE-420E-9985-DFBC271A1B6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TablaDatos!$C$73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CE-420E-9985-DFBC271A1B6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822748747315676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33-46B7-BF7B-30CE7C2CBB3C}"/>
                </c:ext>
              </c:extLst>
            </c:dLbl>
            <c:dLbl>
              <c:idx val="1"/>
              <c:layout>
                <c:manualLayout>
                  <c:x val="2.757580529706517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33-46B7-BF7B-30CE7C2CBB3C}"/>
                </c:ext>
              </c:extLst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33-46B7-BF7B-30CE7C2CBB3C}"/>
                </c:ext>
              </c:extLst>
            </c:dLbl>
            <c:dLbl>
              <c:idx val="3"/>
              <c:layout>
                <c:manualLayout>
                  <c:x val="2.9393987115246958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33-46B7-BF7B-30CE7C2CBB3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TablaDatos!$B$77:$B$80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TablaDatos!$C$77:$C$80</c:f>
              <c:numCache>
                <c:formatCode>General</c:formatCode>
                <c:ptCount val="4"/>
                <c:pt idx="0">
                  <c:v>0.89655172413793105</c:v>
                </c:pt>
                <c:pt idx="1">
                  <c:v>3.4482758620689655E-2</c:v>
                </c:pt>
                <c:pt idx="2">
                  <c:v>0</c:v>
                </c:pt>
                <c:pt idx="3">
                  <c:v>6.8965517241379309E-2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33-46B7-BF7B-30CE7C2CBB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344704"/>
        <c:axId val="110371968"/>
        <c:axId val="0"/>
      </c:bar3DChart>
      <c:catAx>
        <c:axId val="3834470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10371968"/>
        <c:crosses val="autoZero"/>
        <c:auto val="1"/>
        <c:lblAlgn val="ctr"/>
        <c:lblOffset val="100"/>
        <c:noMultiLvlLbl val="0"/>
      </c:catAx>
      <c:valAx>
        <c:axId val="1103719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3447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776-4FCC-B44B-F4EABCF7257D}"/>
                </c:ext>
              </c:extLst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776-4FCC-B44B-F4EABCF7257D}"/>
                </c:ext>
              </c:extLst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776-4FCC-B44B-F4EABCF7257D}"/>
                </c:ext>
              </c:extLst>
            </c:dLbl>
            <c:dLbl>
              <c:idx val="3"/>
              <c:layout>
                <c:manualLayout>
                  <c:x val="0.0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776-4FCC-B44B-F4EABCF7257D}"/>
                </c:ext>
              </c:extLst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776-4FCC-B44B-F4EABCF7257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TablaDatos!$B$85:$B$89</c:f>
              <c:strCache>
                <c:ptCount val="5"/>
                <c:pt idx="0">
                  <c:v>En calidad de trabajo / Incorporé conocimientos</c:v>
                </c:pt>
                <c:pt idx="1">
                  <c:v>Incremento de percepciones económicas</c:v>
                </c:pt>
                <c:pt idx="2">
                  <c:v>Incremento en nivel jerárquico</c:v>
                </c:pt>
                <c:pt idx="3">
                  <c:v>Incremento en responsabilidades</c:v>
                </c:pt>
                <c:pt idx="4">
                  <c:v>Más oportunidades de trabajo</c:v>
                </c:pt>
              </c:strCache>
            </c:strRef>
          </c:cat>
          <c:val>
            <c:numRef>
              <c:f>TablaDatos!$C$85:$C$89</c:f>
              <c:numCache>
                <c:formatCode>General</c:formatCode>
                <c:ptCount val="5"/>
                <c:pt idx="0">
                  <c:v>0.48148148148148145</c:v>
                </c:pt>
                <c:pt idx="1">
                  <c:v>0.22222222222222221</c:v>
                </c:pt>
                <c:pt idx="2">
                  <c:v>0.22222222222222221</c:v>
                </c:pt>
                <c:pt idx="3">
                  <c:v>3.7037037037037035E-2</c:v>
                </c:pt>
                <c:pt idx="4">
                  <c:v>3.7037037037037035E-2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76-4FCC-B44B-F4EABCF725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38416384"/>
        <c:axId val="110373696"/>
        <c:axId val="0"/>
      </c:bar3DChart>
      <c:catAx>
        <c:axId val="384163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10373696"/>
        <c:crosses val="autoZero"/>
        <c:auto val="1"/>
        <c:lblAlgn val="ctr"/>
        <c:lblOffset val="100"/>
        <c:noMultiLvlLbl val="0"/>
      </c:catAx>
      <c:valAx>
        <c:axId val="110373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384163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24/11/2017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Doctorado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en Ciencias en Biosistemática, Ecología y Manejo de Recursos Naturales y Agrícolas (</a:t>
            </a:r>
            <a:r>
              <a:rPr lang="es-MX" sz="1000" b="1" cap="small" baseline="0" dirty="0" err="1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dt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707904" y="5949280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062019"/>
              </p:ext>
            </p:extLst>
          </p:nvPr>
        </p:nvGraphicFramePr>
        <p:xfrm>
          <a:off x="421037" y="136339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225175"/>
            <a:ext cx="8497887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estudios 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4394919"/>
              </p:ext>
            </p:extLst>
          </p:nvPr>
        </p:nvGraphicFramePr>
        <p:xfrm>
          <a:off x="1224459" y="908720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60039" y="1247564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544477" y="382009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92.4%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75856" y="468419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75856" y="52701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341863" y="323100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347864" y="234888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6669360"/>
            <a:ext cx="6056163" cy="1886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836712"/>
            <a:ext cx="8497887" cy="73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5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¿En </a:t>
            </a:r>
            <a:r>
              <a:rPr lang="es-MX" altLang="es-MX" sz="15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1584174" y="1692523"/>
            <a:ext cx="6958015" cy="4904829"/>
            <a:chOff x="1584174" y="1628775"/>
            <a:chExt cx="6958015" cy="4904829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834333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276475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4.72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584176" y="3140968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584176" y="2708920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405063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7486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4.69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26638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584175" y="5324148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14096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4.59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573016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589831" y="4028004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701603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712913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628775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54188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00506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584176" y="4460052"/>
              <a:ext cx="4305300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584175" y="2276872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133652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45616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499457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584175" y="4891063"/>
              <a:ext cx="4305301" cy="33813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486916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301208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4.41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584174" y="3595956"/>
              <a:ext cx="43053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44522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85866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1584175" y="5756196"/>
              <a:ext cx="4305301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73325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4.34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" name="Rectangle 5"/>
            <p:cNvSpPr>
              <a:spLocks noChangeArrowheads="1"/>
            </p:cNvSpPr>
            <p:nvPr/>
          </p:nvSpPr>
          <p:spPr bwMode="auto">
            <a:xfrm>
              <a:off x="6660232" y="616530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3.86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584176" y="6188244"/>
              <a:ext cx="4305300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6" name="AutoShape 8"/>
            <p:cNvSpPr>
              <a:spLocks noChangeArrowheads="1"/>
            </p:cNvSpPr>
            <p:nvPr/>
          </p:nvSpPr>
          <p:spPr bwMode="auto">
            <a:xfrm>
              <a:off x="6056164" y="630932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54956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6" name="CuadroTexto 13"/>
          <p:cNvSpPr txBox="1"/>
          <p:nvPr/>
        </p:nvSpPr>
        <p:spPr>
          <a:xfrm>
            <a:off x="2843808" y="5096217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568987"/>
              </p:ext>
            </p:extLst>
          </p:nvPr>
        </p:nvGraphicFramePr>
        <p:xfrm>
          <a:off x="899592" y="2492896"/>
          <a:ext cx="7368232" cy="2483745"/>
        </p:xfrm>
        <a:graphic>
          <a:graphicData uri="http://schemas.openxmlformats.org/drawingml/2006/table">
            <a:tbl>
              <a:tblPr/>
              <a:tblGrid>
                <a:gridCol w="5781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00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del método científico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Pensamiento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 oral y escrita efectiva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de integrarse en equipos de trabajo interdisciplinarios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Capacidad de integrar información para la resolución de problemas complejos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Diseño, planeación y ejecución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02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Gestión de Recursos Financieros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54683"/>
            <a:ext cx="8964613" cy="97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que, 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voy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843808" y="516822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380647"/>
              </p:ext>
            </p:extLst>
          </p:nvPr>
        </p:nvGraphicFramePr>
        <p:xfrm>
          <a:off x="817240" y="2492896"/>
          <a:ext cx="7499176" cy="2529046"/>
        </p:xfrm>
        <a:graphic>
          <a:graphicData uri="http://schemas.openxmlformats.org/drawingml/2006/table">
            <a:tbl>
              <a:tblPr/>
              <a:tblGrid>
                <a:gridCol w="62803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8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Ética de la Ciencia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Análisis e interpretación de datos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17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sustentabilidad como hilo conductor en la conservación y manejo de la biodiversidad y los recursos naturales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Bioestadísticas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software especializado en manejo de recursos naturales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 interacción entre los ecosistemas y los sociosistemas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42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Cambio climático y su impacto en el largo plazo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8945" marR="8945" marT="894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08147" y="2139155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66303" y="2709861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75629" y="3167855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9.2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599365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33081" y="3974009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454729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9.1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" name="1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934388"/>
              </p:ext>
            </p:extLst>
          </p:nvPr>
        </p:nvGraphicFramePr>
        <p:xfrm>
          <a:off x="4932040" y="4653136"/>
          <a:ext cx="2736304" cy="1550670"/>
        </p:xfrm>
        <a:graphic>
          <a:graphicData uri="http://schemas.openxmlformats.org/drawingml/2006/table">
            <a:tbl>
              <a:tblPr/>
              <a:tblGrid>
                <a:gridCol w="1279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65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 54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338696" y="1810270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tiempo pasó para que se incorporara en una actividad laboral?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278400" y="3893258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 rot="10800000" flipH="1">
            <a:off x="3573052" y="397058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4210271" y="3877390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47.1%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235383" y="3202125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3472174" y="328086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210271" y="3185607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52.9%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 rot="10800000" flipH="1">
            <a:off x="5586716" y="3278796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053503" y="3072230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7.1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Meses promedio </a:t>
            </a: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5890896" y="4135191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1 mes</a:t>
            </a:r>
            <a:endParaRPr lang="es-MX" altLang="es-MX" sz="1600" b="1" dirty="0">
              <a:solidFill>
                <a:srgbClr val="000000"/>
              </a:solidFill>
              <a:latin typeface="Century Gothic" panose="020B0502020202020204" pitchFamily="34" charset="0"/>
              <a:ea typeface="ＭＳ Ｐゴシック" pitchFamily="34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5923185" y="4655979"/>
            <a:ext cx="2520950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24 </a:t>
            </a: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meses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1782425" y="881954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4035" name="Rectangle 1"/>
          <p:cNvSpPr>
            <a:spLocks noChangeArrowheads="1"/>
          </p:cNvSpPr>
          <p:nvPr/>
        </p:nvSpPr>
        <p:spPr bwMode="auto">
          <a:xfrm>
            <a:off x="4275509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2230760" y="1457547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44037" name="AutoShape 8"/>
          <p:cNvSpPr>
            <a:spLocks noChangeArrowheads="1"/>
          </p:cNvSpPr>
          <p:nvPr/>
        </p:nvSpPr>
        <p:spPr bwMode="auto">
          <a:xfrm rot="16200000" flipH="1">
            <a:off x="2634779" y="1955228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887737" y="217822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1" name="Rectangle 7"/>
          <p:cNvSpPr>
            <a:spLocks noChangeArrowheads="1"/>
          </p:cNvSpPr>
          <p:nvPr/>
        </p:nvSpPr>
        <p:spPr bwMode="auto">
          <a:xfrm>
            <a:off x="3743648" y="1465485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44042" name="AutoShape 8"/>
          <p:cNvSpPr>
            <a:spLocks noChangeArrowheads="1"/>
          </p:cNvSpPr>
          <p:nvPr/>
        </p:nvSpPr>
        <p:spPr bwMode="auto">
          <a:xfrm rot="16200000" flipH="1">
            <a:off x="4219104" y="1963166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303561" y="217822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4046" name="AutoShape 8"/>
          <p:cNvSpPr>
            <a:spLocks noChangeArrowheads="1"/>
          </p:cNvSpPr>
          <p:nvPr/>
        </p:nvSpPr>
        <p:spPr bwMode="auto">
          <a:xfrm rot="16200000" flipH="1">
            <a:off x="4126135" y="2794869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4047" name="Rectangle 3"/>
          <p:cNvSpPr>
            <a:spLocks noChangeArrowheads="1"/>
          </p:cNvSpPr>
          <p:nvPr/>
        </p:nvSpPr>
        <p:spPr bwMode="auto">
          <a:xfrm>
            <a:off x="1907704" y="3284984"/>
            <a:ext cx="49672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en este momento?</a:t>
            </a:r>
          </a:p>
        </p:txBody>
      </p:sp>
      <p:graphicFrame>
        <p:nvGraphicFramePr>
          <p:cNvPr id="1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7092653"/>
              </p:ext>
            </p:extLst>
          </p:nvPr>
        </p:nvGraphicFramePr>
        <p:xfrm>
          <a:off x="1292307" y="3501008"/>
          <a:ext cx="6283806" cy="3223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151533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sp>
        <p:nvSpPr>
          <p:cNvPr id="45066" name="Rectangle 7"/>
          <p:cNvSpPr>
            <a:spLocks noChangeArrowheads="1"/>
          </p:cNvSpPr>
          <p:nvPr/>
        </p:nvSpPr>
        <p:spPr bwMode="auto">
          <a:xfrm>
            <a:off x="1692275" y="2159645"/>
            <a:ext cx="2206625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vida laboral</a:t>
            </a:r>
          </a:p>
        </p:txBody>
      </p:sp>
      <p:sp>
        <p:nvSpPr>
          <p:cNvPr id="45067" name="AutoShape 8"/>
          <p:cNvSpPr>
            <a:spLocks noChangeArrowheads="1"/>
          </p:cNvSpPr>
          <p:nvPr/>
        </p:nvSpPr>
        <p:spPr bwMode="auto">
          <a:xfrm rot="10800000" flipH="1">
            <a:off x="4037459" y="240094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42345" y="233486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4176464" y="3642832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1.3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trabajos en promedio </a:t>
            </a:r>
          </a:p>
        </p:txBody>
      </p:sp>
      <p:sp>
        <p:nvSpPr>
          <p:cNvPr id="45074" name="Rectangle 7"/>
          <p:cNvSpPr>
            <a:spLocks noChangeArrowheads="1"/>
          </p:cNvSpPr>
          <p:nvPr/>
        </p:nvSpPr>
        <p:spPr bwMode="auto">
          <a:xfrm>
            <a:off x="3924300" y="44783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1 Trabajo</a:t>
            </a:r>
          </a:p>
        </p:txBody>
      </p:sp>
      <p:sp>
        <p:nvSpPr>
          <p:cNvPr id="45075" name="Rectangle 7"/>
          <p:cNvSpPr>
            <a:spLocks noChangeArrowheads="1"/>
          </p:cNvSpPr>
          <p:nvPr/>
        </p:nvSpPr>
        <p:spPr bwMode="auto">
          <a:xfrm>
            <a:off x="3924300" y="491011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Trabajos</a:t>
            </a:r>
          </a:p>
        </p:txBody>
      </p:sp>
      <p:sp>
        <p:nvSpPr>
          <p:cNvPr id="45076" name="AutoShape 8"/>
          <p:cNvSpPr>
            <a:spLocks noChangeArrowheads="1"/>
          </p:cNvSpPr>
          <p:nvPr/>
        </p:nvSpPr>
        <p:spPr bwMode="auto">
          <a:xfrm rot="16200000" flipH="1">
            <a:off x="4990307" y="3083694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539552" y="1844824"/>
            <a:ext cx="8082731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“Doctorado en Ciencias en Biosistemática, Ecología y Manejo de Recursos Naturales y Agrícolas (</a:t>
            </a:r>
            <a:r>
              <a:rPr lang="es-MX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dt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31384"/>
            <a:ext cx="5787752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4" y="1020916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068403"/>
              </p:ext>
            </p:extLst>
          </p:nvPr>
        </p:nvGraphicFramePr>
        <p:xfrm>
          <a:off x="1547664" y="1020916"/>
          <a:ext cx="7272808" cy="5157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7139763"/>
              </p:ext>
            </p:extLst>
          </p:nvPr>
        </p:nvGraphicFramePr>
        <p:xfrm>
          <a:off x="323528" y="908075"/>
          <a:ext cx="7789715" cy="5320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08075"/>
            <a:ext cx="8964613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100.0%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sí tiene o ha tenido vida laboral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del 93.1% 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un </a:t>
            </a:r>
            <a:endParaRPr lang="es-MX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7286575" y="3997649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444208" y="3108574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573913" y="3781749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6012160" y="3180582"/>
            <a:ext cx="292770" cy="228489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876256" y="4443662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50.0%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876256" y="4865937"/>
            <a:ext cx="1726728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3011198"/>
              </p:ext>
            </p:extLst>
          </p:nvPr>
        </p:nvGraphicFramePr>
        <p:xfrm>
          <a:off x="513809" y="1700188"/>
          <a:ext cx="8591996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539552" y="1066949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83372" y="1052213"/>
            <a:ext cx="8066087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actualmente trabajan y que lo hacen en una empresa/institución)</a:t>
            </a:r>
            <a:endParaRPr lang="es-MX" sz="14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6821601"/>
              </p:ext>
            </p:extLst>
          </p:nvPr>
        </p:nvGraphicFramePr>
        <p:xfrm>
          <a:off x="1403648" y="1052213"/>
          <a:ext cx="7569959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108573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1657480"/>
              </p:ext>
            </p:extLst>
          </p:nvPr>
        </p:nvGraphicFramePr>
        <p:xfrm>
          <a:off x="1331640" y="720725"/>
          <a:ext cx="8064500" cy="5804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5504157"/>
              </p:ext>
            </p:extLst>
          </p:nvPr>
        </p:nvGraphicFramePr>
        <p:xfrm>
          <a:off x="1763688" y="1614587"/>
          <a:ext cx="4968552" cy="2113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15 Rectángulo"/>
          <p:cNvSpPr/>
          <p:nvPr/>
        </p:nvSpPr>
        <p:spPr bwMode="auto">
          <a:xfrm>
            <a:off x="0" y="6669360"/>
            <a:ext cx="6056163" cy="1886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836712"/>
            <a:ext cx="8066087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861048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54166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6021288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230688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748634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221437" y="32864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151983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8531465"/>
              </p:ext>
            </p:extLst>
          </p:nvPr>
        </p:nvGraphicFramePr>
        <p:xfrm>
          <a:off x="1162805" y="908720"/>
          <a:ext cx="7956996" cy="558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71883" y="1139034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288755" y="52233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7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288755" y="5655196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395117" y="2465785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079800" y="2399873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53380" y="2276872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680817" y="466223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93.8%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66692" y="4288359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55430" y="3356496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30180" y="2976513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1187" y="1079975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096425"/>
              </p:ext>
            </p:extLst>
          </p:nvPr>
        </p:nvGraphicFramePr>
        <p:xfrm>
          <a:off x="1079500" y="908720"/>
          <a:ext cx="7884988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2069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3173307"/>
              </p:ext>
            </p:extLst>
          </p:nvPr>
        </p:nvGraphicFramePr>
        <p:xfrm>
          <a:off x="1115616" y="1412776"/>
          <a:ext cx="7344420" cy="51414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egresados del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Doctorado en Ciencias en Biosistemática, Ecología y Manejo de Recursos Naturales y Agrícolas (DT)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41128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7630396"/>
              </p:ext>
            </p:extLst>
          </p:nvPr>
        </p:nvGraphicFramePr>
        <p:xfrm>
          <a:off x="1115616" y="1484784"/>
          <a:ext cx="734442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1131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32155"/>
              </p:ext>
            </p:extLst>
          </p:nvPr>
        </p:nvGraphicFramePr>
        <p:xfrm>
          <a:off x="1440904" y="2550383"/>
          <a:ext cx="6299448" cy="3110865"/>
        </p:xfrm>
        <a:graphic>
          <a:graphicData uri="http://schemas.openxmlformats.org/drawingml/2006/table">
            <a:tbl>
              <a:tblPr/>
              <a:tblGrid>
                <a:gridCol w="30253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1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03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18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17.3%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idioma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Consultoría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308948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9259288"/>
              </p:ext>
            </p:extLst>
          </p:nvPr>
        </p:nvGraphicFramePr>
        <p:xfrm>
          <a:off x="459480" y="1239967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2076024"/>
              </p:ext>
            </p:extLst>
          </p:nvPr>
        </p:nvGraphicFramePr>
        <p:xfrm>
          <a:off x="4912822" y="3429000"/>
          <a:ext cx="3913903" cy="3096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3428693"/>
              </p:ext>
            </p:extLst>
          </p:nvPr>
        </p:nvGraphicFramePr>
        <p:xfrm>
          <a:off x="-1476672" y="84793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528" y="1196752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auto">
          <a:xfrm rot="13195560" flipH="1">
            <a:off x="5498299" y="2932761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4824288" y="3573016"/>
            <a:ext cx="4140200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nivel?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auto">
          <a:xfrm>
            <a:off x="0" y="5699124"/>
            <a:ext cx="6084168" cy="115887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6041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0728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140968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684585" y="3789040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1088604" y="428672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55426" y="5870181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51.7%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611560" y="5157465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1087017" y="5655146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756766" y="4509967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48.3%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2051721" y="3861296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5364088" y="6536377"/>
            <a:ext cx="36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515248"/>
              </p:ext>
            </p:extLst>
          </p:nvPr>
        </p:nvGraphicFramePr>
        <p:xfrm>
          <a:off x="2339752" y="1556792"/>
          <a:ext cx="4440535" cy="1160140"/>
        </p:xfrm>
        <a:graphic>
          <a:graphicData uri="http://schemas.openxmlformats.org/drawingml/2006/table">
            <a:tbl>
              <a:tblPr/>
              <a:tblGrid>
                <a:gridCol w="1996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4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003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03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470575"/>
              </p:ext>
            </p:extLst>
          </p:nvPr>
        </p:nvGraphicFramePr>
        <p:xfrm>
          <a:off x="2987824" y="3789040"/>
          <a:ext cx="5877619" cy="2688332"/>
        </p:xfrm>
        <a:graphic>
          <a:graphicData uri="http://schemas.openxmlformats.org/drawingml/2006/table">
            <a:tbl>
              <a:tblPr/>
              <a:tblGrid>
                <a:gridCol w="5145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¿Cuál?*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Cuerpos Académicos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Líder Tour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Centro de Investigaciones en Comportamiento Alimenticio y Nutrición (CICAN)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Docencia e Investigación con España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Ecología, Paisaje y Sociedad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Grupo de Apoyo Técnico a Laboratorios de Semillas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Recursos, Suelo o Planta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Nacional de Jitomate (SINAREFI)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de políticas gubernamentales de la Universidad de Guadalajara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Sistemas Agroforestales de México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Mexicana de Recursos Genéticos Forestales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516063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436041"/>
              </p:ext>
            </p:extLst>
          </p:nvPr>
        </p:nvGraphicFramePr>
        <p:xfrm>
          <a:off x="1331640" y="2420888"/>
          <a:ext cx="6504384" cy="1656184"/>
        </p:xfrm>
        <a:graphic>
          <a:graphicData uri="http://schemas.openxmlformats.org/drawingml/2006/table">
            <a:tbl>
              <a:tblPr/>
              <a:tblGrid>
                <a:gridCol w="4065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40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4046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828550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9.4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740318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074034" y="40117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64116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Asociado a las líneas o área de conocimiento de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doctorado usted,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ha realizado, publicado o registrado algunos de los siguientes trabajos originales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2504" name="AutoShape 8"/>
          <p:cNvSpPr>
            <a:spLocks noChangeArrowheads="1"/>
          </p:cNvSpPr>
          <p:nvPr/>
        </p:nvSpPr>
        <p:spPr bwMode="auto">
          <a:xfrm rot="16200000" flipH="1" flipV="1">
            <a:off x="1542390" y="4023718"/>
            <a:ext cx="324199" cy="142875"/>
          </a:xfrm>
          <a:prstGeom prst="rightArrow">
            <a:avLst>
              <a:gd name="adj1" fmla="val 50000"/>
              <a:gd name="adj2" fmla="val 4799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CuadroTexto 13"/>
          <p:cNvSpPr txBox="1"/>
          <p:nvPr/>
        </p:nvSpPr>
        <p:spPr>
          <a:xfrm>
            <a:off x="1259632" y="5528265"/>
            <a:ext cx="3240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*Respuestas otorgadas 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062462"/>
              </p:ext>
            </p:extLst>
          </p:nvPr>
        </p:nvGraphicFramePr>
        <p:xfrm>
          <a:off x="1524000" y="2228845"/>
          <a:ext cx="6096000" cy="1560195"/>
        </p:xfrm>
        <a:graphic>
          <a:graphicData uri="http://schemas.openxmlformats.org/drawingml/2006/table">
            <a:tbl>
              <a:tblPr/>
              <a:tblGrid>
                <a:gridCol w="381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Artículo indexado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Libro (Capítulo de libro)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Derechos de autor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Patente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Desarrollo de software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86.2%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955887"/>
              </p:ext>
            </p:extLst>
          </p:nvPr>
        </p:nvGraphicFramePr>
        <p:xfrm>
          <a:off x="1540892" y="4373091"/>
          <a:ext cx="2050033" cy="1000125"/>
        </p:xfrm>
        <a:graphic>
          <a:graphicData uri="http://schemas.openxmlformats.org/drawingml/2006/table">
            <a:tbl>
              <a:tblPr/>
              <a:tblGrid>
                <a:gridCol w="1522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7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Memorias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Reseña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Registro ISSN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74183963"/>
              </p:ext>
            </p:extLst>
          </p:nvPr>
        </p:nvGraphicFramePr>
        <p:xfrm>
          <a:off x="1043608" y="908720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349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155" y="1052736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¿Usted realizó alguna estancia posdoctoral en instituciones nacionales o del extranjero?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158790"/>
              </p:ext>
            </p:extLst>
          </p:nvPr>
        </p:nvGraphicFramePr>
        <p:xfrm>
          <a:off x="4427985" y="3284983"/>
          <a:ext cx="4328666" cy="324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564326" flipH="1">
            <a:off x="5201625" y="2686212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13018" y="3307924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248538"/>
              </p:ext>
            </p:extLst>
          </p:nvPr>
        </p:nvGraphicFramePr>
        <p:xfrm>
          <a:off x="-1548680" y="70134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6718203"/>
              </p:ext>
            </p:extLst>
          </p:nvPr>
        </p:nvGraphicFramePr>
        <p:xfrm>
          <a:off x="827584" y="1628775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25 de mayo al 14 de junio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del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Doctorado en Ciencias en Biosistemática, Ecología y Manejo de Recursos Naturales y Agrícolas (DT)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29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195586" y="5483508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9152542"/>
              </p:ext>
            </p:extLst>
          </p:nvPr>
        </p:nvGraphicFramePr>
        <p:xfrm>
          <a:off x="4688447" y="2924944"/>
          <a:ext cx="4644628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2121405"/>
              </p:ext>
            </p:extLst>
          </p:nvPr>
        </p:nvGraphicFramePr>
        <p:xfrm>
          <a:off x="-1764704" y="720725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836613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65.5%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9597559" flipH="1">
            <a:off x="4407045" y="3724715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5129042" y="3140968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306778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1661189"/>
              </p:ext>
            </p:extLst>
          </p:nvPr>
        </p:nvGraphicFramePr>
        <p:xfrm>
          <a:off x="210642" y="3650161"/>
          <a:ext cx="6274444" cy="2870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851920" y="170043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865014" y="836712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671841" y="1052736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6093470" y="172742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625876" y="176813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34.5%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180657" y="582836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185420" y="1946498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6095057" y="1052736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6095057" y="1373411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674783" y="1408099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6083945" y="209254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599833" y="212817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44.8%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943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151608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48.3%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33975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51.7%</a:t>
            </a:r>
            <a:endParaRPr lang="es-ES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906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6071008" y="2452911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596336" y="2488219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13.8%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2017142" y="341121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81168" y="6021288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40" name="3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720214"/>
              </p:ext>
            </p:extLst>
          </p:nvPr>
        </p:nvGraphicFramePr>
        <p:xfrm>
          <a:off x="5886986" y="3425537"/>
          <a:ext cx="2717462" cy="2523743"/>
        </p:xfrm>
        <a:graphic>
          <a:graphicData uri="http://schemas.openxmlformats.org/drawingml/2006/table">
            <a:tbl>
              <a:tblPr/>
              <a:tblGrid>
                <a:gridCol w="1602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7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8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3.4%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3.4%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13.8%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17.2%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233406"/>
              </p:ext>
            </p:extLst>
          </p:nvPr>
        </p:nvGraphicFramePr>
        <p:xfrm>
          <a:off x="1079500" y="764704"/>
          <a:ext cx="766896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980728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7159187"/>
              </p:ext>
            </p:extLst>
          </p:nvPr>
        </p:nvGraphicFramePr>
        <p:xfrm>
          <a:off x="1025657" y="764704"/>
          <a:ext cx="7920880" cy="56891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267744" y="548680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90800" y="1180554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2994819" y="165658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247777" y="1988389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3.4%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103688" y="1188492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4579144" y="1664520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663601" y="1988389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96.6%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4884737" y="2585265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223392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3037111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058443" y="2603521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545118"/>
              </p:ext>
            </p:extLst>
          </p:nvPr>
        </p:nvGraphicFramePr>
        <p:xfrm>
          <a:off x="6053137" y="3946426"/>
          <a:ext cx="2676649" cy="830628"/>
        </p:xfrm>
        <a:graphic>
          <a:graphicData uri="http://schemas.openxmlformats.org/drawingml/2006/table">
            <a:tbl>
              <a:tblPr/>
              <a:tblGrid>
                <a:gridCol w="1795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12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730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578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748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2299627"/>
              </p:ext>
            </p:extLst>
          </p:nvPr>
        </p:nvGraphicFramePr>
        <p:xfrm>
          <a:off x="0" y="3037111"/>
          <a:ext cx="5687887" cy="29841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115616" y="2212653"/>
            <a:ext cx="7455663" cy="3367454"/>
            <a:chOff x="1115616" y="2212653"/>
            <a:chExt cx="7455663" cy="3367454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2019036" y="2212653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329604" y="2235104"/>
              <a:ext cx="324167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1115616" y="3789040"/>
              <a:ext cx="4599714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864555" y="3884290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1141544" y="4293096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862967" y="487171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42144" y="472514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9.34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43731" y="374741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1128354" y="3284984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851855" y="436212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1141544" y="4793972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874080" y="338899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31825" y="4248771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53256" y="3269427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1151069" y="2780928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869317" y="285559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49287" y="2758455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9.66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1141544" y="5261020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862967" y="5373918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43286" y="522920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8.24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13151</TotalTime>
  <Words>2053</Words>
  <Application>Microsoft Office PowerPoint</Application>
  <PresentationFormat>Presentación en pantalla (4:3)</PresentationFormat>
  <Paragraphs>500</Paragraphs>
  <Slides>42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916</cp:revision>
  <cp:lastPrinted>2013-07-09T20:28:01Z</cp:lastPrinted>
  <dcterms:created xsi:type="dcterms:W3CDTF">1601-01-01T00:00:00Z</dcterms:created>
  <dcterms:modified xsi:type="dcterms:W3CDTF">2017-11-24T23:02:41Z</dcterms:modified>
</cp:coreProperties>
</file>