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1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5"/>
  </p:notesMasterIdLst>
  <p:handoutMasterIdLst>
    <p:handoutMasterId r:id="rId36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42" r:id="rId12"/>
    <p:sldId id="518" r:id="rId13"/>
    <p:sldId id="519" r:id="rId14"/>
    <p:sldId id="520" r:id="rId15"/>
    <p:sldId id="521" r:id="rId16"/>
    <p:sldId id="522" r:id="rId17"/>
    <p:sldId id="523" r:id="rId18"/>
    <p:sldId id="524" r:id="rId19"/>
    <p:sldId id="525" r:id="rId20"/>
    <p:sldId id="526" r:id="rId21"/>
    <p:sldId id="527" r:id="rId22"/>
    <p:sldId id="528" r:id="rId23"/>
    <p:sldId id="529" r:id="rId24"/>
    <p:sldId id="530" r:id="rId25"/>
    <p:sldId id="531" r:id="rId26"/>
    <p:sldId id="532" r:id="rId27"/>
    <p:sldId id="533" r:id="rId28"/>
    <p:sldId id="534" r:id="rId29"/>
    <p:sldId id="535" r:id="rId30"/>
    <p:sldId id="536" r:id="rId31"/>
    <p:sldId id="537" r:id="rId32"/>
    <p:sldId id="538" r:id="rId33"/>
    <p:sldId id="369" r:id="rId3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E0000"/>
    <a:srgbClr val="AC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48" y="-4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16_ESPECIALIDAD_NEFROLOG&#205;A_IMSS_HGR46\16_GR&#193;FICAS_EMP_EN_(IMSS-HGR46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MP_DG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TablaDatos!$B$167</c:f>
              <c:strCache>
                <c:ptCount val="1"/>
                <c:pt idx="0">
                  <c:v>Posgrado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Posgrado</a:t>
                    </a:r>
                  </a:p>
                  <a:p>
                    <a:r>
                      <a:rPr lang="en-US"/>
                      <a:t>100.0%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val>
            <c:numRef>
              <c:f>TablaDatos!$C$167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2.3076923076923078E-2"/>
                  <c:y val="-2.702702702702702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-6.615384615384616E-2"/>
                  <c:y val="2.972972972972973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4.6153846153846156E-2"/>
                  <c:y val="-5.135135135135135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TablaDatos!$B$65:$B$67</c:f>
              <c:strCache>
                <c:ptCount val="3"/>
                <c:pt idx="0">
                  <c:v>Eventual</c:v>
                </c:pt>
                <c:pt idx="1">
                  <c:v>Base o Planta</c:v>
                </c:pt>
                <c:pt idx="2">
                  <c:v>Eventual y base</c:v>
                </c:pt>
              </c:strCache>
            </c:strRef>
          </c:cat>
          <c:val>
            <c:numRef>
              <c:f>TablaDatos!$C$65:$C$67</c:f>
              <c:numCache>
                <c:formatCode>General</c:formatCode>
                <c:ptCount val="3"/>
                <c:pt idx="0">
                  <c:v>0.125</c:v>
                </c:pt>
                <c:pt idx="1">
                  <c:v>0.625</c:v>
                </c:pt>
                <c:pt idx="2">
                  <c:v>0.25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TablaDatos!$B$72:$B$77</c:f>
              <c:strCache>
                <c:ptCount val="6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$20,001 a $25,000</c:v>
                </c:pt>
                <c:pt idx="4">
                  <c:v>De $30,001 a $35,000</c:v>
                </c:pt>
                <c:pt idx="5">
                  <c:v>No proporcionó dato</c:v>
                </c:pt>
              </c:strCache>
            </c:strRef>
          </c:cat>
          <c:val>
            <c:numRef>
              <c:f>TablaDatos!$C$72:$C$77</c:f>
              <c:numCache>
                <c:formatCode>General</c:formatCode>
                <c:ptCount val="6"/>
                <c:pt idx="0">
                  <c:v>0.125</c:v>
                </c:pt>
                <c:pt idx="1">
                  <c:v>0.125</c:v>
                </c:pt>
                <c:pt idx="2">
                  <c:v>0.25</c:v>
                </c:pt>
                <c:pt idx="3">
                  <c:v>0.25</c:v>
                </c:pt>
                <c:pt idx="4">
                  <c:v>0.125</c:v>
                </c:pt>
                <c:pt idx="5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9510912"/>
        <c:axId val="74905216"/>
        <c:axId val="0"/>
      </c:bar3DChart>
      <c:catAx>
        <c:axId val="1295109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905216"/>
        <c:crosses val="autoZero"/>
        <c:auto val="1"/>
        <c:lblAlgn val="ctr"/>
        <c:lblOffset val="100"/>
        <c:noMultiLvlLbl val="0"/>
      </c:catAx>
      <c:valAx>
        <c:axId val="749052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9510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TablaDatos!$B$82:$B$85</c:f>
              <c:strCache>
                <c:ptCount val="4"/>
                <c:pt idx="0">
                  <c:v>Ya se tiene un rango establecido</c:v>
                </c:pt>
                <c:pt idx="1">
                  <c:v>Experiencia</c:v>
                </c:pt>
                <c:pt idx="2">
                  <c:v>Conocimientos</c:v>
                </c:pt>
                <c:pt idx="3">
                  <c:v>Grado académico (título)</c:v>
                </c:pt>
              </c:strCache>
            </c:strRef>
          </c:cat>
          <c:val>
            <c:numRef>
              <c:f>TablaDatos!$C$82:$C$85</c:f>
              <c:numCache>
                <c:formatCode>General</c:formatCode>
                <c:ptCount val="4"/>
                <c:pt idx="0">
                  <c:v>0.625</c:v>
                </c:pt>
                <c:pt idx="1">
                  <c:v>0.125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3018112"/>
        <c:axId val="120624768"/>
        <c:axId val="0"/>
      </c:bar3DChart>
      <c:catAx>
        <c:axId val="13301811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0624768"/>
        <c:crosses val="autoZero"/>
        <c:auto val="1"/>
        <c:lblAlgn val="ctr"/>
        <c:lblOffset val="100"/>
        <c:noMultiLvlLbl val="0"/>
      </c:catAx>
      <c:valAx>
        <c:axId val="1206247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3018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TablaDatos!$B$90:$B$93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TablaDatos!$C$90:$C$93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9499136"/>
        <c:axId val="74906368"/>
        <c:axId val="0"/>
      </c:bar3DChart>
      <c:catAx>
        <c:axId val="12949913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906368"/>
        <c:crosses val="autoZero"/>
        <c:auto val="1"/>
        <c:lblAlgn val="ctr"/>
        <c:lblOffset val="100"/>
        <c:noMultiLvlLbl val="0"/>
      </c:catAx>
      <c:valAx>
        <c:axId val="749063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94991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982576950608446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363636363636365E-2"/>
                  <c:y val="8.5124494583223262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TablaDatos!$B$98:$B$103</c:f>
              <c:strCache>
                <c:ptCount val="6"/>
                <c:pt idx="0">
                  <c:v>Preparación académica</c:v>
                </c:pt>
                <c:pt idx="1">
                  <c:v>Investigación</c:v>
                </c:pt>
                <c:pt idx="2">
                  <c:v>Dominio de programas computacionales</c:v>
                </c:pt>
                <c:pt idx="3">
                  <c:v>Saben trabajar bajo presión</c:v>
                </c:pt>
                <c:pt idx="4">
                  <c:v>Saben tomar decisiones</c:v>
                </c:pt>
                <c:pt idx="5">
                  <c:v>Capacidad de gestión</c:v>
                </c:pt>
              </c:strCache>
            </c:strRef>
          </c:cat>
          <c:val>
            <c:numRef>
              <c:f>TablaDatos!$C$98:$C$103</c:f>
              <c:numCache>
                <c:formatCode>General</c:formatCode>
                <c:ptCount val="6"/>
                <c:pt idx="0">
                  <c:v>0.25</c:v>
                </c:pt>
                <c:pt idx="1">
                  <c:v>0.25</c:v>
                </c:pt>
                <c:pt idx="2">
                  <c:v>0.125</c:v>
                </c:pt>
                <c:pt idx="3">
                  <c:v>0.125</c:v>
                </c:pt>
                <c:pt idx="4">
                  <c:v>0.125</c:v>
                </c:pt>
                <c:pt idx="5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6803584"/>
        <c:axId val="87813504"/>
        <c:axId val="0"/>
      </c:bar3DChart>
      <c:catAx>
        <c:axId val="1568035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87813504"/>
        <c:crosses val="autoZero"/>
        <c:auto val="1"/>
        <c:lblAlgn val="ctr"/>
        <c:lblOffset val="100"/>
        <c:noMultiLvlLbl val="0"/>
      </c:catAx>
      <c:valAx>
        <c:axId val="878135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6803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4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000286327845383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TablaDatos!$B$108:$B$114</c:f>
              <c:strCache>
                <c:ptCount val="7"/>
                <c:pt idx="0">
                  <c:v>Falta de administración del tiempo</c:v>
                </c:pt>
                <c:pt idx="1">
                  <c:v>Falta de práctica</c:v>
                </c:pt>
                <c:pt idx="2">
                  <c:v>Falta de dominio de otro idioma</c:v>
                </c:pt>
                <c:pt idx="3">
                  <c:v>Falta de liderazgo</c:v>
                </c:pt>
                <c:pt idx="4">
                  <c:v>No saben solucionar conflictos</c:v>
                </c:pt>
                <c:pt idx="5">
                  <c:v>Falta de actualización sobre gestión</c:v>
                </c:pt>
                <c:pt idx="6">
                  <c:v>Ninguna</c:v>
                </c:pt>
              </c:strCache>
            </c:strRef>
          </c:cat>
          <c:val>
            <c:numRef>
              <c:f>TablaDatos!$C$108:$C$114</c:f>
              <c:numCache>
                <c:formatCode>General</c:formatCode>
                <c:ptCount val="7"/>
                <c:pt idx="0">
                  <c:v>0.25</c:v>
                </c:pt>
                <c:pt idx="1">
                  <c:v>0.125</c:v>
                </c:pt>
                <c:pt idx="2">
                  <c:v>0.125</c:v>
                </c:pt>
                <c:pt idx="3">
                  <c:v>0.125</c:v>
                </c:pt>
                <c:pt idx="4">
                  <c:v>0.125</c:v>
                </c:pt>
                <c:pt idx="5">
                  <c:v>0.125</c:v>
                </c:pt>
                <c:pt idx="6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6940160"/>
        <c:axId val="87816960"/>
        <c:axId val="0"/>
      </c:bar3DChart>
      <c:catAx>
        <c:axId val="1269401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87816960"/>
        <c:crosses val="autoZero"/>
        <c:auto val="1"/>
        <c:lblAlgn val="ctr"/>
        <c:lblOffset val="100"/>
        <c:noMultiLvlLbl val="0"/>
      </c:catAx>
      <c:valAx>
        <c:axId val="87816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69401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709E-2"/>
                  <c:y val="2.128112364828326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0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-2.7022770802298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TablaDatos!$B$119:$B$122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TablaDatos!$C$119:$C$122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56805632"/>
        <c:axId val="120592576"/>
        <c:axId val="0"/>
      </c:bar3DChart>
      <c:catAx>
        <c:axId val="1568056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0592576"/>
        <c:crosses val="autoZero"/>
        <c:auto val="1"/>
        <c:lblAlgn val="ctr"/>
        <c:lblOffset val="100"/>
        <c:noMultiLvlLbl val="0"/>
      </c:catAx>
      <c:valAx>
        <c:axId val="120592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56805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2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TablaDatos!$B$127:$B$130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TablaDatos!$C$127:$C$130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43056384"/>
        <c:axId val="119744768"/>
        <c:axId val="0"/>
      </c:bar3DChart>
      <c:catAx>
        <c:axId val="1430563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9744768"/>
        <c:crosses val="autoZero"/>
        <c:auto val="1"/>
        <c:lblAlgn val="ctr"/>
        <c:lblOffset val="100"/>
        <c:noMultiLvlLbl val="0"/>
      </c:catAx>
      <c:valAx>
        <c:axId val="1197447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43056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072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2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87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TablaDatos!$B$135:$B$138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TablaDatos!$C$135:$C$138</c:f>
              <c:numCache>
                <c:formatCode>General</c:formatCode>
                <c:ptCount val="4"/>
                <c:pt idx="0">
                  <c:v>0.625</c:v>
                </c:pt>
                <c:pt idx="1">
                  <c:v>0.375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44700416"/>
        <c:axId val="120589120"/>
        <c:axId val="0"/>
      </c:bar3DChart>
      <c:catAx>
        <c:axId val="144700416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0589120"/>
        <c:crosses val="autoZero"/>
        <c:auto val="1"/>
        <c:lblAlgn val="ctr"/>
        <c:lblOffset val="100"/>
        <c:noMultiLvlLbl val="0"/>
      </c:catAx>
      <c:valAx>
        <c:axId val="1205891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44700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958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TablaDatos!$B$143:$B$146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TablaDatos!$C$143:$C$146</c:f>
              <c:numCache>
                <c:formatCode>General</c:formatCode>
                <c:ptCount val="4"/>
                <c:pt idx="0">
                  <c:v>0.375</c:v>
                </c:pt>
                <c:pt idx="1">
                  <c:v>0.375</c:v>
                </c:pt>
                <c:pt idx="2">
                  <c:v>0.125</c:v>
                </c:pt>
                <c:pt idx="3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0601984"/>
        <c:axId val="120624192"/>
        <c:axId val="0"/>
      </c:bar3DChart>
      <c:catAx>
        <c:axId val="1306019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0624192"/>
        <c:crosses val="autoZero"/>
        <c:auto val="1"/>
        <c:lblAlgn val="ctr"/>
        <c:lblOffset val="100"/>
        <c:noMultiLvlLbl val="0"/>
      </c:catAx>
      <c:valAx>
        <c:axId val="1206241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0601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CFCFCF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TablaDatos!$B$7:$B$8</c:f>
              <c:strCache>
                <c:ptCount val="2"/>
                <c:pt idx="0">
                  <c:v>Sí, actualmente trabajan</c:v>
                </c:pt>
                <c:pt idx="1">
                  <c:v>Sí han trabajado, pero actualmente no trabajan</c:v>
                </c:pt>
              </c:strCache>
            </c:strRef>
          </c:cat>
          <c:val>
            <c:numRef>
              <c:f>TablaDatos!$C$7:$C$8</c:f>
              <c:numCache>
                <c:formatCode>General</c:formatCode>
                <c:ptCount val="2"/>
                <c:pt idx="0">
                  <c:v>0.875</c:v>
                </c:pt>
                <c:pt idx="1">
                  <c:v>0.125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38461538461538"/>
          <c:y val="0.22432432432432434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TablaDatos!$B$13</c:f>
              <c:strCache>
                <c:ptCount val="1"/>
                <c:pt idx="0">
                  <c:v>Academia /IES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0"/>
              <c:layout>
                <c:manualLayout>
                  <c:x val="6.1538461538460975E-3"/>
                  <c:y val="4.5945945945945948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Academia/IES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val>
            <c:numRef>
              <c:f>TablaDatos!$C$13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939398711524709E-2"/>
                  <c:y val="-2.70248989146636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TablaDatos!$B$17:$B$20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TablaDatos!$C$17:$C$20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1614208"/>
        <c:axId val="123043840"/>
        <c:axId val="0"/>
      </c:bar3DChart>
      <c:catAx>
        <c:axId val="1316142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043840"/>
        <c:crosses val="autoZero"/>
        <c:auto val="1"/>
        <c:lblAlgn val="ctr"/>
        <c:lblOffset val="100"/>
        <c:noMultiLvlLbl val="0"/>
      </c:catAx>
      <c:valAx>
        <c:axId val="1230438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16142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4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TablaDatos!$B$25:$B$29</c:f>
              <c:strCache>
                <c:ptCount val="5"/>
                <c:pt idx="0">
                  <c:v>Jefatura</c:v>
                </c:pt>
                <c:pt idx="1">
                  <c:v>Director de área</c:v>
                </c:pt>
                <c:pt idx="2">
                  <c:v>Secretario Académico</c:v>
                </c:pt>
                <c:pt idx="3">
                  <c:v>Coordinador de área</c:v>
                </c:pt>
                <c:pt idx="4">
                  <c:v>Mando medio</c:v>
                </c:pt>
              </c:strCache>
            </c:strRef>
          </c:cat>
          <c:val>
            <c:numRef>
              <c:f>TablaDatos!$C$25:$C$29</c:f>
              <c:numCache>
                <c:formatCode>General</c:formatCode>
                <c:ptCount val="5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0.125</c:v>
                </c:pt>
                <c:pt idx="4">
                  <c:v>0.125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1631104"/>
        <c:axId val="123044416"/>
        <c:axId val="0"/>
      </c:bar3DChart>
      <c:catAx>
        <c:axId val="1316311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23044416"/>
        <c:crosses val="autoZero"/>
        <c:auto val="1"/>
        <c:lblAlgn val="ctr"/>
        <c:lblOffset val="100"/>
        <c:noMultiLvlLbl val="0"/>
      </c:catAx>
      <c:valAx>
        <c:axId val="1230444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1631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5757623478883322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628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53256979244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TablaDatos!$B$34:$B$37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TablaDatos!$C$34:$C$37</c:f>
              <c:numCache>
                <c:formatCode>General</c:formatCode>
                <c:ptCount val="4"/>
                <c:pt idx="0">
                  <c:v>0.875</c:v>
                </c:pt>
                <c:pt idx="1">
                  <c:v>0.125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67729408"/>
        <c:axId val="41616512"/>
        <c:axId val="0"/>
      </c:bar3DChart>
      <c:catAx>
        <c:axId val="677294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41616512"/>
        <c:crosses val="autoZero"/>
        <c:auto val="1"/>
        <c:lblAlgn val="ctr"/>
        <c:lblOffset val="100"/>
        <c:noMultiLvlLbl val="0"/>
      </c:catAx>
      <c:valAx>
        <c:axId val="416165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677294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66657122405153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TablaDatos!$B$42:$B$45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TablaDatos!$C$42:$C$45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8700928"/>
        <c:axId val="41620544"/>
        <c:axId val="0"/>
      </c:bar3DChart>
      <c:catAx>
        <c:axId val="1287009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41620544"/>
        <c:crosses val="autoZero"/>
        <c:auto val="1"/>
        <c:lblAlgn val="ctr"/>
        <c:lblOffset val="100"/>
        <c:noMultiLvlLbl val="0"/>
      </c:catAx>
      <c:valAx>
        <c:axId val="416205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8700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484838940586972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4848389405869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TablaDatos!$B$50:$B$53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TablaDatos!$C$50:$C$53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21387520"/>
        <c:axId val="74901184"/>
        <c:axId val="0"/>
      </c:bar3DChart>
      <c:catAx>
        <c:axId val="12138752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4901184"/>
        <c:crosses val="autoZero"/>
        <c:auto val="1"/>
        <c:lblAlgn val="ctr"/>
        <c:lblOffset val="100"/>
        <c:noMultiLvlLbl val="0"/>
      </c:catAx>
      <c:valAx>
        <c:axId val="749011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21387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EDEDED"/>
              </a:solidFill>
            </c:spPr>
          </c:dPt>
          <c:dLbls>
            <c:dLbl>
              <c:idx val="0"/>
              <c:layout>
                <c:manualLayout>
                  <c:x val="-3.3846153846153845E-2"/>
                  <c:y val="-5.945945945945946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2.1538461538461538E-2"/>
                  <c:y val="3.78378378378378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2"/>
              <c:layout>
                <c:manualLayout>
                  <c:x val="3.8461538461538491E-2"/>
                  <c:y val="-6.486486486486486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TablaDatos!$B$58:$B$60</c:f>
              <c:strCache>
                <c:ptCount val="3"/>
                <c:pt idx="0">
                  <c:v>Bolsa de trabajo</c:v>
                </c:pt>
                <c:pt idx="1">
                  <c:v>Recomendación</c:v>
                </c:pt>
                <c:pt idx="2">
                  <c:v>Convocatoria</c:v>
                </c:pt>
              </c:strCache>
            </c:strRef>
          </c:cat>
          <c:val>
            <c:numRef>
              <c:f>TablaDatos!$C$58:$C$60</c:f>
              <c:numCache>
                <c:formatCode>General</c:formatCode>
                <c:ptCount val="3"/>
                <c:pt idx="0">
                  <c:v>0.375</c:v>
                </c:pt>
                <c:pt idx="1">
                  <c:v>0.375</c:v>
                </c:pt>
                <c:pt idx="2">
                  <c:v>0.25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07/06/2017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Doctorado en Gestión de la Educación Superior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11765" y="908719"/>
            <a:ext cx="8784975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87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.5%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que actualmente sí trabajan 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1114974" y="2226821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1.4 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4061947" y="2452780"/>
            <a:ext cx="4360234" cy="821589"/>
            <a:chOff x="3222260" y="2852936"/>
            <a:chExt cx="4524403" cy="821589"/>
          </a:xfrm>
        </p:grpSpPr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9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0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5943518" y="3290627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 </a:t>
              </a: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11765" y="3789040"/>
            <a:ext cx="8784975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egresados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han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trabajado en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12.5%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que sí han trabajado egresados de ese posgrado en la empresa/institución,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pero actualmente no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915816" y="5211197"/>
            <a:ext cx="3340751" cy="101566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500" b="1" dirty="0" smtClean="0">
                <a:latin typeface="Century Gothic" pitchFamily="34" charset="0"/>
                <a:ea typeface="ＭＳ Ｐゴシック" pitchFamily="34" charset="-128"/>
              </a:rPr>
              <a:t>1.0 egresado </a:t>
            </a:r>
            <a:r>
              <a:rPr lang="es-MX" sz="1500" b="1" dirty="0" smtClean="0">
                <a:latin typeface="Century Gothic" pitchFamily="34" charset="0"/>
                <a:ea typeface="ＭＳ Ｐゴシック" pitchFamily="34" charset="-128"/>
              </a:rPr>
              <a:t>en promedio han trabajado en la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500" b="1" dirty="0" smtClean="0">
                <a:latin typeface="Century Gothic" pitchFamily="34" charset="0"/>
                <a:ea typeface="ＭＳ Ｐゴシック" pitchFamily="34" charset="-128"/>
              </a:rPr>
              <a:t>empresa / institución, pero actualmente no</a:t>
            </a:r>
            <a:endParaRPr lang="es-MX" sz="15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062864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1015281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626606"/>
              </p:ext>
            </p:extLst>
          </p:nvPr>
        </p:nvGraphicFramePr>
        <p:xfrm>
          <a:off x="1536483" y="1340768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693248"/>
              </p:ext>
            </p:extLst>
          </p:nvPr>
        </p:nvGraphicFramePr>
        <p:xfrm>
          <a:off x="1403648" y="1013130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76120"/>
              </p:ext>
            </p:extLst>
          </p:nvPr>
        </p:nvGraphicFramePr>
        <p:xfrm>
          <a:off x="1403648" y="1196752"/>
          <a:ext cx="7524948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7092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9577473"/>
              </p:ext>
            </p:extLst>
          </p:nvPr>
        </p:nvGraphicFramePr>
        <p:xfrm>
          <a:off x="647700" y="2482331"/>
          <a:ext cx="7848600" cy="2386829"/>
        </p:xfrm>
        <a:graphic>
          <a:graphicData uri="http://schemas.openxmlformats.org/drawingml/2006/table">
            <a:tbl>
              <a:tblPr/>
              <a:tblGrid>
                <a:gridCol w="2133600"/>
                <a:gridCol w="1219200"/>
                <a:gridCol w="1244600"/>
                <a:gridCol w="1295400"/>
                <a:gridCol w="1193800"/>
                <a:gridCol w="762000"/>
              </a:tblGrid>
              <a:tr h="1440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4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87289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3896366"/>
              </p:ext>
            </p:extLst>
          </p:nvPr>
        </p:nvGraphicFramePr>
        <p:xfrm>
          <a:off x="457200" y="2276876"/>
          <a:ext cx="8229601" cy="2749910"/>
        </p:xfrm>
        <a:graphic>
          <a:graphicData uri="http://schemas.openxmlformats.org/drawingml/2006/table">
            <a:tbl>
              <a:tblPr/>
              <a:tblGrid>
                <a:gridCol w="2751316"/>
                <a:gridCol w="1168701"/>
                <a:gridCol w="1193049"/>
                <a:gridCol w="1241744"/>
                <a:gridCol w="1144353"/>
                <a:gridCol w="730438"/>
              </a:tblGrid>
              <a:tr h="28802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97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6339819"/>
              </p:ext>
            </p:extLst>
          </p:nvPr>
        </p:nvGraphicFramePr>
        <p:xfrm>
          <a:off x="543801" y="126876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5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55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</a:t>
            </a: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55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55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923518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88695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937868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69668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3957748"/>
            <a:ext cx="8722171" cy="752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55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55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usted que es la oferta de trabajo para las personas que cuentan </a:t>
            </a: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55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55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55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2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2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893259"/>
              </p:ext>
            </p:extLst>
          </p:nvPr>
        </p:nvGraphicFramePr>
        <p:xfrm>
          <a:off x="323528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4327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5577642"/>
              </p:ext>
            </p:extLst>
          </p:nvPr>
        </p:nvGraphicFramePr>
        <p:xfrm>
          <a:off x="1403648" y="1344257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del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Gestión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de la Educación Superior”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69941"/>
              </p:ext>
            </p:extLst>
          </p:nvPr>
        </p:nvGraphicFramePr>
        <p:xfrm>
          <a:off x="1079500" y="1079500"/>
          <a:ext cx="7308924" cy="501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79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7.9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45479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0172788"/>
              </p:ext>
            </p:extLst>
          </p:nvPr>
        </p:nvGraphicFramePr>
        <p:xfrm>
          <a:off x="1331640" y="127547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915816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1601531" y="1990427"/>
            <a:ext cx="6445634" cy="4750941"/>
            <a:chOff x="1601531" y="1990427"/>
            <a:chExt cx="6445634" cy="4750941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051992" y="2062435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887372" y="1990427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601531" y="6381328"/>
              <a:ext cx="41766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115178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603119" y="587727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51688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70083" y="44447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70083" y="297829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</a:t>
              </a: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601531" y="251583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26078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601531" y="3501008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03473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70083" y="2492896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70083" y="394074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601531" y="446005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35794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70083" y="348235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603119" y="2996952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49955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71225" y="494726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603119" y="5396156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957044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570083" y="588336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547489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570083" y="5379313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01531" y="4005064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603119" y="4941168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890906" y="64357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571225" y="638742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2915816" y="4664169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300740"/>
              </p:ext>
            </p:extLst>
          </p:nvPr>
        </p:nvGraphicFramePr>
        <p:xfrm>
          <a:off x="664468" y="2420888"/>
          <a:ext cx="7723956" cy="2105315"/>
        </p:xfrm>
        <a:graphic>
          <a:graphicData uri="http://schemas.openxmlformats.org/drawingml/2006/table">
            <a:tbl>
              <a:tblPr/>
              <a:tblGrid>
                <a:gridCol w="5394241"/>
                <a:gridCol w="1300306"/>
                <a:gridCol w="1029409"/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911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Compromiso social y ética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1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la expresión oral y escrita del español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1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Gestión educativa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1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software especializado en investigación (Atlas.Ti, SPSS, etc.)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114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Mediador de conflictos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683568" y="4911551"/>
            <a:ext cx="79928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con dicha habilidad /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competencia.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057672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específicos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2699792" y="480818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1691680" y="5013176"/>
            <a:ext cx="65527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200" dirty="0">
                <a:solidFill>
                  <a:schemeClr val="tx1"/>
                </a:solidFill>
                <a:latin typeface="+mn-lt"/>
              </a:rPr>
              <a:t>** Casos en donde el entrevistado refiere que las actividades laborales del egresado no se relacionan </a:t>
            </a:r>
            <a:endParaRPr lang="es-ES" sz="1200" dirty="0" smtClean="0">
              <a:solidFill>
                <a:schemeClr val="tx1"/>
              </a:solidFill>
              <a:latin typeface="+mn-lt"/>
            </a:endParaRPr>
          </a:p>
          <a:p>
            <a:r>
              <a:rPr lang="es-ES" sz="1200" dirty="0" smtClean="0">
                <a:solidFill>
                  <a:schemeClr val="tx1"/>
                </a:solidFill>
                <a:latin typeface="+mn-lt"/>
              </a:rPr>
              <a:t>con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dicho 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 conocimiento</a:t>
            </a:r>
            <a:r>
              <a:rPr lang="es-ES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115288"/>
              </p:ext>
            </p:extLst>
          </p:nvPr>
        </p:nvGraphicFramePr>
        <p:xfrm>
          <a:off x="971600" y="2636912"/>
          <a:ext cx="7128792" cy="2021305"/>
        </p:xfrm>
        <a:graphic>
          <a:graphicData uri="http://schemas.openxmlformats.org/drawingml/2006/table">
            <a:tbl>
              <a:tblPr/>
              <a:tblGrid>
                <a:gridCol w="4771691"/>
                <a:gridCol w="1365394"/>
                <a:gridCol w="991707"/>
              </a:tblGrid>
              <a:tr h="720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 Aplica**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 de la problemática actual de las 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Análisis de políticas educativas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Problemas, desafíos y oportunidades la Educación Superior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Mercados de trabajo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Implementación de programas de internacionalización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1117487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5404228"/>
              </p:ext>
            </p:extLst>
          </p:nvPr>
        </p:nvGraphicFramePr>
        <p:xfrm>
          <a:off x="683568" y="1196752"/>
          <a:ext cx="7272808" cy="5065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1117487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7013527"/>
              </p:ext>
            </p:extLst>
          </p:nvPr>
        </p:nvGraphicFramePr>
        <p:xfrm>
          <a:off x="1115616" y="1268760"/>
          <a:ext cx="741687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985084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910214"/>
              </p:ext>
            </p:extLst>
          </p:nvPr>
        </p:nvGraphicFramePr>
        <p:xfrm>
          <a:off x="1619672" y="155323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552" y="1219692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del </a:t>
            </a: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9482945"/>
              </p:ext>
            </p:extLst>
          </p:nvPr>
        </p:nvGraphicFramePr>
        <p:xfrm>
          <a:off x="1547664" y="1238064"/>
          <a:ext cx="7349463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del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Doctorado en Gestión de la Educación Superior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117487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11296"/>
              </p:ext>
            </p:extLst>
          </p:nvPr>
        </p:nvGraphicFramePr>
        <p:xfrm>
          <a:off x="1727684" y="1140556"/>
          <a:ext cx="7272808" cy="5097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6654409"/>
              </p:ext>
            </p:extLst>
          </p:nvPr>
        </p:nvGraphicFramePr>
        <p:xfrm>
          <a:off x="1475656" y="1388263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700204"/>
              </p:ext>
            </p:extLst>
          </p:nvPr>
        </p:nvGraphicFramePr>
        <p:xfrm>
          <a:off x="833259" y="1628800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30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mayo al 07 de junio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</a:t>
                      </a: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s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Doctorado en Gestión 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Educación Superior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8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27584" y="5445224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289960"/>
              </p:ext>
            </p:extLst>
          </p:nvPr>
        </p:nvGraphicFramePr>
        <p:xfrm>
          <a:off x="-145555" y="3573016"/>
          <a:ext cx="5582887" cy="2805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3635896" y="1812095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98072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532064" y="1196752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027431" y="1871439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560634" y="1844452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-5400000">
            <a:off x="5114619" y="726852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119382" y="2090514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029019" y="119675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029019" y="151742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536587" y="1484089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017906" y="2236564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558253" y="2203227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581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294879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544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5959169" y="2596927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596336" y="2564904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12.5%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403648" y="391527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5375459" y="3737591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5519016" y="4558087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17.0 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293121" y="53243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293121" y="5756196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32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576" y="1052736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Doctorado en Gestión de la Educación Superior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endParaRPr lang="es-MX" sz="1600" dirty="0" smtClean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9012374"/>
              </p:ext>
            </p:extLst>
          </p:nvPr>
        </p:nvGraphicFramePr>
        <p:xfrm>
          <a:off x="552376" y="143715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111690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5644389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8356036"/>
              </p:ext>
            </p:extLst>
          </p:nvPr>
        </p:nvGraphicFramePr>
        <p:xfrm>
          <a:off x="1403648" y="836712"/>
          <a:ext cx="7416824" cy="52310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7001132"/>
              </p:ext>
            </p:extLst>
          </p:nvPr>
        </p:nvGraphicFramePr>
        <p:xfrm>
          <a:off x="1043608" y="718704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14633</TotalTime>
  <Words>1811</Words>
  <Application>Microsoft Office PowerPoint</Application>
  <PresentationFormat>Presentación en pantalla (4:3)</PresentationFormat>
  <Paragraphs>433</Paragraphs>
  <Slides>32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32</vt:i4>
      </vt:variant>
    </vt:vector>
  </HeadingPairs>
  <TitlesOfParts>
    <vt:vector size="34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1009</cp:revision>
  <cp:lastPrinted>2013-07-09T20:28:01Z</cp:lastPrinted>
  <dcterms:created xsi:type="dcterms:W3CDTF">1601-01-01T00:00:00Z</dcterms:created>
  <dcterms:modified xsi:type="dcterms:W3CDTF">2017-06-08T11:24:56Z</dcterms:modified>
</cp:coreProperties>
</file>