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notesSlides/notesSlide10.xml" ContentType="application/vnd.openxmlformats-officedocument.presentationml.notesSlide+xml"/>
  <Override PartName="/ppt/charts/chart7.xml" ContentType="application/vnd.openxmlformats-officedocument.drawingml.chart+xml"/>
  <Override PartName="/ppt/notesSlides/notesSlide11.xml" ContentType="application/vnd.openxmlformats-officedocument.presentationml.notesSlide+xml"/>
  <Override PartName="/ppt/charts/chart8.xml" ContentType="application/vnd.openxmlformats-officedocument.drawingml.chart+xml"/>
  <Override PartName="/ppt/notesSlides/notesSlide12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13.xml" ContentType="application/vnd.openxmlformats-officedocument.presentationml.notesSlide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36"/>
  </p:notesMasterIdLst>
  <p:handoutMasterIdLst>
    <p:handoutMasterId r:id="rId37"/>
  </p:handoutMasterIdLst>
  <p:sldIdLst>
    <p:sldId id="362" r:id="rId3"/>
    <p:sldId id="511" r:id="rId4"/>
    <p:sldId id="512" r:id="rId5"/>
    <p:sldId id="513" r:id="rId6"/>
    <p:sldId id="514" r:id="rId7"/>
    <p:sldId id="539" r:id="rId8"/>
    <p:sldId id="540" r:id="rId9"/>
    <p:sldId id="515" r:id="rId10"/>
    <p:sldId id="516" r:id="rId11"/>
    <p:sldId id="517" r:id="rId12"/>
    <p:sldId id="518" r:id="rId13"/>
    <p:sldId id="541" r:id="rId14"/>
    <p:sldId id="519" r:id="rId15"/>
    <p:sldId id="520" r:id="rId16"/>
    <p:sldId id="521" r:id="rId17"/>
    <p:sldId id="522" r:id="rId18"/>
    <p:sldId id="523" r:id="rId19"/>
    <p:sldId id="524" r:id="rId20"/>
    <p:sldId id="525" r:id="rId21"/>
    <p:sldId id="526" r:id="rId22"/>
    <p:sldId id="527" r:id="rId23"/>
    <p:sldId id="528" r:id="rId24"/>
    <p:sldId id="529" r:id="rId25"/>
    <p:sldId id="530" r:id="rId26"/>
    <p:sldId id="531" r:id="rId27"/>
    <p:sldId id="532" r:id="rId28"/>
    <p:sldId id="533" r:id="rId29"/>
    <p:sldId id="534" r:id="rId30"/>
    <p:sldId id="535" r:id="rId31"/>
    <p:sldId id="536" r:id="rId32"/>
    <p:sldId id="537" r:id="rId33"/>
    <p:sldId id="538" r:id="rId34"/>
    <p:sldId id="369" r:id="rId35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C0000"/>
    <a:srgbClr val="DE0000"/>
    <a:srgbClr val="E4E4E4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 autoAdjust="0"/>
  </p:normalViewPr>
  <p:slideViewPr>
    <p:cSldViewPr>
      <p:cViewPr varScale="1">
        <p:scale>
          <a:sx n="107" d="100"/>
          <a:sy n="107" d="100"/>
        </p:scale>
        <p:origin x="-1640" y="-10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1_ESPECIALIDAD_GERIATR&#205;A\11_GR&#193;FICAS_EMP_EG_(HCGFAA)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1_ESPECIALIDAD_GERIATR&#205;A\11_GR&#193;FICAS_EMP_EG_(HCGFAA)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1_ESPECIALIDAD_GERIATR&#205;A\11_GR&#193;FICAS_EMP_EG_(HCGFAA)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1_ESPECIALIDAD_GERIATR&#205;A\11_GR&#193;FICAS_EMP_EG_(HCGFAA)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1_ESPECIALIDAD_GERIATR&#205;A\11_GR&#193;FICAS_EMP_EG_(HCGFAA)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1_ESPECIALIDAD_GERIATR&#205;A\11_GR&#193;FICAS_EMP_EG_(HCGFAA)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1_ESPECIALIDAD_GERIATR&#205;A\11_GR&#193;FICAS_EMP_EG_(HCGFAA)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1_ESPECIALIDAD_GERIATR&#205;A\11_GR&#193;FICAS_EMP_EG_(HCGFAA)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1_ESPECIALIDAD_GERIATR&#205;A\11_GR&#193;FICAS_EMP_EG_(HCGFAA)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1_ESPECIALIDAD_GERIATR&#205;A\11_GR&#193;FICAS_EMP_EG_(HCGFAA)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1_ESPECIALIDAD_GERIATR&#205;A\11_GR&#193;FICAS_EMP_EG_(HCGFAA)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5-2016\05_MAESTR&#205;A_EN_CIENCIA_DEL_COMPORTAMIENTO_ORIENTACI&#211;N_AN&#193;LISIS_DE_LA_CONDUCTA\05_EMP_MCCOAC_PROCESO\05_EMP_GRAF_MCCOAC.xlsm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1_ESPECIALIDAD_GERIATR&#205;A\11_GR&#193;FICAS_EMP_EG_(HCGFAA)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1_ESPECIALIDAD_GERIATR&#205;A\11_GR&#193;FICAS_EMP_EG_(HCGFAA)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1_ESPECIALIDAD_GERIATR&#205;A\11_GR&#193;FICAS_EMP_EG_(HCGFAA)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1_ESPECIALIDAD_GERIATR&#205;A\11_GR&#193;FICAS_EMP_EG_(HCGFAA)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1_ESPECIALIDAD_GERIATR&#205;A\11_GR&#193;FICAS_EMP_EG_(HCGFAA)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1_ESPECIALIDAD_GERIATR&#205;A\11_GR&#193;FICAS_EMP_EG_(HCGFAA)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1_ESPECIALIDAD_GERIATR&#205;A\11_GR&#193;FICAS_EMP_EG_(HCGFAA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1"/>
          <c:w val="0.615384615384615"/>
          <c:h val="0.54054054054054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1"/>
            <c:bubble3D val="0"/>
            <c:explosion val="16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0261538461538462"/>
                  <c:y val="-0.0405405405405405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0.02"/>
                  <c:y val="0.0513513513513514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TablaDatos!$B$160:$B$161</c:f>
              <c:strCache>
                <c:ptCount val="2"/>
                <c:pt idx="0">
                  <c:v>Licenciatura</c:v>
                </c:pt>
                <c:pt idx="1">
                  <c:v>Posgrado</c:v>
                </c:pt>
              </c:strCache>
            </c:strRef>
          </c:cat>
          <c:val>
            <c:numRef>
              <c:f>TablaDatos!$C$160:$C$161</c:f>
              <c:numCache>
                <c:formatCode>General</c:formatCode>
                <c:ptCount val="2"/>
                <c:pt idx="0">
                  <c:v>0.25</c:v>
                </c:pt>
                <c:pt idx="1">
                  <c:v>0.75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1"/>
          <c:w val="0.615384615384615"/>
          <c:h val="0.54054054054054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5"/>
            <c:spPr>
              <a:solidFill>
                <a:srgbClr val="FF0000"/>
              </a:solidFill>
            </c:spPr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0.0230769230769231"/>
                  <c:y val="0.056756756756756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0.0353846153846154"/>
                  <c:y val="-0.056756756756756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TablaDatos!$B$60:$B$61</c:f>
              <c:strCache>
                <c:ptCount val="2"/>
                <c:pt idx="0">
                  <c:v>Bolsa de trabajo</c:v>
                </c:pt>
                <c:pt idx="1">
                  <c:v>Recomendación</c:v>
                </c:pt>
              </c:strCache>
            </c:strRef>
          </c:cat>
          <c:val>
            <c:numRef>
              <c:f>TablaDatos!$C$60:$C$61</c:f>
              <c:numCache>
                <c:formatCode>General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1"/>
          <c:w val="0.615384615384615"/>
          <c:h val="0.54054054054054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4"/>
            <c:spPr>
              <a:solidFill>
                <a:srgbClr val="FF0000"/>
              </a:solidFill>
            </c:spPr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0.0"/>
                  <c:y val="0.0405405405405404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0.0230769230769231"/>
                  <c:y val="-0.048648648648648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TablaDatos!$B$66:$B$67</c:f>
              <c:strCache>
                <c:ptCount val="2"/>
                <c:pt idx="0">
                  <c:v>Eventual</c:v>
                </c:pt>
                <c:pt idx="1">
                  <c:v>Base o Planta</c:v>
                </c:pt>
              </c:strCache>
            </c:strRef>
          </c:cat>
          <c:val>
            <c:numRef>
              <c:f>TablaDatos!$C$66:$C$67</c:f>
              <c:numCache>
                <c:formatCode>General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0305555555555556"/>
          <c:y val="0.194328885972587"/>
          <c:w val="0.833333333333334"/>
          <c:h val="0.75474518810148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166666666666666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TablaDatos!$B$72:$B$76</c:f>
              <c:strCache>
                <c:ptCount val="5"/>
                <c:pt idx="0">
                  <c:v>De $10,001 a $15,000</c:v>
                </c:pt>
                <c:pt idx="1">
                  <c:v>De $15,001 a $20,000</c:v>
                </c:pt>
                <c:pt idx="2">
                  <c:v>De $20,001 a $25,000</c:v>
                </c:pt>
                <c:pt idx="3">
                  <c:v>De $25,001 a $30,000</c:v>
                </c:pt>
                <c:pt idx="4">
                  <c:v>De $35,001 a $40,000</c:v>
                </c:pt>
              </c:strCache>
            </c:strRef>
          </c:cat>
          <c:val>
            <c:numRef>
              <c:f>TablaDatos!$C$72:$C$76</c:f>
              <c:numCache>
                <c:formatCode>General</c:formatCode>
                <c:ptCount val="5"/>
                <c:pt idx="0">
                  <c:v>0.25</c:v>
                </c:pt>
                <c:pt idx="1">
                  <c:v>0.125</c:v>
                </c:pt>
                <c:pt idx="2">
                  <c:v>0.375</c:v>
                </c:pt>
                <c:pt idx="3">
                  <c:v>0.125</c:v>
                </c:pt>
                <c:pt idx="4">
                  <c:v>0.125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41680040"/>
        <c:axId val="-2142012632"/>
        <c:axId val="0"/>
      </c:bar3DChart>
      <c:catAx>
        <c:axId val="-214168004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-2142012632"/>
        <c:crosses val="autoZero"/>
        <c:auto val="1"/>
        <c:lblAlgn val="ctr"/>
        <c:lblOffset val="100"/>
        <c:noMultiLvlLbl val="0"/>
      </c:catAx>
      <c:valAx>
        <c:axId val="-21420126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416800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1"/>
          <c:w val="0.615384615384615"/>
          <c:h val="0.54054054054054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2"/>
            <c:bubble3D val="0"/>
            <c:explosion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0153846153846154"/>
                  <c:y val="-0.043243243243243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0.0276923076923077"/>
                  <c:y val="-0.037837837837837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0.02"/>
                  <c:y val="0.0648646520536284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TablaDatos!$B$81:$B$83</c:f>
              <c:strCache>
                <c:ptCount val="3"/>
                <c:pt idx="0">
                  <c:v>Puesto</c:v>
                </c:pt>
                <c:pt idx="1">
                  <c:v>Antigüedad en la empresa</c:v>
                </c:pt>
                <c:pt idx="2">
                  <c:v>Ya se tiene un rango establecido</c:v>
                </c:pt>
              </c:strCache>
            </c:strRef>
          </c:cat>
          <c:val>
            <c:numRef>
              <c:f>TablaDatos!$C$81:$C$83</c:f>
              <c:numCache>
                <c:formatCode>General</c:formatCode>
                <c:ptCount val="3"/>
                <c:pt idx="0">
                  <c:v>0.125</c:v>
                </c:pt>
                <c:pt idx="1">
                  <c:v>0.125</c:v>
                </c:pt>
                <c:pt idx="2">
                  <c:v>0.75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1535134579426"/>
          <c:y val="0.217800188098846"/>
          <c:w val="0.66112816564404"/>
          <c:h val="0.75474518356065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330303507516106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75758052970651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330302075876879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348483894058697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TablaDatos!$B$88:$B$91</c:f>
              <c:strCache>
                <c:ptCount val="4"/>
                <c:pt idx="0">
                  <c:v>Muy importante</c:v>
                </c:pt>
                <c:pt idx="1">
                  <c:v>Importante</c:v>
                </c:pt>
                <c:pt idx="2">
                  <c:v>Poco importante</c:v>
                </c:pt>
                <c:pt idx="3">
                  <c:v>Nada importante</c:v>
                </c:pt>
              </c:strCache>
            </c:strRef>
          </c:cat>
          <c:val>
            <c:numRef>
              <c:f>TablaDatos!$C$88:$C$91</c:f>
              <c:numCache>
                <c:formatCode>General</c:formatCode>
                <c:ptCount val="4"/>
                <c:pt idx="0">
                  <c:v>0.75</c:v>
                </c:pt>
                <c:pt idx="1">
                  <c:v>0.25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81748392"/>
        <c:axId val="-2145939848"/>
        <c:axId val="0"/>
      </c:bar3DChart>
      <c:catAx>
        <c:axId val="-208174839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45939848"/>
        <c:crosses val="autoZero"/>
        <c:auto val="1"/>
        <c:lblAlgn val="ctr"/>
        <c:lblOffset val="100"/>
        <c:noMultiLvlLbl val="0"/>
      </c:catAx>
      <c:valAx>
        <c:axId val="-214593984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817483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1"/>
          <c:w val="0.615384615384615"/>
          <c:h val="0.54054054054054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5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2"/>
            <c:bubble3D val="0"/>
            <c:explosion val="0"/>
            <c:spPr>
              <a:solidFill>
                <a:srgbClr val="EDEDED"/>
              </a:solidFill>
            </c:spPr>
          </c:dPt>
          <c:dLbls>
            <c:dLbl>
              <c:idx val="0"/>
              <c:layout>
                <c:manualLayout>
                  <c:x val="-0.00615384615384627"/>
                  <c:y val="0.0486486486486485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0.00307692307692308"/>
                  <c:y val="-0.045945945945945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0.0476923076923077"/>
                  <c:y val="-0.0405405405405405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TablaDatos!$B$96:$B$98</c:f>
              <c:strCache>
                <c:ptCount val="3"/>
                <c:pt idx="0">
                  <c:v>Preparación académica</c:v>
                </c:pt>
                <c:pt idx="1">
                  <c:v>Práctica</c:v>
                </c:pt>
                <c:pt idx="2">
                  <c:v>Liderazgo</c:v>
                </c:pt>
              </c:strCache>
            </c:strRef>
          </c:cat>
          <c:val>
            <c:numRef>
              <c:f>TablaDatos!$C$96:$C$98</c:f>
              <c:numCache>
                <c:formatCode>General</c:formatCode>
                <c:ptCount val="3"/>
                <c:pt idx="0">
                  <c:v>0.75</c:v>
                </c:pt>
                <c:pt idx="1">
                  <c:v>0.125</c:v>
                </c:pt>
                <c:pt idx="2">
                  <c:v>0.125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0305555555555556"/>
          <c:y val="0.194328885972587"/>
          <c:w val="0.833333333333334"/>
          <c:h val="0.75474518810148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0153105861767279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TablaDatos!$B$103:$B$108</c:f>
              <c:strCache>
                <c:ptCount val="6"/>
                <c:pt idx="0">
                  <c:v>Ninguna</c:v>
                </c:pt>
                <c:pt idx="1">
                  <c:v>Falta de disposición</c:v>
                </c:pt>
                <c:pt idx="2">
                  <c:v>Falta de dominio de otro idioma</c:v>
                </c:pt>
                <c:pt idx="3">
                  <c:v>Investigación</c:v>
                </c:pt>
                <c:pt idx="4">
                  <c:v>Falta de administración del tiempo</c:v>
                </c:pt>
                <c:pt idx="5">
                  <c:v>Habilidades directivas</c:v>
                </c:pt>
              </c:strCache>
            </c:strRef>
          </c:cat>
          <c:val>
            <c:numRef>
              <c:f>TablaDatos!$C$103:$C$108</c:f>
              <c:numCache>
                <c:formatCode>General</c:formatCode>
                <c:ptCount val="6"/>
                <c:pt idx="0">
                  <c:v>0.375</c:v>
                </c:pt>
                <c:pt idx="1">
                  <c:v>0.125</c:v>
                </c:pt>
                <c:pt idx="2">
                  <c:v>0.125</c:v>
                </c:pt>
                <c:pt idx="3">
                  <c:v>0.125</c:v>
                </c:pt>
                <c:pt idx="4">
                  <c:v>0.125</c:v>
                </c:pt>
                <c:pt idx="5">
                  <c:v>0.125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35112920"/>
        <c:axId val="-2135258600"/>
        <c:axId val="0"/>
      </c:bar3DChart>
      <c:catAx>
        <c:axId val="-213511292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-2135258600"/>
        <c:crosses val="autoZero"/>
        <c:auto val="1"/>
        <c:lblAlgn val="ctr"/>
        <c:lblOffset val="100"/>
        <c:noMultiLvlLbl val="0"/>
      </c:catAx>
      <c:valAx>
        <c:axId val="-21352586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351129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0305555555555556"/>
          <c:y val="0.194328885972587"/>
          <c:w val="0.833333333333334"/>
          <c:h val="0.75474518810148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75758052970651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75758052970651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275758052970651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348485325697924"/>
                  <c:y val="4.256224727674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TablaDatos!$B$113:$B$116</c:f>
              <c:strCache>
                <c:ptCount val="4"/>
                <c:pt idx="0">
                  <c:v>Muy adecuada</c:v>
                </c:pt>
                <c:pt idx="1">
                  <c:v>Adecuada</c:v>
                </c:pt>
                <c:pt idx="2">
                  <c:v>Poco adecuada</c:v>
                </c:pt>
                <c:pt idx="3">
                  <c:v>Nada adecuada</c:v>
                </c:pt>
              </c:strCache>
            </c:strRef>
          </c:cat>
          <c:val>
            <c:numRef>
              <c:f>TablaDatos!$C$113:$C$116</c:f>
              <c:numCache>
                <c:formatCode>General</c:formatCode>
                <c:ptCount val="4"/>
                <c:pt idx="0">
                  <c:v>0.75</c:v>
                </c:pt>
                <c:pt idx="1">
                  <c:v>0.125</c:v>
                </c:pt>
                <c:pt idx="2">
                  <c:v>0.125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81726072"/>
        <c:axId val="-2066851592"/>
        <c:axId val="0"/>
      </c:bar3DChart>
      <c:catAx>
        <c:axId val="-208172607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66851592"/>
        <c:crosses val="autoZero"/>
        <c:auto val="1"/>
        <c:lblAlgn val="ctr"/>
        <c:lblOffset val="100"/>
        <c:noMultiLvlLbl val="0"/>
      </c:catAx>
      <c:valAx>
        <c:axId val="-206685159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817260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0305555555555556"/>
          <c:y val="0.194328885972587"/>
          <c:w val="0.833333333333334"/>
          <c:h val="0.75474518810148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312121689334288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93939871152469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330302075876879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330302075876879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TablaDatos!$B$121:$B$124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TablaDatos!$C$121:$C$124</c:f>
              <c:numCache>
                <c:formatCode>General</c:formatCode>
                <c:ptCount val="4"/>
                <c:pt idx="0">
                  <c:v>0.625</c:v>
                </c:pt>
                <c:pt idx="1">
                  <c:v>0.375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82308504"/>
        <c:axId val="-2082246392"/>
        <c:axId val="0"/>
      </c:bar3DChart>
      <c:catAx>
        <c:axId val="-208230850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82246392"/>
        <c:crosses val="autoZero"/>
        <c:auto val="1"/>
        <c:lblAlgn val="ctr"/>
        <c:lblOffset val="100"/>
        <c:noMultiLvlLbl val="0"/>
      </c:catAx>
      <c:valAx>
        <c:axId val="-208224639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823085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0305555555555556"/>
          <c:y val="0.194328885972587"/>
          <c:w val="0.833333333333334"/>
          <c:h val="0.75474518810148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9393987115247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75758052970651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330303507516107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348485325697924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TablaDatos!$B$129:$B$132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TablaDatos!$C$129:$C$132</c:f>
              <c:numCache>
                <c:formatCode>General</c:formatCode>
                <c:ptCount val="4"/>
                <c:pt idx="0">
                  <c:v>0.5</c:v>
                </c:pt>
                <c:pt idx="1">
                  <c:v>0.125</c:v>
                </c:pt>
                <c:pt idx="2">
                  <c:v>0.375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87771960"/>
        <c:axId val="-2134978312"/>
        <c:axId val="0"/>
      </c:bar3DChart>
      <c:catAx>
        <c:axId val="-208777196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34978312"/>
        <c:crosses val="autoZero"/>
        <c:auto val="1"/>
        <c:lblAlgn val="ctr"/>
        <c:lblOffset val="100"/>
        <c:noMultiLvlLbl val="0"/>
      </c:catAx>
      <c:valAx>
        <c:axId val="-213497831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877719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5370276318504"/>
          <c:y val="0.163162060323978"/>
          <c:w val="0.713921914495099"/>
          <c:h val="0.626910219218549"/>
        </c:manualLayout>
      </c:layout>
      <c:pie3DChart>
        <c:varyColors val="1"/>
        <c:ser>
          <c:idx val="0"/>
          <c:order val="0"/>
          <c:tx>
            <c:strRef>
              <c:f>TablaDatos!$B$7</c:f>
              <c:strCache>
                <c:ptCount val="1"/>
                <c:pt idx="0">
                  <c:v>Sí, actualmente trabajan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5.64530301695116E-17"/>
                  <c:y val="0.029689608636977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Sí, actualmente trabajan</a:t>
                    </a:r>
                  </a:p>
                  <a:p>
                    <a:r>
                      <a:rPr lang="en-US"/>
                      <a:t>100.0%</a:t>
                    </a:r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TablaDatos!$C$7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0305555555555556"/>
          <c:y val="0.194328885972587"/>
          <c:w val="0.833333333333334"/>
          <c:h val="0.75474518810148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75758052970651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166666666666665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TablaDatos!$B$137:$B$141</c:f>
              <c:strCache>
                <c:ptCount val="5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  <c:pt idx="4">
                  <c:v>No sé</c:v>
                </c:pt>
              </c:strCache>
            </c:strRef>
          </c:cat>
          <c:val>
            <c:numRef>
              <c:f>TablaDatos!$C$137:$C$141</c:f>
              <c:numCache>
                <c:formatCode>General</c:formatCode>
                <c:ptCount val="5"/>
                <c:pt idx="0">
                  <c:v>0.25</c:v>
                </c:pt>
                <c:pt idx="1">
                  <c:v>0.125</c:v>
                </c:pt>
                <c:pt idx="2">
                  <c:v>0.25</c:v>
                </c:pt>
                <c:pt idx="3">
                  <c:v>0.25</c:v>
                </c:pt>
                <c:pt idx="4">
                  <c:v>0.125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67614360"/>
        <c:axId val="-2067016056"/>
        <c:axId val="0"/>
      </c:bar3DChart>
      <c:catAx>
        <c:axId val="-206761436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67016056"/>
        <c:crosses val="autoZero"/>
        <c:auto val="1"/>
        <c:lblAlgn val="ctr"/>
        <c:lblOffset val="100"/>
        <c:noMultiLvlLbl val="0"/>
      </c:catAx>
      <c:valAx>
        <c:axId val="-20670160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676143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"/>
          <c:y val="0.240540540540541"/>
          <c:w val="0.615384615384615"/>
          <c:h val="0.540540540540541"/>
        </c:manualLayout>
      </c:layout>
      <c:pie3DChart>
        <c:varyColors val="1"/>
        <c:ser>
          <c:idx val="0"/>
          <c:order val="0"/>
          <c:tx>
            <c:strRef>
              <c:f>TablaDatos!$B$11</c:f>
              <c:strCache>
                <c:ptCount val="1"/>
                <c:pt idx="0">
                  <c:v>Gobierno y/u Organismos Públicos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0.00153846153846154"/>
                  <c:y val="0.0297297297297297"/>
                </c:manualLayout>
              </c:layout>
              <c:tx>
                <c:rich>
                  <a:bodyPr/>
                  <a:lstStyle/>
                  <a:p>
                    <a:r>
                      <a:rPr lang="en-US" sz="1300"/>
                      <a:t>Gobierno y/u Organismos Públicos</a:t>
                    </a:r>
                    <a:r>
                      <a:rPr lang="en-US" sz="1300" baseline="0"/>
                      <a:t> </a:t>
                    </a:r>
                  </a:p>
                  <a:p>
                    <a:r>
                      <a:rPr lang="en-US" sz="1300"/>
                      <a:t>100.0%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val>
            <c:numRef>
              <c:f>TablaDatos!$C$11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0305555555555556"/>
          <c:y val="0.194328885972587"/>
          <c:w val="0.833333333333334"/>
          <c:h val="0.75474518810148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330303507516106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348485325697924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275758052970651"/>
                  <c:y val="2.12811236334186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330303507516106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TablaDatos!$B$15:$B$18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TablaDatos!$C$15:$C$18</c:f>
              <c:numCache>
                <c:formatCode>General</c:formatCode>
                <c:ptCount val="4"/>
                <c:pt idx="0">
                  <c:v>0.0</c:v>
                </c:pt>
                <c:pt idx="1">
                  <c:v>0.0</c:v>
                </c:pt>
                <c:pt idx="2">
                  <c:v>0.25</c:v>
                </c:pt>
                <c:pt idx="3">
                  <c:v>0.75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11817304"/>
        <c:axId val="-2106848344"/>
        <c:axId val="0"/>
      </c:bar3DChart>
      <c:catAx>
        <c:axId val="-211181730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06848344"/>
        <c:crosses val="autoZero"/>
        <c:auto val="1"/>
        <c:lblAlgn val="ctr"/>
        <c:lblOffset val="100"/>
        <c:noMultiLvlLbl val="0"/>
      </c:catAx>
      <c:valAx>
        <c:axId val="-21068483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118173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0305555555555556"/>
          <c:y val="0.194328885972587"/>
          <c:w val="0.833333333333334"/>
          <c:h val="0.75474518810148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75758052970651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75758052970651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275758052970651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29393987115247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TablaDatos!$B$23:$B$26</c:f>
              <c:strCache>
                <c:ptCount val="4"/>
                <c:pt idx="0">
                  <c:v>Coordinador de área</c:v>
                </c:pt>
                <c:pt idx="1">
                  <c:v>Jefatura</c:v>
                </c:pt>
                <c:pt idx="2">
                  <c:v>Director General</c:v>
                </c:pt>
                <c:pt idx="3">
                  <c:v>Director de área</c:v>
                </c:pt>
              </c:strCache>
            </c:strRef>
          </c:cat>
          <c:val>
            <c:numRef>
              <c:f>TablaDatos!$C$23:$C$26</c:f>
              <c:numCache>
                <c:formatCode>General</c:formatCode>
                <c:ptCount val="4"/>
                <c:pt idx="0">
                  <c:v>0.375</c:v>
                </c:pt>
                <c:pt idx="1">
                  <c:v>0.375</c:v>
                </c:pt>
                <c:pt idx="2">
                  <c:v>0.125</c:v>
                </c:pt>
                <c:pt idx="3">
                  <c:v>0.125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079781128"/>
        <c:axId val="-2142975432"/>
        <c:axId val="0"/>
      </c:bar3DChart>
      <c:catAx>
        <c:axId val="207978112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42975432"/>
        <c:crosses val="autoZero"/>
        <c:auto val="1"/>
        <c:lblAlgn val="ctr"/>
        <c:lblOffset val="100"/>
        <c:noMultiLvlLbl val="0"/>
      </c:catAx>
      <c:valAx>
        <c:axId val="-21429754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0797811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0305555555555556"/>
          <c:y val="0.194328885972587"/>
          <c:w val="0.833333333333334"/>
          <c:h val="0.75474518810148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75758052970651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7575805297065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275758052970651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330303507516106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TablaDatos!$B$31:$B$34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TablaDatos!$C$31:$C$34</c:f>
              <c:numCache>
                <c:formatCode>General</c:formatCode>
                <c:ptCount val="4"/>
                <c:pt idx="0">
                  <c:v>0.375</c:v>
                </c:pt>
                <c:pt idx="1">
                  <c:v>0.25</c:v>
                </c:pt>
                <c:pt idx="2">
                  <c:v>0.375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31131720"/>
        <c:axId val="-2138265624"/>
        <c:axId val="0"/>
      </c:bar3DChart>
      <c:catAx>
        <c:axId val="-213113172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38265624"/>
        <c:crosses val="autoZero"/>
        <c:auto val="1"/>
        <c:lblAlgn val="ctr"/>
        <c:lblOffset val="100"/>
        <c:noMultiLvlLbl val="0"/>
      </c:catAx>
      <c:valAx>
        <c:axId val="-213826562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311317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3846153846154"/>
          <c:y val="0.240540540540541"/>
          <c:w val="0.615384615384615"/>
          <c:h val="0.540540540540541"/>
        </c:manualLayout>
      </c:layout>
      <c:pie3DChart>
        <c:varyColors val="1"/>
        <c:ser>
          <c:idx val="0"/>
          <c:order val="0"/>
          <c:tx>
            <c:strRef>
              <c:f>TablaDatos!$B$42</c:f>
              <c:strCache>
                <c:ptCount val="1"/>
                <c:pt idx="0">
                  <c:v>No hay contrataciones en general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0.00769230769230764"/>
                  <c:y val="0.0297297297297297"/>
                </c:manualLayout>
              </c:layout>
              <c:tx>
                <c:rich>
                  <a:bodyPr/>
                  <a:lstStyle/>
                  <a:p>
                    <a:r>
                      <a:rPr lang="en-US" sz="1300"/>
                      <a:t>No hay contrataciones en general</a:t>
                    </a:r>
                  </a:p>
                  <a:p>
                    <a:r>
                      <a:rPr lang="en-US" sz="1300"/>
                      <a:t>100.0%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val>
            <c:numRef>
              <c:f>TablaDatos!$C$42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0305555555555556"/>
          <c:y val="0.194328885972587"/>
          <c:w val="0.833333333333334"/>
          <c:h val="0.75474518810148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9393987115247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75758052970651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330302075876879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330302075876879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TablaDatos!$B$44:$B$47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TablaDatos!$C$44:$C$47</c:f>
              <c:numCache>
                <c:formatCode>General</c:formatCode>
                <c:ptCount val="4"/>
                <c:pt idx="0">
                  <c:v>0.875</c:v>
                </c:pt>
                <c:pt idx="1">
                  <c:v>0.125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30946968"/>
        <c:axId val="-2140746200"/>
        <c:axId val="0"/>
      </c:bar3DChart>
      <c:catAx>
        <c:axId val="-213094696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40746200"/>
        <c:crosses val="autoZero"/>
        <c:auto val="1"/>
        <c:lblAlgn val="ctr"/>
        <c:lblOffset val="100"/>
        <c:noMultiLvlLbl val="0"/>
      </c:catAx>
      <c:valAx>
        <c:axId val="-21407462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309469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0305555555555556"/>
          <c:y val="0.194328885972587"/>
          <c:w val="0.833333333333334"/>
          <c:h val="0.75474518810148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75758052970651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75758052970651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330302075876879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330302075876879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TablaDatos!$B$52:$B$55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TablaDatos!$C$52:$C$55</c:f>
              <c:numCache>
                <c:formatCode>General</c:formatCode>
                <c:ptCount val="4"/>
                <c:pt idx="0">
                  <c:v>0.875</c:v>
                </c:pt>
                <c:pt idx="1">
                  <c:v>0.125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37709464"/>
        <c:axId val="-2140360392"/>
        <c:axId val="0"/>
      </c:bar3DChart>
      <c:catAx>
        <c:axId val="-213770946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40360392"/>
        <c:crosses val="autoZero"/>
        <c:auto val="1"/>
        <c:lblAlgn val="ctr"/>
        <c:lblOffset val="100"/>
        <c:noMultiLvlLbl val="0"/>
      </c:catAx>
      <c:valAx>
        <c:axId val="-214036039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377094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08/06/17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403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12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12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5909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080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F3E899B-ACDB-4ACA-A2BB-B80CE1DD8F53}" type="slidenum">
              <a:rPr lang="es-MX" smtClean="0"/>
              <a:pPr>
                <a:defRPr/>
              </a:pPr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6285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4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7AE025A1-D00A-45C0-9DA7-AB05671C9CB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B8F87BC-CF61-4F5C-8F0B-B0A2CCFF281F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6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9D31239-52A0-426A-9831-8FA69A9A971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0B7CA4E-A302-4FF8-AB5D-C6CC01163B4C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158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6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6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7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7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8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8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9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9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49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10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10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37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11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11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xmlns:p14="http://schemas.microsoft.com/office/powerpoint/2010/main"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xmlns:p14="http://schemas.microsoft.com/office/powerpoint/2010/main"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xmlns:p14="http://schemas.microsoft.com/office/powerpoint/2010/main"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xmlns:p14="http://schemas.microsoft.com/office/powerpoint/2010/main"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xmlns:p14="http://schemas.microsoft.com/office/powerpoint/2010/main"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xmlns:p14="http://schemas.microsoft.com/office/powerpoint/2010/main"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4.jpeg"/><Relationship Id="rId14" Type="http://schemas.openxmlformats.org/officeDocument/2006/relationships/image" Target="../media/image5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xmlns:p14="http://schemas.microsoft.com/office/powerpoint/2010/main"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30988"/>
            <a:ext cx="5004048" cy="235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kern="1200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  <a:cs typeface="+mn-cs"/>
              </a:rPr>
              <a:t>Especialidad en Geriatría</a:t>
            </a:r>
            <a:r>
              <a:rPr lang="es-MX" sz="1000" b="1" kern="1200" cap="small" baseline="0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  <a:cs typeface="+mn-cs"/>
              </a:rPr>
              <a:t> (HCGFAA)</a:t>
            </a:r>
            <a:endParaRPr lang="es-MX" sz="1000" b="1" kern="1200" cap="small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xmlns:p14="http://schemas.microsoft.com/office/powerpoint/2010/main"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0.xml"/><Relationship Id="rId3" Type="http://schemas.openxmlformats.org/officeDocument/2006/relationships/chart" Target="../charts/char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Relationship Id="rId3" Type="http://schemas.openxmlformats.org/officeDocument/2006/relationships/chart" Target="../charts/char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2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2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Relationship Id="rId3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xmlns:p14="http://schemas.microsoft.com/office/powerpoint/2010/main" spd="slow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1160458"/>
            <a:ext cx="7416800" cy="126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¿Cuántos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Geriatría (HCGFAA)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trabajan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actualmente en la empresa/institución aproximadamente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100.0% que indicaron que actualmente sí trabajan egresados de ese posgrado en la empresa/institución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473328" y="2795087"/>
            <a:ext cx="2509368" cy="113877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3.4 egresados en promedio laborando en la empresa / institución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2627784" y="4335603"/>
            <a:ext cx="4360234" cy="821589"/>
            <a:chOff x="3222260" y="2852936"/>
            <a:chExt cx="4524403" cy="821589"/>
          </a:xfrm>
        </p:grpSpPr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5338912" y="2971329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3222260" y="2884264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5953274" y="2852936"/>
              <a:ext cx="1593747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 egresado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1" name="AutoShape 16"/>
            <p:cNvSpPr>
              <a:spLocks noChangeArrowheads="1"/>
            </p:cNvSpPr>
            <p:nvPr/>
          </p:nvSpPr>
          <p:spPr bwMode="auto">
            <a:xfrm>
              <a:off x="5338912" y="347456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3222260" y="3368203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5943518" y="3337425"/>
              <a:ext cx="1803145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8 egresados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757908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683568" y="908720"/>
            <a:ext cx="7865872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Según su percepción,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tan probable es que contraten a más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Geriatría (HCGFAA)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corto o mediano plazo en esta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7881452"/>
              </p:ext>
            </p:extLst>
          </p:nvPr>
        </p:nvGraphicFramePr>
        <p:xfrm>
          <a:off x="1532998" y="1323491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55933540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2599103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467544" y="1052736"/>
            <a:ext cx="8369928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caso de que sea poco probable o nada probable, ¿Por qué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37.5%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indicaron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poco probable o nada probable la contratación)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359662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539552" y="943980"/>
            <a:ext cx="8208912" cy="64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Universidad de Guadalajara como casa de estudios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8517924"/>
              </p:ext>
            </p:extLst>
          </p:nvPr>
        </p:nvGraphicFramePr>
        <p:xfrm>
          <a:off x="1377471" y="1196752"/>
          <a:ext cx="7344816" cy="51149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2393423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71600" y="1015281"/>
            <a:ext cx="74168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preparación académica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Geriatría (HCGFAA)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Universidad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Guadalajara?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2431194"/>
              </p:ext>
            </p:extLst>
          </p:nvPr>
        </p:nvGraphicFramePr>
        <p:xfrm>
          <a:off x="1547664" y="1430052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01772427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85084"/>
            <a:ext cx="8640959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acuerdo con las políticas de su empresa/institución, ¿Qué tan importante consideraría o ha considerado cada uno de los siguientes criterios al momento de contratar a un egresado de la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Geriatría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016308"/>
              </p:ext>
            </p:extLst>
          </p:nvPr>
        </p:nvGraphicFramePr>
        <p:xfrm>
          <a:off x="467548" y="2348880"/>
          <a:ext cx="8208908" cy="2576828"/>
        </p:xfrm>
        <a:graphic>
          <a:graphicData uri="http://schemas.openxmlformats.org/drawingml/2006/table">
            <a:tbl>
              <a:tblPr/>
              <a:tblGrid>
                <a:gridCol w="2231548"/>
                <a:gridCol w="1275170"/>
                <a:gridCol w="1301736"/>
                <a:gridCol w="1354868"/>
                <a:gridCol w="1248604"/>
                <a:gridCol w="796982"/>
              </a:tblGrid>
              <a:tr h="21602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Criterios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6757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7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 cuente con título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7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Disponibilidad de horario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7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7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Experiencia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7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7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Estado civil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7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Universidad de procedencia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93890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1052736"/>
            <a:ext cx="864095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 y su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empresa/institución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los egresados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Geriatría (HCGFAA)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contraten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cuenten con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las siguientes capacidades y habilidades?</a:t>
            </a: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753437"/>
              </p:ext>
            </p:extLst>
          </p:nvPr>
        </p:nvGraphicFramePr>
        <p:xfrm>
          <a:off x="457200" y="2109636"/>
          <a:ext cx="8229601" cy="2898584"/>
        </p:xfrm>
        <a:graphic>
          <a:graphicData uri="http://schemas.openxmlformats.org/drawingml/2006/table">
            <a:tbl>
              <a:tblPr/>
              <a:tblGrid>
                <a:gridCol w="2751316"/>
                <a:gridCol w="1168701"/>
                <a:gridCol w="1193049"/>
                <a:gridCol w="1241744"/>
                <a:gridCol w="1144353"/>
                <a:gridCol w="730438"/>
              </a:tblGrid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5653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53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53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53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53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Dominio de otro idioma (inglés)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53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53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53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Directivas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53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027260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611560" y="1079975"/>
            <a:ext cx="7848871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las fuentes de reclutamiento a las que recurre regularmente su empresa/institución?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2940337"/>
              </p:ext>
            </p:extLst>
          </p:nvPr>
        </p:nvGraphicFramePr>
        <p:xfrm>
          <a:off x="408495" y="1331849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42152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570955" y="980728"/>
            <a:ext cx="828091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competido y 5 muy competido,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tan competido considera que está el campo laboral para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Geriatría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1934503" y="1923518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grado de competencia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650404" y="2388695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113394" y="2937868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13394" y="336966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42317" y="3957748"/>
            <a:ext cx="8722171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considera usted que es la oferta de trabajo para las personas que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Geriatría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de oferta y 5 mucha oferta)</a:t>
            </a:r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1934503" y="4889496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nivel de oferta de trabajo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650404" y="5369300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13394" y="5918473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113394" y="635027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5</a:t>
            </a:r>
          </a:p>
        </p:txBody>
      </p:sp>
    </p:spTree>
    <p:extLst>
      <p:ext uri="{BB962C8B-B14F-4D97-AF65-F5344CB8AC3E}">
        <p14:creationId xmlns:p14="http://schemas.microsoft.com/office/powerpoint/2010/main" val="363637506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22585" y="1052736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¿Cuál es (o era) el tipo de contrato de un egresado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Geriatría (HCGFAA)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4770549"/>
              </p:ext>
            </p:extLst>
          </p:nvPr>
        </p:nvGraphicFramePr>
        <p:xfrm>
          <a:off x="448981" y="131773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808697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899592" y="1844824"/>
            <a:ext cx="7488237" cy="29839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empleadores de egresados de la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“Especialidad en Geriatría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(HCGFAA)”</a:t>
            </a: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642100"/>
            <a:ext cx="513968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242846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23528" y="943273"/>
            <a:ext cx="8497887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sueldos aproximados mensuales que su empresa/institución ofrece (u ofrecía) a los egresados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Geriatría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4766835"/>
              </p:ext>
            </p:extLst>
          </p:nvPr>
        </p:nvGraphicFramePr>
        <p:xfrm>
          <a:off x="1540574" y="1196752"/>
          <a:ext cx="7272808" cy="5095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2399988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536" y="1052736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¿De qué depende el sueldo que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les paga (o pagaba)?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2680308"/>
              </p:ext>
            </p:extLst>
          </p:nvPr>
        </p:nvGraphicFramePr>
        <p:xfrm>
          <a:off x="395536" y="1377576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493772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71883" y="1196752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Mencione el grado de probabilidad que tienen (o tenían) los egresados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Geriatría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ascender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puesto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probable y 10 muy probable)</a:t>
            </a:r>
            <a:endParaRPr lang="es-MX" sz="12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2556421" y="2420888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Probabilidad promedio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5" name="AutoShape 8"/>
          <p:cNvSpPr>
            <a:spLocks noChangeArrowheads="1"/>
          </p:cNvSpPr>
          <p:nvPr/>
        </p:nvSpPr>
        <p:spPr bwMode="auto">
          <a:xfrm rot="16200000" flipH="1">
            <a:off x="4314577" y="2991594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23903" y="352159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6.5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171693" y="4365104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71693" y="4796904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9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466004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1045479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ustedes el conocimiento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Geriatría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dentro de su empresa/institución?</a:t>
            </a: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14026"/>
              </p:ext>
            </p:extLst>
          </p:nvPr>
        </p:nvGraphicFramePr>
        <p:xfrm>
          <a:off x="1403648" y="1045479"/>
          <a:ext cx="7236916" cy="4869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089237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 bwMode="auto">
          <a:xfrm>
            <a:off x="0" y="5744263"/>
            <a:ext cx="2627784" cy="11137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1601531" y="1990427"/>
            <a:ext cx="6445634" cy="4750941"/>
            <a:chOff x="1601531" y="1990427"/>
            <a:chExt cx="6445634" cy="4750941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auto">
            <a:xfrm>
              <a:off x="2051992" y="2062435"/>
              <a:ext cx="3240088" cy="348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Habilidades generales</a:t>
              </a:r>
            </a:p>
          </p:txBody>
        </p:sp>
        <p:sp>
          <p:nvSpPr>
            <p:cNvPr id="34820" name="Rectangle 3"/>
            <p:cNvSpPr>
              <a:spLocks noChangeArrowheads="1"/>
            </p:cNvSpPr>
            <p:nvPr/>
          </p:nvSpPr>
          <p:spPr bwMode="auto">
            <a:xfrm>
              <a:off x="5887372" y="1990427"/>
              <a:ext cx="2159793" cy="521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1400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Evaluación promedio</a:t>
              </a:r>
              <a:endParaRPr 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4821" name="Rectangle 7"/>
            <p:cNvSpPr>
              <a:spLocks noChangeArrowheads="1"/>
            </p:cNvSpPr>
            <p:nvPr/>
          </p:nvSpPr>
          <p:spPr bwMode="auto">
            <a:xfrm>
              <a:off x="1601531" y="4410984"/>
              <a:ext cx="41766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Liderazgo</a:t>
              </a:r>
            </a:p>
          </p:txBody>
        </p:sp>
        <p:sp>
          <p:nvSpPr>
            <p:cNvPr id="34822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3115178"/>
              <a:ext cx="390525" cy="150813"/>
            </a:xfrm>
            <a:prstGeom prst="rightArrow">
              <a:avLst>
                <a:gd name="adj1" fmla="val 50000"/>
                <a:gd name="adj2" fmla="val 47162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23" name="Rectangle 7"/>
            <p:cNvSpPr>
              <a:spLocks noChangeArrowheads="1"/>
            </p:cNvSpPr>
            <p:nvPr/>
          </p:nvSpPr>
          <p:spPr bwMode="auto">
            <a:xfrm>
              <a:off x="1603119" y="2566491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Solución de problemas</a:t>
              </a:r>
            </a:p>
          </p:txBody>
        </p:sp>
        <p:sp>
          <p:nvSpPr>
            <p:cNvPr id="34824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4516884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6570083" y="4444796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4.3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6570083" y="2978299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4.5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31" name="Rectangle 7"/>
            <p:cNvSpPr>
              <a:spLocks noChangeArrowheads="1"/>
            </p:cNvSpPr>
            <p:nvPr/>
          </p:nvSpPr>
          <p:spPr bwMode="auto">
            <a:xfrm>
              <a:off x="1601531" y="3017956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Manejo de instrumentos y herramientas</a:t>
              </a:r>
            </a:p>
          </p:txBody>
        </p:sp>
        <p:sp>
          <p:nvSpPr>
            <p:cNvPr id="34832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2607816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33" name="Rectangle 7"/>
            <p:cNvSpPr>
              <a:spLocks noChangeArrowheads="1"/>
            </p:cNvSpPr>
            <p:nvPr/>
          </p:nvSpPr>
          <p:spPr bwMode="auto">
            <a:xfrm>
              <a:off x="1601531" y="3501008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 en equipo</a:t>
              </a:r>
            </a:p>
          </p:txBody>
        </p:sp>
        <p:sp>
          <p:nvSpPr>
            <p:cNvPr id="34834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403473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6570083" y="2494483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4.8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6570083" y="3940740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4.4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1" name="Rectangle 7"/>
            <p:cNvSpPr>
              <a:spLocks noChangeArrowheads="1"/>
            </p:cNvSpPr>
            <p:nvPr/>
          </p:nvSpPr>
          <p:spPr bwMode="auto">
            <a:xfrm>
              <a:off x="1601531" y="3955996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Actitudes emprendedoras</a:t>
              </a:r>
            </a:p>
          </p:txBody>
        </p:sp>
        <p:sp>
          <p:nvSpPr>
            <p:cNvPr id="34842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357944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6570083" y="3482355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4.5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7" name="Rectangle 7"/>
            <p:cNvSpPr>
              <a:spLocks noChangeArrowheads="1"/>
            </p:cNvSpPr>
            <p:nvPr/>
          </p:nvSpPr>
          <p:spPr bwMode="auto">
            <a:xfrm>
              <a:off x="1603119" y="6309320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Diseño de proyectos</a:t>
              </a:r>
            </a:p>
          </p:txBody>
        </p:sp>
        <p:sp>
          <p:nvSpPr>
            <p:cNvPr id="34848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499554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6571225" y="4870747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4.0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1603119" y="5373216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Habilidades directivas</a:t>
              </a:r>
            </a:p>
          </p:txBody>
        </p:sp>
        <p:sp>
          <p:nvSpPr>
            <p:cNvPr id="27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5957044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8" name="Text Box 6"/>
            <p:cNvSpPr txBox="1">
              <a:spLocks noChangeArrowheads="1"/>
            </p:cNvSpPr>
            <p:nvPr/>
          </p:nvSpPr>
          <p:spPr bwMode="auto">
            <a:xfrm>
              <a:off x="6570083" y="5889866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3.4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9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547489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0" name="Text Box 6"/>
            <p:cNvSpPr txBox="1">
              <a:spLocks noChangeArrowheads="1"/>
            </p:cNvSpPr>
            <p:nvPr/>
          </p:nvSpPr>
          <p:spPr bwMode="auto">
            <a:xfrm>
              <a:off x="6570083" y="5354563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3.9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auto">
            <a:xfrm>
              <a:off x="1601531" y="4892100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Comunicación</a:t>
              </a:r>
            </a:p>
          </p:txBody>
        </p:sp>
        <p:sp>
          <p:nvSpPr>
            <p:cNvPr id="32" name="Rectangle 7"/>
            <p:cNvSpPr>
              <a:spLocks noChangeArrowheads="1"/>
            </p:cNvSpPr>
            <p:nvPr/>
          </p:nvSpPr>
          <p:spPr bwMode="auto">
            <a:xfrm>
              <a:off x="1603119" y="5828204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Investigación</a:t>
              </a:r>
            </a:p>
          </p:txBody>
        </p:sp>
        <p:sp>
          <p:nvSpPr>
            <p:cNvPr id="33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643570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" name="Text Box 6"/>
            <p:cNvSpPr txBox="1">
              <a:spLocks noChangeArrowheads="1"/>
            </p:cNvSpPr>
            <p:nvPr/>
          </p:nvSpPr>
          <p:spPr bwMode="auto">
            <a:xfrm>
              <a:off x="6571225" y="6387425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3.4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5364088" y="18864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203282" y="871846"/>
            <a:ext cx="8761206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calificaría las siguientes habilidades generales en el desempeño laboral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Geriatría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una escala del 1 al 5 donde 1 significa nada desarrollada 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desarrollada)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31421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107504" y="1015862"/>
            <a:ext cx="8893175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las siguientes habilidades específicas en el desempeño laboral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Geriatría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CuadroTexto 13"/>
          <p:cNvSpPr txBox="1"/>
          <p:nvPr/>
        </p:nvSpPr>
        <p:spPr>
          <a:xfrm>
            <a:off x="2267744" y="5229200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30703"/>
              </p:ext>
            </p:extLst>
          </p:nvPr>
        </p:nvGraphicFramePr>
        <p:xfrm>
          <a:off x="1435100" y="2360652"/>
          <a:ext cx="6273800" cy="2796540"/>
        </p:xfrm>
        <a:graphic>
          <a:graphicData uri="http://schemas.openxmlformats.org/drawingml/2006/table">
            <a:tbl>
              <a:tblPr/>
              <a:tblGrid>
                <a:gridCol w="5055217"/>
                <a:gridCol w="1218583"/>
              </a:tblGrid>
              <a:tr h="600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 </a:t>
                      </a:r>
                      <a:r>
                        <a:rPr lang="es-MX" sz="13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específicas*</a:t>
                      </a:r>
                      <a:endParaRPr lang="es-MX" sz="13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Identificar al anciano que requiere atención hospitalaria, ambulatoria o de cuidados prolongados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Diagnóstico y manejo de las principales enfermedades crónico-degenerativas y síndromes geriátricos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Trabajar de forma interdisciplinaria con cuidadores, familiares y demás profesionales de salud que intervienen en el manejo del paciente geriátrico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Diferenciar entre envejecimiento saludable y patológico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Realizar una adecuada evaluación física, neuro-cognitiva, funcional, nutricional y socio-económica en el anciano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60533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3321" y="1129680"/>
            <a:ext cx="8893175" cy="129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egresados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Geriatría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siguientes CONOCIMIENTOS específicos de su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le voy 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mencionar?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CuadroTexto 13"/>
          <p:cNvSpPr txBox="1"/>
          <p:nvPr/>
        </p:nvSpPr>
        <p:spPr>
          <a:xfrm>
            <a:off x="3203848" y="4592161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553437"/>
              </p:ext>
            </p:extLst>
          </p:nvPr>
        </p:nvGraphicFramePr>
        <p:xfrm>
          <a:off x="457200" y="2719953"/>
          <a:ext cx="8229600" cy="1811354"/>
        </p:xfrm>
        <a:graphic>
          <a:graphicData uri="http://schemas.openxmlformats.org/drawingml/2006/table">
            <a:tbl>
              <a:tblPr/>
              <a:tblGrid>
                <a:gridCol w="7083248"/>
                <a:gridCol w="1146352"/>
              </a:tblGrid>
              <a:tr h="18201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 específicos*</a:t>
                      </a:r>
                    </a:p>
                  </a:txBody>
                  <a:tcPr marL="9050" marR="9050" marT="90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050" marR="9050" marT="90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507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Conoce cuál es el proceso normal de envejecimiento y enfermedades más prevalentes en el anciano</a:t>
                      </a:r>
                    </a:p>
                  </a:txBody>
                  <a:tcPr marL="9050" marR="9050" marT="90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</a:t>
                      </a:r>
                    </a:p>
                  </a:txBody>
                  <a:tcPr marL="9050" marR="9050" marT="90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7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Conoce los criterios de beers, las interacciones y efectos colaterales de la polifarmacia</a:t>
                      </a:r>
                    </a:p>
                  </a:txBody>
                  <a:tcPr marL="9050" marR="9050" marT="90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050" marR="9050" marT="90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7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Sabe cómo prevenir enfermedades y favorecer un envejecimiento saludable en el anciano</a:t>
                      </a:r>
                    </a:p>
                  </a:txBody>
                  <a:tcPr marL="9050" marR="9050" marT="90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050" marR="9050" marT="90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7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Sabe cómo prevenir y diagnosticar en forma temprana las enfermedades y síndromes geriátricos en el anciano</a:t>
                      </a:r>
                    </a:p>
                  </a:txBody>
                  <a:tcPr marL="9050" marR="9050" marT="90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050" marR="9050" marT="90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7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Puede realizar programas de educación e investigación en el área de la geriatría</a:t>
                      </a:r>
                    </a:p>
                  </a:txBody>
                  <a:tcPr marL="9050" marR="9050" marT="90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9050" marR="9050" marT="90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25297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323528" y="1117487"/>
            <a:ext cx="8641085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fortaleza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Geriatría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3863564"/>
              </p:ext>
            </p:extLst>
          </p:nvPr>
        </p:nvGraphicFramePr>
        <p:xfrm>
          <a:off x="516570" y="1380132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699434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251520" y="1117487"/>
            <a:ext cx="871309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debilidad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Geriatría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3631407"/>
              </p:ext>
            </p:extLst>
          </p:nvPr>
        </p:nvGraphicFramePr>
        <p:xfrm>
          <a:off x="1043608" y="1052736"/>
          <a:ext cx="7416824" cy="52165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953785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985084"/>
            <a:ext cx="8964613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adecuada es la preparación de los egresados de la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Geriatría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función de la atención a las necesidades de su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empresa/institución 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ese campo o área de conocimiento?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0110694"/>
              </p:ext>
            </p:extLst>
          </p:nvPr>
        </p:nvGraphicFramePr>
        <p:xfrm>
          <a:off x="1547664" y="152296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149954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327180"/>
            <a:ext cx="75596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Determinar la percepción y evaluación de los egresados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</a:t>
            </a:r>
            <a:r>
              <a:rPr lang="es-MX" sz="1600" b="1" i="1" dirty="0" smtClean="0">
                <a:solidFill>
                  <a:srgbClr val="00B050"/>
                </a:solidFill>
                <a:latin typeface="Century Gothic" pitchFamily="34" charset="0"/>
                <a:cs typeface="Helvetica"/>
              </a:rPr>
              <a:t>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Especialidad en Geriatría (HCGFAA)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 </a:t>
            </a: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en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opinión de sus empleadores.</a:t>
            </a:r>
            <a:endParaRPr lang="es-MX" sz="1600" b="1" i="1" dirty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eaLnBrk="0"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Datos generales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Criterios de contratación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Oferta de trabajo actual y competencia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Condiciones de trabajo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de habilidades y conocimientos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general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309788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539552" y="1219692"/>
            <a:ext cx="8137029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imagen tiene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Geriatría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1519945"/>
              </p:ext>
            </p:extLst>
          </p:nvPr>
        </p:nvGraphicFramePr>
        <p:xfrm>
          <a:off x="1547664" y="1248026"/>
          <a:ext cx="7344816" cy="50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020766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1117487"/>
            <a:ext cx="896461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sus empleados actuales se interesen en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estudiar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Geriatría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en la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5402230"/>
              </p:ext>
            </p:extLst>
          </p:nvPr>
        </p:nvGraphicFramePr>
        <p:xfrm>
          <a:off x="1331640" y="126876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771297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107504" y="980728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en su empresa/institución se les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otorgue becas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 sus empleados actuales para estudiar la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Geriatría (HCGFAA)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1827605"/>
              </p:ext>
            </p:extLst>
          </p:nvPr>
        </p:nvGraphicFramePr>
        <p:xfrm>
          <a:off x="1259632" y="1372467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28304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xmlns:p14="http://schemas.microsoft.com/office/powerpoint/2010/main" spd="slow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971219"/>
              </p:ext>
            </p:extLst>
          </p:nvPr>
        </p:nvGraphicFramePr>
        <p:xfrm>
          <a:off x="833259" y="1628800"/>
          <a:ext cx="7488238" cy="3475039"/>
        </p:xfrm>
        <a:graphic>
          <a:graphicData uri="http://schemas.openxmlformats.org/drawingml/2006/table">
            <a:tbl>
              <a:tblPr/>
              <a:tblGrid>
                <a:gridCol w="3456137"/>
                <a:gridCol w="4032101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01 al 07 de junio 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Empleadores de los egresado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s de la </a:t>
                      </a:r>
                      <a:r>
                        <a:rPr lang="es-MX" sz="1600" b="1" i="0" kern="120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ea typeface="+mn-ea"/>
                          <a:cs typeface="Helvetica"/>
                        </a:rPr>
                        <a:t>Especialidad en Geriatría (HCGFAA)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lang="es-MX" sz="1600" b="1" i="0" kern="120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ea typeface="+mn-ea"/>
                          <a:cs typeface="Helvetica"/>
                        </a:rPr>
                        <a:t>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8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827584" y="5229200"/>
            <a:ext cx="756084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 de los empleadores proporcionados por los egresados</a:t>
            </a:r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42608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5790060"/>
              </p:ext>
            </p:extLst>
          </p:nvPr>
        </p:nvGraphicFramePr>
        <p:xfrm>
          <a:off x="539552" y="3915271"/>
          <a:ext cx="4979464" cy="2352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4521" y="2010106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865014" y="962943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2284856" y="214582"/>
            <a:ext cx="7485062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demográficos de entrevistados 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100689" y="1394763"/>
            <a:ext cx="68961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 0.0</a:t>
            </a: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596056" y="206945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8129259" y="2042463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37.5%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-5400000">
            <a:off x="5683244" y="924863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688007" y="2288525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597644" y="139476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597644" y="171543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8079564" y="1682100"/>
            <a:ext cx="740908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12.5%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586531" y="243457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8126878" y="2401238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81" y="1505665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151608" y="2872502"/>
            <a:ext cx="9001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37.5%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294879" y="2874090"/>
            <a:ext cx="76495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62.5%</a:t>
            </a:r>
            <a:endParaRPr lang="es-ES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544" y="1505665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527794" y="2794938"/>
            <a:ext cx="143668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129257" y="2761600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763688" y="3717032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Escolaridad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663491" y="3737591"/>
            <a:ext cx="248285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Antigüedad promedio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5807048" y="4558087"/>
            <a:ext cx="2195736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13.3 años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5581153" y="53243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5581153" y="57561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25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413363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1804150"/>
              </p:ext>
            </p:extLst>
          </p:nvPr>
        </p:nvGraphicFramePr>
        <p:xfrm>
          <a:off x="899592" y="1628800"/>
          <a:ext cx="7056784" cy="4025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683568" y="1052736"/>
            <a:ext cx="78486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¿Trabajan actualmente o han trabajado personas con estudios 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Geriatría (HCGFAA)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en esta empresa/institución?*</a:t>
            </a:r>
            <a:endParaRPr lang="es-MX" sz="16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60031" y="231775"/>
            <a:ext cx="41764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Pregunta filtro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4" name="4 Rectángulo"/>
          <p:cNvSpPr>
            <a:spLocks noChangeArrowheads="1"/>
          </p:cNvSpPr>
          <p:nvPr/>
        </p:nvSpPr>
        <p:spPr bwMode="auto">
          <a:xfrm>
            <a:off x="3707904" y="5949280"/>
            <a:ext cx="5184576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1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 Sólo se aplicó la entrevista a quienes tienen o han tenido egresados de dicho posgrado laborando en la empresa / institución.</a:t>
            </a:r>
            <a:endParaRPr lang="es-MX" altLang="es-MX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446404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35549" y="1052736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¿A qué sector pertenece esta empresa/institución?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1992125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964815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76536" y="1052736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¿De qué tamaño es la empresa/institución?</a:t>
            </a: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5087183"/>
              </p:ext>
            </p:extLst>
          </p:nvPr>
        </p:nvGraphicFramePr>
        <p:xfrm>
          <a:off x="1547664" y="836712"/>
          <a:ext cx="7452940" cy="5157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2297362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1044898"/>
            <a:ext cx="74168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es su cargo dentro de la 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2986729"/>
              </p:ext>
            </p:extLst>
          </p:nvPr>
        </p:nvGraphicFramePr>
        <p:xfrm>
          <a:off x="1359096" y="1228837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604846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14278</TotalTime>
  <Words>1849</Words>
  <Application>Microsoft Macintosh PowerPoint</Application>
  <PresentationFormat>Presentación en pantalla (4:3)</PresentationFormat>
  <Paragraphs>419</Paragraphs>
  <Slides>33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33</vt:i4>
      </vt:variant>
    </vt:vector>
  </HeadingPairs>
  <TitlesOfParts>
    <vt:vector size="35" baseType="lpstr"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Mireya Luna</cp:lastModifiedBy>
  <cp:revision>1004</cp:revision>
  <cp:lastPrinted>2013-07-09T20:28:01Z</cp:lastPrinted>
  <dcterms:created xsi:type="dcterms:W3CDTF">1601-01-01T00:00:00Z</dcterms:created>
  <dcterms:modified xsi:type="dcterms:W3CDTF">2017-06-08T20:10:20Z</dcterms:modified>
</cp:coreProperties>
</file>