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3"/>
  </p:notesMasterIdLst>
  <p:handoutMasterIdLst>
    <p:handoutMasterId r:id="rId44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5" r:id="rId39"/>
    <p:sldId id="506" r:id="rId40"/>
    <p:sldId id="507" r:id="rId41"/>
    <p:sldId id="369" r:id="rId42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ireya:Google%20Drive:PROYECTOS:2017:11%20POSGRADOS%202017%20(68%20PE):POR%20POSGRADO:17_MAESTR&#205;A_EN_CIENCIAS_DE_LA_SALUD_EN_EL_TRABAJO:17_EG_MCST_PROCESO:17_GR&#193;FICAS_EG_MCST.xlsm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5\10%20POSGRADOS%20UDEG%202015\POR%20POSGRADO\13_DOCTORADO_EN_CIENCIAS_EN_F&#205;SICA\13_PROCESO_EG_DCF\13_GRAF_EG_DCF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reya\Google%20Drive\PROYECTOS\2015\10%20POSGRADOS%20UDEG%202015\POR%20POSGRADO\13_DOCTORADO_EN_CIENCIAS_EN_F&#205;SICA\13_PROCESO_EG_DCF\13_GRAF_EG_DCF.xlsm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orporativo\Google%20Drive\11%20POSGRADOS%202017%20(68%20PE)\POR%20POSGRADO\17_MAESTR&#205;A_EN_CIENCIAS_DE_LA_SALUD_EN_EL_TRABAJO\17_EG_MCST_PROCESO\17_GR&#193;FICAS_EG_MCST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B49-43B4-8D2C-A2CD054AAC9B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B49-43B4-8D2C-A2CD054AAC9B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TablaDatos!$B$372:$B$373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TablaDatos!$C$372:$C$373</c:f>
              <c:numCache>
                <c:formatCode>General</c:formatCode>
                <c:ptCount val="2"/>
                <c:pt idx="0">
                  <c:v>0.41379310344827602</c:v>
                </c:pt>
                <c:pt idx="1">
                  <c:v>0.58620689655172398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49-43B4-8D2C-A2CD054AAC9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323564781674999"/>
          <c:y val="1.3247712279208399E-2"/>
          <c:w val="0.507925984251968"/>
          <c:h val="0.93582634603106996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-1.0810597999574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71C-41E9-8F6D-16DDB9D92077}"/>
                </c:ext>
              </c:extLst>
            </c:dLbl>
            <c:dLbl>
              <c:idx val="1"/>
              <c:layout>
                <c:manualLayout>
                  <c:x val="2.72727272727272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71C-41E9-8F6D-16DDB9D92077}"/>
                </c:ext>
              </c:extLst>
            </c:dLbl>
            <c:dLbl>
              <c:idx val="2"/>
              <c:layout>
                <c:manualLayout>
                  <c:x val="2.05388690050107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71C-41E9-8F6D-16DDB9D92077}"/>
                </c:ext>
              </c:extLst>
            </c:dLbl>
            <c:dLbl>
              <c:idx val="3"/>
              <c:layout>
                <c:manualLayout>
                  <c:x val="2.75758052970651E-2"/>
                  <c:y val="-2.7024898914663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71C-41E9-8F6D-16DDB9D9207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TablaDatos!$B$194:$B$197</c:f>
              <c:strCache>
                <c:ptCount val="4"/>
                <c:pt idx="0">
                  <c:v>Gobierno y/u Organismos Públicos</c:v>
                </c:pt>
                <c:pt idx="1">
                  <c:v>Empresa y/u Organismos Privados</c:v>
                </c:pt>
                <c:pt idx="2">
                  <c:v>Trabajador independiente</c:v>
                </c:pt>
                <c:pt idx="3">
                  <c:v>Academia - IES</c:v>
                </c:pt>
              </c:strCache>
            </c:strRef>
          </c:cat>
          <c:val>
            <c:numRef>
              <c:f>TablaDatos!$C$194:$C$197</c:f>
              <c:numCache>
                <c:formatCode>General</c:formatCode>
                <c:ptCount val="4"/>
                <c:pt idx="0">
                  <c:v>0.39285714285714302</c:v>
                </c:pt>
                <c:pt idx="1">
                  <c:v>0.32142857142857201</c:v>
                </c:pt>
                <c:pt idx="2">
                  <c:v>0.17857142857142899</c:v>
                </c:pt>
                <c:pt idx="3">
                  <c:v>0.107142857142857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71C-41E9-8F6D-16DDB9D920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529664"/>
        <c:axId val="129953728"/>
        <c:axId val="0"/>
      </c:bar3DChart>
      <c:catAx>
        <c:axId val="1805296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9953728"/>
        <c:crosses val="autoZero"/>
        <c:auto val="1"/>
        <c:lblAlgn val="ctr"/>
        <c:lblOffset val="100"/>
        <c:noMultiLvlLbl val="0"/>
      </c:catAx>
      <c:valAx>
        <c:axId val="1299537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5296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067086614173228"/>
          <c:y val="4.5680144711640787E-2"/>
          <c:w val="0.80230894774516825"/>
          <c:h val="0.903393913598637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88E-2"/>
                  <c:y val="1.62164290274526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47-4789-903C-E45B165F49A1}"/>
                </c:ext>
              </c:extLst>
            </c:dLbl>
            <c:dLbl>
              <c:idx val="1"/>
              <c:layout>
                <c:manualLayout>
                  <c:x val="1.9999856836077343E-2"/>
                  <c:y val="8.1085337305809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47-4789-903C-E45B165F49A1}"/>
                </c:ext>
              </c:extLst>
            </c:dLbl>
            <c:dLbl>
              <c:idx val="2"/>
              <c:layout>
                <c:manualLayout>
                  <c:x val="3.4086471009305654E-2"/>
                  <c:y val="1.3513939135986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B47-4789-903C-E45B165F49A1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B47-4789-903C-E45B165F49A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TablaDatos!$B$202:$B$205</c:f>
              <c:strCache>
                <c:ptCount val="4"/>
                <c:pt idx="0">
                  <c:v>Pequeña</c:v>
                </c:pt>
                <c:pt idx="1">
                  <c:v>Mediana</c:v>
                </c:pt>
                <c:pt idx="2">
                  <c:v>Grande</c:v>
                </c:pt>
                <c:pt idx="3">
                  <c:v>Micro</c:v>
                </c:pt>
              </c:strCache>
            </c:strRef>
          </c:cat>
          <c:val>
            <c:numRef>
              <c:f>TablaDatos!$C$202:$C$205</c:f>
              <c:numCache>
                <c:formatCode>General</c:formatCode>
                <c:ptCount val="4"/>
                <c:pt idx="0">
                  <c:v>0.13043478260869565</c:v>
                </c:pt>
                <c:pt idx="1">
                  <c:v>8.6956521739130432E-2</c:v>
                </c:pt>
                <c:pt idx="2">
                  <c:v>0.78260869565217395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47-4789-903C-E45B165F49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49690368"/>
        <c:axId val="252184832"/>
        <c:axId val="0"/>
      </c:bar3DChart>
      <c:catAx>
        <c:axId val="1496903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52184832"/>
        <c:crosses val="autoZero"/>
        <c:auto val="1"/>
        <c:lblAlgn val="ctr"/>
        <c:lblOffset val="100"/>
        <c:noMultiLvlLbl val="0"/>
      </c:catAx>
      <c:valAx>
        <c:axId val="2521848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496903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41305895586581"/>
          <c:y val="4.7882381536478801E-2"/>
          <c:w val="0.70157453847680795"/>
          <c:h val="0.901191672648959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017-46E2-8FB9-52DFF935EBB3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017-46E2-8FB9-52DFF935EBB3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017-46E2-8FB9-52DFF935EBB3}"/>
                </c:ext>
              </c:extLst>
            </c:dLbl>
            <c:dLbl>
              <c:idx val="3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017-46E2-8FB9-52DFF935EBB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017-46E2-8FB9-52DFF935EBB3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017-46E2-8FB9-52DFF935EBB3}"/>
                </c:ext>
              </c:extLst>
            </c:dLbl>
            <c:dLbl>
              <c:idx val="6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017-46E2-8FB9-52DFF935EBB3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017-46E2-8FB9-52DFF935EBB3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017-46E2-8FB9-52DFF935EBB3}"/>
                </c:ext>
              </c:extLst>
            </c:dLbl>
            <c:dLbl>
              <c:idx val="9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017-46E2-8FB9-52DFF935EBB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TablaDatos!$B$210:$B$219</c:f>
              <c:strCache>
                <c:ptCount val="10"/>
                <c:pt idx="0">
                  <c:v>De $6,001 a $8,000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$12,001 a $15,000</c:v>
                </c:pt>
                <c:pt idx="4">
                  <c:v>De $15,001 a $20,000</c:v>
                </c:pt>
                <c:pt idx="5">
                  <c:v>De $20,001 a $25,000</c:v>
                </c:pt>
                <c:pt idx="6">
                  <c:v>De $25,001 a $30,000</c:v>
                </c:pt>
                <c:pt idx="7">
                  <c:v>De $ 30,001 a $ 40,000</c:v>
                </c:pt>
                <c:pt idx="8">
                  <c:v>Más de $40,000</c:v>
                </c:pt>
                <c:pt idx="9">
                  <c:v>No proporcionó dato</c:v>
                </c:pt>
              </c:strCache>
            </c:strRef>
          </c:cat>
          <c:val>
            <c:numRef>
              <c:f>TablaDatos!$C$210:$C$219</c:f>
              <c:numCache>
                <c:formatCode>General</c:formatCode>
                <c:ptCount val="10"/>
                <c:pt idx="0">
                  <c:v>7.1428571428571397E-2</c:v>
                </c:pt>
                <c:pt idx="1">
                  <c:v>3.5714285714285698E-2</c:v>
                </c:pt>
                <c:pt idx="2">
                  <c:v>0.17857142857142899</c:v>
                </c:pt>
                <c:pt idx="3">
                  <c:v>0.107142857142857</c:v>
                </c:pt>
                <c:pt idx="4">
                  <c:v>7.1428571428571397E-2</c:v>
                </c:pt>
                <c:pt idx="5">
                  <c:v>0.17857142857142899</c:v>
                </c:pt>
                <c:pt idx="6">
                  <c:v>0.14285714285714299</c:v>
                </c:pt>
                <c:pt idx="7">
                  <c:v>3.5714285714285698E-2</c:v>
                </c:pt>
                <c:pt idx="8">
                  <c:v>0.14285714285714299</c:v>
                </c:pt>
                <c:pt idx="9">
                  <c:v>3.5714285714285698E-2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2017-46E2-8FB9-52DFF935EB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572160"/>
        <c:axId val="180150272"/>
        <c:axId val="0"/>
      </c:bar3DChart>
      <c:catAx>
        <c:axId val="1805721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80150272"/>
        <c:crosses val="autoZero"/>
        <c:auto val="1"/>
        <c:lblAlgn val="ctr"/>
        <c:lblOffset val="100"/>
        <c:noMultiLvlLbl val="0"/>
      </c:catAx>
      <c:valAx>
        <c:axId val="1801502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572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692245153061895E-2"/>
          <c:y val="9.2406425458839703E-2"/>
          <c:w val="0.93230769230769195"/>
          <c:h val="0.82162162162162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A9A-4594-8B8A-0739C61FBCF0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FA9A-4594-8B8A-0739C61FBCF0}"/>
              </c:ext>
            </c:extLst>
          </c:dPt>
          <c:dLbls>
            <c:dLbl>
              <c:idx val="0"/>
              <c:layout>
                <c:manualLayout>
                  <c:x val="0.15716706597323701"/>
                  <c:y val="-9.716763980950550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A9A-4594-8B8A-0739C61FBCF0}"/>
                </c:ext>
              </c:extLst>
            </c:dLbl>
            <c:dLbl>
              <c:idx val="1"/>
              <c:layout>
                <c:manualLayout>
                  <c:x val="-0.131038950810343"/>
                  <c:y val="0.10688402124069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9A-4594-8B8A-0739C61FBC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TablaDatos!$B$223:$B$224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TablaDatos!$C$223:$C$224</c:f>
              <c:numCache>
                <c:formatCode>General</c:formatCode>
                <c:ptCount val="2"/>
                <c:pt idx="0">
                  <c:v>0.89285714285714302</c:v>
                </c:pt>
                <c:pt idx="1">
                  <c:v>0.107142857142857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9A-4594-8B8A-0739C61FBC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7.0004469035965106E-2"/>
          <c:w val="0.69681760916249103"/>
          <c:h val="0.87906958927431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899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D20-4070-A81D-EEE063DC09C2}"/>
                </c:ext>
              </c:extLst>
            </c:dLbl>
            <c:dLbl>
              <c:idx val="1"/>
              <c:layout>
                <c:manualLayout>
                  <c:x val="2.21212598425196E-2"/>
                  <c:y val="5.40604383911471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20-4070-A81D-EEE063DC09C2}"/>
                </c:ext>
              </c:extLst>
            </c:dLbl>
            <c:dLbl>
              <c:idx val="2"/>
              <c:layout>
                <c:manualLayout>
                  <c:x val="4.2121259842519798E-2"/>
                  <c:y val="-5.4051925941689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D20-4070-A81D-EEE063DC09C2}"/>
                </c:ext>
              </c:extLst>
            </c:dLbl>
            <c:dLbl>
              <c:idx val="3"/>
              <c:layout>
                <c:manualLayout>
                  <c:x val="3.6363636363636397E-2"/>
                  <c:y val="1.081208767822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20-4070-A81D-EEE063DC09C2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D20-4070-A81D-EEE063DC09C2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D20-4070-A81D-EEE063DC09C2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D20-4070-A81D-EEE063DC09C2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D20-4070-A81D-EEE063DC09C2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D20-4070-A81D-EEE063DC09C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TablaDatos!$B$303:$B$306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TablaDatos!$C$303:$C$306</c:f>
              <c:numCache>
                <c:formatCode>General</c:formatCode>
                <c:ptCount val="4"/>
                <c:pt idx="0">
                  <c:v>0.86206896551724099</c:v>
                </c:pt>
                <c:pt idx="1">
                  <c:v>3.4482758620689703E-2</c:v>
                </c:pt>
                <c:pt idx="2">
                  <c:v>0</c:v>
                </c:pt>
                <c:pt idx="3">
                  <c:v>0.10344827586206901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8D20-4070-A81D-EEE063DC0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930560"/>
        <c:axId val="180154304"/>
        <c:axId val="0"/>
      </c:bar3DChart>
      <c:catAx>
        <c:axId val="1809305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0154304"/>
        <c:crosses val="autoZero"/>
        <c:auto val="1"/>
        <c:lblAlgn val="ctr"/>
        <c:lblOffset val="100"/>
        <c:noMultiLvlLbl val="0"/>
      </c:catAx>
      <c:valAx>
        <c:axId val="180154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930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3.7572036603532699E-2"/>
          <c:w val="0.70954488188976395"/>
          <c:h val="0.911502021706745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5.4058310278782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FC7-4AC7-B529-17FB279B3F15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FC7-4AC7-B529-17FB279B3F15}"/>
                </c:ext>
              </c:extLst>
            </c:dLbl>
            <c:dLbl>
              <c:idx val="2"/>
              <c:layout>
                <c:manualLayout>
                  <c:x val="2.3939441660701499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C7-4AC7-B529-17FB279B3F15}"/>
                </c:ext>
              </c:extLst>
            </c:dLbl>
            <c:dLbl>
              <c:idx val="3"/>
              <c:layout>
                <c:manualLayout>
                  <c:x val="2.3636220472440898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FC7-4AC7-B529-17FB279B3F1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FC7-4AC7-B529-17FB279B3F15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C7-4AC7-B529-17FB279B3F15}"/>
                </c:ext>
              </c:extLst>
            </c:dLbl>
            <c:dLbl>
              <c:idx val="6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FC7-4AC7-B529-17FB279B3F15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FC7-4AC7-B529-17FB279B3F15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FC7-4AC7-B529-17FB279B3F15}"/>
                </c:ext>
              </c:extLst>
            </c:dLbl>
            <c:dLbl>
              <c:idx val="9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FC7-4AC7-B529-17FB279B3F1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TablaDatos!$B$263:$B$266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TablaDatos!$C$263:$C$266</c:f>
              <c:numCache>
                <c:formatCode>General</c:formatCode>
                <c:ptCount val="4"/>
                <c:pt idx="0">
                  <c:v>0.86206896551724099</c:v>
                </c:pt>
                <c:pt idx="1">
                  <c:v>0.13793103448275901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5FC7-4AC7-B529-17FB279B3F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010432"/>
        <c:axId val="180156608"/>
        <c:axId val="0"/>
      </c:bar3DChart>
      <c:catAx>
        <c:axId val="1810104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0156608"/>
        <c:crosses val="autoZero"/>
        <c:auto val="1"/>
        <c:lblAlgn val="ctr"/>
        <c:lblOffset val="100"/>
        <c:noMultiLvlLbl val="0"/>
      </c:catAx>
      <c:valAx>
        <c:axId val="180156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010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563550465282699"/>
          <c:y val="5.3788252819748902E-2"/>
          <c:w val="0.65370794559770895"/>
          <c:h val="0.895285805490530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3E9-47CF-A0A6-69775AFE9D81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E9-47CF-A0A6-69775AFE9D81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3E9-47CF-A0A6-69775AFE9D81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E9-47CF-A0A6-69775AFE9D81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E9-47CF-A0A6-69775AFE9D81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E9-47CF-A0A6-69775AFE9D81}"/>
                </c:ext>
              </c:extLst>
            </c:dLbl>
            <c:dLbl>
              <c:idx val="6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3E9-47CF-A0A6-69775AFE9D81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E9-47CF-A0A6-69775AFE9D81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3E9-47CF-A0A6-69775AFE9D8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TablaDatos!$B$271:$B$279</c:f>
              <c:strCache>
                <c:ptCount val="9"/>
                <c:pt idx="0">
                  <c:v>Manejo de instrumentos y herramientas</c:v>
                </c:pt>
                <c:pt idx="1">
                  <c:v>Investigación</c:v>
                </c:pt>
                <c:pt idx="2">
                  <c:v>Diseño de proyectos</c:v>
                </c:pt>
                <c:pt idx="3">
                  <c:v>Comunicación</c:v>
                </c:pt>
                <c:pt idx="4">
                  <c:v>Actitudes emprendedoras</c:v>
                </c:pt>
                <c:pt idx="5">
                  <c:v>Solución de problemas</c:v>
                </c:pt>
                <c:pt idx="6">
                  <c:v>Liderazgo</c:v>
                </c:pt>
                <c:pt idx="7">
                  <c:v>Trabajo en equipo</c:v>
                </c:pt>
                <c:pt idx="8">
                  <c:v>Práctica profesional</c:v>
                </c:pt>
              </c:strCache>
            </c:strRef>
          </c:cat>
          <c:val>
            <c:numRef>
              <c:f>TablaDatos!$C$271:$C$279</c:f>
              <c:numCache>
                <c:formatCode>General</c:formatCode>
                <c:ptCount val="9"/>
                <c:pt idx="0">
                  <c:v>0.31034482758620702</c:v>
                </c:pt>
                <c:pt idx="1">
                  <c:v>0.13793103448275901</c:v>
                </c:pt>
                <c:pt idx="2">
                  <c:v>0.13793103448275901</c:v>
                </c:pt>
                <c:pt idx="3">
                  <c:v>0.10344827586206901</c:v>
                </c:pt>
                <c:pt idx="4">
                  <c:v>0.10344827586206901</c:v>
                </c:pt>
                <c:pt idx="5">
                  <c:v>6.8965517241379296E-2</c:v>
                </c:pt>
                <c:pt idx="6">
                  <c:v>6.8965517241379296E-2</c:v>
                </c:pt>
                <c:pt idx="7">
                  <c:v>3.4482758620689703E-2</c:v>
                </c:pt>
                <c:pt idx="8">
                  <c:v>3.4482758620689703E-2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3E9-47CF-A0A6-69775AFE9D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012480"/>
        <c:axId val="127410176"/>
        <c:axId val="0"/>
      </c:bar3DChart>
      <c:catAx>
        <c:axId val="1810124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7410176"/>
        <c:crosses val="autoZero"/>
        <c:auto val="1"/>
        <c:lblAlgn val="ctr"/>
        <c:lblOffset val="100"/>
        <c:noMultiLvlLbl val="0"/>
      </c:catAx>
      <c:valAx>
        <c:axId val="127410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012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3563550465282699"/>
          <c:y val="5.6490955522451598E-2"/>
          <c:w val="0.64825340014316402"/>
          <c:h val="0.892583102787827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05F-4380-B6C3-5C9CC43FBA04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05F-4380-B6C3-5C9CC43FBA04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05F-4380-B6C3-5C9CC43FBA04}"/>
                </c:ext>
              </c:extLst>
            </c:dLbl>
            <c:dLbl>
              <c:idx val="3"/>
              <c:layout>
                <c:manualLayout>
                  <c:x val="1.08531793396053E-2"/>
                  <c:y val="1.04318880935072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05F-4380-B6C3-5C9CC43FBA04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05F-4380-B6C3-5C9CC43FBA04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05F-4380-B6C3-5C9CC43FBA04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05F-4380-B6C3-5C9CC43FBA04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05F-4380-B6C3-5C9CC43FBA04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05F-4380-B6C3-5C9CC43FBA0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TablaDatos!$B$284:$B$291</c:f>
              <c:strCache>
                <c:ptCount val="8"/>
                <c:pt idx="0">
                  <c:v>Diseño de proyectos</c:v>
                </c:pt>
                <c:pt idx="1">
                  <c:v>Liderazgo</c:v>
                </c:pt>
                <c:pt idx="2">
                  <c:v>Investigación</c:v>
                </c:pt>
                <c:pt idx="3">
                  <c:v>Actitudes emprendedoras</c:v>
                </c:pt>
                <c:pt idx="4">
                  <c:v>Solución de problemas</c:v>
                </c:pt>
                <c:pt idx="5">
                  <c:v>Ninguna</c:v>
                </c:pt>
                <c:pt idx="6">
                  <c:v>Manejo de instrumentos y herramientas</c:v>
                </c:pt>
                <c:pt idx="7">
                  <c:v>Práctica profesional</c:v>
                </c:pt>
              </c:strCache>
            </c:strRef>
          </c:cat>
          <c:val>
            <c:numRef>
              <c:f>TablaDatos!$C$284:$C$291</c:f>
              <c:numCache>
                <c:formatCode>General</c:formatCode>
                <c:ptCount val="8"/>
                <c:pt idx="0">
                  <c:v>0.31034482758620702</c:v>
                </c:pt>
                <c:pt idx="1">
                  <c:v>0.13793103448275901</c:v>
                </c:pt>
                <c:pt idx="2">
                  <c:v>0.10344827586206901</c:v>
                </c:pt>
                <c:pt idx="3">
                  <c:v>0.10344827586206901</c:v>
                </c:pt>
                <c:pt idx="4">
                  <c:v>0.10344827586206901</c:v>
                </c:pt>
                <c:pt idx="5">
                  <c:v>0.10344827586206901</c:v>
                </c:pt>
                <c:pt idx="6">
                  <c:v>3.4482758620689703E-2</c:v>
                </c:pt>
                <c:pt idx="7">
                  <c:v>3.4482758620689703E-2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05F-4380-B6C3-5C9CC43FB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293056"/>
        <c:axId val="127413632"/>
        <c:axId val="0"/>
      </c:bar3DChart>
      <c:catAx>
        <c:axId val="1812930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7413632"/>
        <c:crosses val="autoZero"/>
        <c:auto val="1"/>
        <c:lblAlgn val="ctr"/>
        <c:lblOffset val="100"/>
        <c:noMultiLvlLbl val="0"/>
      </c:catAx>
      <c:valAx>
        <c:axId val="127413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293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0D7-4515-A0FA-AE1881B5E51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0D7-4515-A0FA-AE1881B5E51F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TablaDatos!$B$297:$B$298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TablaDatos!$C$297:$C$298</c:f>
              <c:numCache>
                <c:formatCode>General</c:formatCode>
                <c:ptCount val="2"/>
                <c:pt idx="0">
                  <c:v>0.96551724137931005</c:v>
                </c:pt>
                <c:pt idx="1">
                  <c:v>3.4482758620689703E-2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0D7-4515-A0FA-AE1881B5E51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307692307692301E-2"/>
          <c:y val="9.7297297297297303E-2"/>
          <c:w val="0.92153846153846197"/>
          <c:h val="0.80810810810810796"/>
        </c:manualLayout>
      </c:layout>
      <c:pie3DChart>
        <c:varyColors val="1"/>
        <c:ser>
          <c:idx val="0"/>
          <c:order val="0"/>
          <c:tx>
            <c:strRef>
              <c:f>TablaDatos!$B$311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486-424E-8670-EC8707DDA3FD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TablaDatos!$B$311</c:f>
              <c:strCache>
                <c:ptCount val="1"/>
                <c:pt idx="0">
                  <c:v>No</c:v>
                </c:pt>
              </c:strCache>
            </c:strRef>
          </c:cat>
          <c:val>
            <c:numRef>
              <c:f>TablaDatos!$C$311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486-424E-8670-EC8707DDA3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856320687186802"/>
          <c:y val="7.5409874441370497E-2"/>
          <c:w val="0.46896206156048698"/>
          <c:h val="0.873664183868907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.02"/>
                  <c:y val="1.6217067461161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C0-4B3D-812D-DADB078CCFC9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C0-4B3D-812D-DADB078CCFC9}"/>
                </c:ext>
              </c:extLst>
            </c:dLbl>
            <c:dLbl>
              <c:idx val="2"/>
              <c:layout>
                <c:manualLayout>
                  <c:x val="1.7144166070150301E-2"/>
                  <c:y val="8.10832091934464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DC0-4B3D-812D-DADB078CCFC9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DC0-4B3D-812D-DADB078CCFC9}"/>
                </c:ext>
              </c:extLst>
            </c:dLbl>
            <c:dLbl>
              <c:idx val="4"/>
              <c:layout>
                <c:manualLayout>
                  <c:x val="1.45454545454545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DC0-4B3D-812D-DADB078CCFC9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DC0-4B3D-812D-DADB078CCFC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TablaDatos!$B$11:$B$16</c:f>
              <c:strCache>
                <c:ptCount val="6"/>
                <c:pt idx="0">
                  <c:v>Especialización de conocimientos</c:v>
                </c:pt>
                <c:pt idx="1">
                  <c:v>Mejorar en el ámbito laboral  (sueldo- puesto)</c:v>
                </c:pt>
                <c:pt idx="2">
                  <c:v>Mejorar mi trayectoria profesional (currículum)</c:v>
                </c:pt>
                <c:pt idx="3">
                  <c:v>Gusto por el posgrado</c:v>
                </c:pt>
                <c:pt idx="4">
                  <c:v>Actualizar mis conocimientos</c:v>
                </c:pt>
                <c:pt idx="5">
                  <c:v>Para ser investigador(a)</c:v>
                </c:pt>
              </c:strCache>
            </c:strRef>
          </c:cat>
          <c:val>
            <c:numRef>
              <c:f>TablaDatos!$C$11:$C$16</c:f>
              <c:numCache>
                <c:formatCode>General</c:formatCode>
                <c:ptCount val="6"/>
                <c:pt idx="0">
                  <c:v>0.27586206896551702</c:v>
                </c:pt>
                <c:pt idx="1">
                  <c:v>0.27586206896551702</c:v>
                </c:pt>
                <c:pt idx="2">
                  <c:v>0.24137931034482801</c:v>
                </c:pt>
                <c:pt idx="3">
                  <c:v>0.10344827586206901</c:v>
                </c:pt>
                <c:pt idx="4">
                  <c:v>6.8965517241379296E-2</c:v>
                </c:pt>
                <c:pt idx="5">
                  <c:v>3.4482758620689703E-2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DC0-4B3D-812D-DADB078CCF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7653248"/>
        <c:axId val="125080064"/>
        <c:axId val="0"/>
      </c:bar3DChart>
      <c:catAx>
        <c:axId val="1776532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080064"/>
        <c:crosses val="autoZero"/>
        <c:auto val="1"/>
        <c:lblAlgn val="ctr"/>
        <c:lblOffset val="100"/>
        <c:noMultiLvlLbl val="0"/>
      </c:catAx>
      <c:valAx>
        <c:axId val="125080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76532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891779433927403E-2"/>
          <c:y val="0.130747645835944"/>
          <c:w val="0.91957878385195901"/>
          <c:h val="0.807913203437261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F6D-4C8D-AE17-4A4244C79D3A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BF6D-4C8D-AE17-4A4244C79D3A}"/>
              </c:ext>
            </c:extLst>
          </c:dPt>
          <c:dLbls>
            <c:dLbl>
              <c:idx val="1"/>
              <c:layout>
                <c:manualLayout>
                  <c:x val="2.59803330924186E-3"/>
                  <c:y val="0.14141557482414299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6D-4C8D-AE17-4A4244C79D3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TablaDatos!$B$326:$B$327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TablaDatos!$C$326:$C$327</c:f>
              <c:numCache>
                <c:formatCode>General</c:formatCode>
                <c:ptCount val="2"/>
                <c:pt idx="0">
                  <c:v>0.48275862068965503</c:v>
                </c:pt>
                <c:pt idx="1">
                  <c:v>0.51724137931034497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6D-4C8D-AE17-4A4244C79D3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754850204027499"/>
          <c:y val="6.7301766333262403E-2"/>
          <c:w val="0.71997690300425998"/>
          <c:h val="0.88177229197701601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45A-41C4-B2ED-0799C9A0C947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45A-41C4-B2ED-0799C9A0C947}"/>
                </c:ext>
              </c:extLst>
            </c:dLbl>
            <c:dLbl>
              <c:idx val="2"/>
              <c:layout>
                <c:manualLayout>
                  <c:x val="1.7654640138137102E-2"/>
                  <c:y val="2.03655543400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45A-41C4-B2ED-0799C9A0C947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45A-41C4-B2ED-0799C9A0C947}"/>
                </c:ext>
              </c:extLst>
            </c:dLbl>
            <c:dLbl>
              <c:idx val="4"/>
              <c:layout>
                <c:manualLayout>
                  <c:x val="3.7665753877654098E-2"/>
                  <c:y val="1.9242740435636402E-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45A-41C4-B2ED-0799C9A0C94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TablaDatos!$B$332:$B$336</c:f>
              <c:strCache>
                <c:ptCount val="5"/>
                <c:pt idx="0">
                  <c:v>Doctorado</c:v>
                </c:pt>
                <c:pt idx="1">
                  <c:v>Curso</c:v>
                </c:pt>
                <c:pt idx="2">
                  <c:v>Diplomado</c:v>
                </c:pt>
                <c:pt idx="3">
                  <c:v>Especialidad</c:v>
                </c:pt>
                <c:pt idx="4">
                  <c:v>Maestría</c:v>
                </c:pt>
              </c:strCache>
            </c:strRef>
          </c:cat>
          <c:val>
            <c:numRef>
              <c:f>TablaDatos!$C$332:$C$336</c:f>
              <c:numCache>
                <c:formatCode>General</c:formatCode>
                <c:ptCount val="5"/>
                <c:pt idx="0">
                  <c:v>0.28571428571428598</c:v>
                </c:pt>
                <c:pt idx="1">
                  <c:v>0.28571428571428598</c:v>
                </c:pt>
                <c:pt idx="2">
                  <c:v>0.214285714285714</c:v>
                </c:pt>
                <c:pt idx="3">
                  <c:v>0.14285714285714299</c:v>
                </c:pt>
                <c:pt idx="4">
                  <c:v>7.1428571428571397E-2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45A-41C4-B2ED-0799C9A0C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1600768"/>
        <c:axId val="181376064"/>
        <c:axId val="0"/>
      </c:bar3DChart>
      <c:catAx>
        <c:axId val="1816007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81376064"/>
        <c:crosses val="autoZero"/>
        <c:auto val="1"/>
        <c:lblAlgn val="ctr"/>
        <c:lblOffset val="100"/>
        <c:noMultiLvlLbl val="0"/>
      </c:catAx>
      <c:valAx>
        <c:axId val="1813760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16007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9826316486502E-2"/>
          <c:y val="6.2504272218956394E-2"/>
          <c:w val="0.72321411521201395"/>
          <c:h val="0.63799171531300003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786-447B-BC1F-B53B372F1809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4786-447B-BC1F-B53B372F1809}"/>
              </c:ext>
            </c:extLst>
          </c:dPt>
          <c:dLbls>
            <c:dLbl>
              <c:idx val="0"/>
              <c:layout>
                <c:manualLayout>
                  <c:x val="2.7889617489705101E-2"/>
                  <c:y val="-7.61299848250781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786-447B-BC1F-B53B372F1809}"/>
                </c:ext>
              </c:extLst>
            </c:dLbl>
            <c:dLbl>
              <c:idx val="1"/>
              <c:layout>
                <c:manualLayout>
                  <c:x val="5.0278637949178702E-2"/>
                  <c:y val="-9.957562119683470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786-447B-BC1F-B53B372F180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TablaDatos!$B$341:$B$342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TablaDatos!$C$341:$C$342</c:f>
              <c:numCache>
                <c:formatCode>General</c:formatCode>
                <c:ptCount val="2"/>
                <c:pt idx="0">
                  <c:v>0.66666666666666696</c:v>
                </c:pt>
                <c:pt idx="1">
                  <c:v>0.33333333333333298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786-447B-BC1F-B53B372F180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41646385110951"/>
          <c:y val="5.4519124144474261E-2"/>
          <c:w val="0.74805846112792451"/>
          <c:h val="0.8945549931744758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232E-2"/>
                  <c:y val="1.08112364332836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54D-44CB-99BC-18F6B276DDE1}"/>
                </c:ext>
              </c:extLst>
            </c:dLbl>
            <c:dLbl>
              <c:idx val="1"/>
              <c:layout>
                <c:manualLayout>
                  <c:x val="5.2727272727272727E-2"/>
                  <c:y val="-2.7022770802298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4D-44CB-99BC-18F6B276DDE1}"/>
                </c:ext>
              </c:extLst>
            </c:dLbl>
            <c:dLbl>
              <c:idx val="2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54D-44CB-99BC-18F6B276DDE1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4D-44CB-99BC-18F6B276DDE1}"/>
                </c:ext>
              </c:extLst>
            </c:dLbl>
            <c:dLbl>
              <c:idx val="4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54D-44CB-99BC-18F6B276DDE1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54D-44CB-99BC-18F6B276DDE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TablaDatos!$B$348:$B$350</c:f>
              <c:strCache>
                <c:ptCount val="3"/>
                <c:pt idx="0">
                  <c:v>Doctorado</c:v>
                </c:pt>
                <c:pt idx="1">
                  <c:v>Diplomado</c:v>
                </c:pt>
                <c:pt idx="2">
                  <c:v>Curso</c:v>
                </c:pt>
              </c:strCache>
            </c:strRef>
          </c:cat>
          <c:val>
            <c:numRef>
              <c:f>TablaDatos!$C$348:$C$350</c:f>
              <c:numCache>
                <c:formatCode>General</c:formatCode>
                <c:ptCount val="3"/>
                <c:pt idx="0">
                  <c:v>0.7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54D-44CB-99BC-18F6B276D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57017856"/>
        <c:axId val="247933184"/>
        <c:axId val="0"/>
      </c:bar3DChart>
      <c:catAx>
        <c:axId val="2570178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47933184"/>
        <c:crosses val="autoZero"/>
        <c:auto val="1"/>
        <c:lblAlgn val="ctr"/>
        <c:lblOffset val="100"/>
        <c:noMultiLvlLbl val="0"/>
      </c:catAx>
      <c:valAx>
        <c:axId val="247933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57017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751453654822901"/>
          <c:y val="0.18659573300567101"/>
          <c:w val="0.73316892181420401"/>
          <c:h val="0.64644081802169795"/>
        </c:manualLayout>
      </c:layout>
      <c:pie3DChart>
        <c:varyColors val="1"/>
        <c:ser>
          <c:idx val="0"/>
          <c:order val="0"/>
          <c:tx>
            <c:strRef>
              <c:f>TablaDatos!$B$318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278-4C2B-8E77-627B7C17916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Sí,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78-4C2B-8E77-627B7C17916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TablaDatos!$C$318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278-4C2B-8E77-627B7C17916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119957050823201"/>
          <c:y val="7.5409874441370497E-2"/>
          <c:w val="0.49632569792412301"/>
          <c:h val="0.87366418386890798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0303078024337898E-2"/>
                  <c:y val="2.1281123645805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E40-4F7A-B6C2-34A6957D7FA5}"/>
                </c:ext>
              </c:extLst>
            </c:dLbl>
            <c:dLbl>
              <c:idx val="1"/>
              <c:layout>
                <c:manualLayout>
                  <c:x val="1.63636363636364E-2"/>
                  <c:y val="-5.4051925941689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E40-4F7A-B6C2-34A6957D7FA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E40-4F7A-B6C2-34A6957D7FA5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E40-4F7A-B6C2-34A6957D7FA5}"/>
                </c:ext>
              </c:extLst>
            </c:dLbl>
            <c:dLbl>
              <c:idx val="4"/>
              <c:layout>
                <c:manualLayout>
                  <c:x val="2.3636363636363698E-2"/>
                  <c:y val="5.4056182166417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E40-4F7A-B6C2-34A6957D7FA5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E40-4F7A-B6C2-34A6957D7FA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TablaDatos!$B$21:$B$26</c:f>
              <c:strCache>
                <c:ptCount val="6"/>
                <c:pt idx="0">
                  <c:v>Por su prestigio</c:v>
                </c:pt>
                <c:pt idx="1">
                  <c:v>Porque es mi alma máter</c:v>
                </c:pt>
                <c:pt idx="2">
                  <c:v>Por la calidad académica</c:v>
                </c:pt>
                <c:pt idx="3">
                  <c:v>Por el programa de estudios</c:v>
                </c:pt>
                <c:pt idx="4">
                  <c:v>Por el costo</c:v>
                </c:pt>
                <c:pt idx="5">
                  <c:v>Es la única que oferta dicho posgrado</c:v>
                </c:pt>
              </c:strCache>
            </c:strRef>
          </c:cat>
          <c:val>
            <c:numRef>
              <c:f>TablaDatos!$C$21:$C$26</c:f>
              <c:numCache>
                <c:formatCode>General</c:formatCode>
                <c:ptCount val="6"/>
                <c:pt idx="0">
                  <c:v>0.37931034482758602</c:v>
                </c:pt>
                <c:pt idx="1">
                  <c:v>0.34482758620689702</c:v>
                </c:pt>
                <c:pt idx="2">
                  <c:v>0.13793103448275901</c:v>
                </c:pt>
                <c:pt idx="3">
                  <c:v>6.8965517241379296E-2</c:v>
                </c:pt>
                <c:pt idx="4">
                  <c:v>3.4482758620689703E-2</c:v>
                </c:pt>
                <c:pt idx="5">
                  <c:v>3.4482758620689703E-2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E40-4F7A-B6C2-34A6957D7F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7797120"/>
        <c:axId val="125082368"/>
        <c:axId val="0"/>
      </c:bar3DChart>
      <c:catAx>
        <c:axId val="1777971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082368"/>
        <c:crosses val="autoZero"/>
        <c:auto val="1"/>
        <c:lblAlgn val="ctr"/>
        <c:lblOffset val="100"/>
        <c:noMultiLvlLbl val="0"/>
      </c:catAx>
      <c:valAx>
        <c:axId val="1250823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77971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5379928418038601"/>
          <c:y val="3.4869333900830003E-2"/>
          <c:w val="0.53008962061560505"/>
          <c:h val="0.91420472440944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454545454545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052-48CE-8DC8-40FCD446F446}"/>
                </c:ext>
              </c:extLst>
            </c:dLbl>
            <c:dLbl>
              <c:idx val="1"/>
              <c:layout>
                <c:manualLayout>
                  <c:x val="3.8484896206156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052-48CE-8DC8-40FCD446F446}"/>
                </c:ext>
              </c:extLst>
            </c:dLbl>
            <c:dLbl>
              <c:idx val="2"/>
              <c:layout>
                <c:manualLayout>
                  <c:x val="3.0909090909090799E-2"/>
                  <c:y val="5.4062566503512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052-48CE-8DC8-40FCD446F446}"/>
                </c:ext>
              </c:extLst>
            </c:dLbl>
            <c:dLbl>
              <c:idx val="3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052-48CE-8DC8-40FCD446F44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TablaDatos!$B$37:$B$40</c:f>
              <c:strCache>
                <c:ptCount val="4"/>
                <c:pt idx="0">
                  <c:v>Falta de tiempo</c:v>
                </c:pt>
                <c:pt idx="1">
                  <c:v>Trámite en proceso</c:v>
                </c:pt>
                <c:pt idx="2">
                  <c:v>No me interesa</c:v>
                </c:pt>
                <c:pt idx="3">
                  <c:v>Por situaciones personales/familiares</c:v>
                </c:pt>
              </c:strCache>
            </c:strRef>
          </c:cat>
          <c:val>
            <c:numRef>
              <c:f>TablaDatos!$C$37:$C$40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0.33333333333333298</c:v>
                </c:pt>
                <c:pt idx="2">
                  <c:v>0.16666666666666699</c:v>
                </c:pt>
                <c:pt idx="3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052-48CE-8DC8-40FCD446F4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557888"/>
        <c:axId val="125500160"/>
        <c:axId val="0"/>
      </c:bar3DChart>
      <c:catAx>
        <c:axId val="1795578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500160"/>
        <c:crosses val="autoZero"/>
        <c:auto val="1"/>
        <c:lblAlgn val="ctr"/>
        <c:lblOffset val="100"/>
        <c:noMultiLvlLbl val="0"/>
      </c:catAx>
      <c:valAx>
        <c:axId val="1255001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5578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AF4-4F48-98EB-076C7BD5B8F4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5AF4-4F48-98EB-076C7BD5B8F4}"/>
              </c:ext>
            </c:extLst>
          </c:dPt>
          <c:dLbls>
            <c:dLbl>
              <c:idx val="0"/>
              <c:layout>
                <c:manualLayout>
                  <c:x val="0"/>
                  <c:y val="2.70270270270270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AF4-4F48-98EB-076C7BD5B8F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TablaDatos!$B$62:$B$63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TablaDatos!$C$62:$C$63</c:f>
              <c:numCache>
                <c:formatCode>General</c:formatCode>
                <c:ptCount val="2"/>
                <c:pt idx="0">
                  <c:v>0.86206896551724099</c:v>
                </c:pt>
                <c:pt idx="1">
                  <c:v>0.13793103448275901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AF4-4F48-98EB-076C7BD5B8F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891667859699399"/>
          <c:y val="5.6490955522451598E-2"/>
          <c:w val="0.75497222619899795"/>
          <c:h val="0.892583102787827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2F-4F06-B6FC-E6D0EC400FDC}"/>
                </c:ext>
              </c:extLst>
            </c:dLbl>
            <c:dLbl>
              <c:idx val="1"/>
              <c:layout>
                <c:manualLayout>
                  <c:x val="2.57576234788833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2F-4F06-B6FC-E6D0EC400FDC}"/>
                </c:ext>
              </c:extLst>
            </c:dLbl>
            <c:dLbl>
              <c:idx val="2"/>
              <c:layout>
                <c:manualLayout>
                  <c:x val="3.2727272727272702E-2"/>
                  <c:y val="2.7033411364119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2F-4F06-B6FC-E6D0EC400FDC}"/>
                </c:ext>
              </c:extLst>
            </c:dLbl>
            <c:dLbl>
              <c:idx val="3"/>
              <c:layout>
                <c:manualLayout>
                  <c:x val="3.30303507516106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2F-4F06-B6FC-E6D0EC400FD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TablaDatos!$B$68:$B$71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0.48275862068965503</c:v>
                </c:pt>
                <c:pt idx="1">
                  <c:v>0.51724137931034497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2F-4F06-B6FC-E6D0EC400F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260352"/>
        <c:axId val="156093248"/>
        <c:axId val="0"/>
      </c:bar3DChart>
      <c:catAx>
        <c:axId val="1802603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6093248"/>
        <c:crosses val="autoZero"/>
        <c:auto val="1"/>
        <c:lblAlgn val="ctr"/>
        <c:lblOffset val="100"/>
        <c:noMultiLvlLbl val="0"/>
      </c:catAx>
      <c:valAx>
        <c:axId val="156093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2603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9232424588975"/>
          <c:y val="9.5621533555074606E-2"/>
          <c:w val="0.79099683148674205"/>
          <c:h val="0.69705247368331602"/>
        </c:manualLayout>
      </c:layout>
      <c:pie3DChart>
        <c:varyColors val="1"/>
        <c:ser>
          <c:idx val="0"/>
          <c:order val="0"/>
          <c:tx>
            <c:strRef>
              <c:f>TablaDatos!$B$135</c:f>
              <c:strCache>
                <c:ptCount val="1"/>
                <c:pt idx="0">
                  <c:v>Porque estoy estudiando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9C2-4AB5-87C7-C10716FB8CE3}"/>
              </c:ext>
            </c:extLst>
          </c:dPt>
          <c:dLbls>
            <c:dLbl>
              <c:idx val="0"/>
              <c:layout>
                <c:manualLayout>
                  <c:x val="-4.6153846153846202E-3"/>
                  <c:y val="2.97297297297297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Porque estoy estudiando,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9C2-4AB5-87C7-C10716FB8CE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TablaDatos!$C$135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C2-4AB5-87C7-C10716FB8C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6161675017895503"/>
          <c:y val="1.5950414981911E-2"/>
          <c:w val="0.69136306370794498"/>
          <c:h val="0.933123643328367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8181818181818199E-2"/>
                  <c:y val="1.8919344541391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7E5-46CB-80E4-973ADF885AEA}"/>
                </c:ext>
              </c:extLst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7E5-46CB-80E4-973ADF885AEA}"/>
                </c:ext>
              </c:extLst>
            </c:dLbl>
            <c:dLbl>
              <c:idx val="2"/>
              <c:layout>
                <c:manualLayout>
                  <c:x val="4.1818181818181803E-2"/>
                  <c:y val="1.0640561821664199E-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7E5-46CB-80E4-973ADF885AEA}"/>
                </c:ext>
              </c:extLst>
            </c:dLbl>
            <c:dLbl>
              <c:idx val="3"/>
              <c:layout>
                <c:manualLayout>
                  <c:x val="3.4848389405869699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7E5-46CB-80E4-973ADF885AE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TablaDatos!$B$172:$B$175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TablaDatos!$C$172:$C$175</c:f>
              <c:numCache>
                <c:formatCode>General</c:formatCode>
                <c:ptCount val="4"/>
                <c:pt idx="0">
                  <c:v>0.96551724137931005</c:v>
                </c:pt>
                <c:pt idx="1">
                  <c:v>3.4482758620689703E-2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E5-46CB-80E4-973ADF885A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378112"/>
        <c:axId val="156097856"/>
        <c:axId val="0"/>
      </c:bar3DChart>
      <c:catAx>
        <c:axId val="1803781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6097856"/>
        <c:crosses val="autoZero"/>
        <c:auto val="1"/>
        <c:lblAlgn val="ctr"/>
        <c:lblOffset val="100"/>
        <c:noMultiLvlLbl val="0"/>
      </c:catAx>
      <c:valAx>
        <c:axId val="1560978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378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859012168933401"/>
          <c:y val="8.0815279846775903E-2"/>
          <c:w val="0.56620787401574801"/>
          <c:h val="0.8682587784635029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B92-4ACB-A670-DD6F4DC269E5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B92-4ACB-A670-DD6F4DC269E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B92-4ACB-A670-DD6F4DC269E5}"/>
                </c:ext>
              </c:extLst>
            </c:dLbl>
            <c:dLbl>
              <c:idx val="3"/>
              <c:layout>
                <c:manualLayout>
                  <c:x val="1.4545454545454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B92-4ACB-A670-DD6F4DC269E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B92-4ACB-A670-DD6F4DC269E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TablaDatos!$B$180:$B$184</c:f>
              <c:strCache>
                <c:ptCount val="5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  <c:pt idx="4">
                  <c:v>Otra</c:v>
                </c:pt>
              </c:strCache>
            </c:strRef>
          </c:cat>
          <c:val>
            <c:numRef>
              <c:f>TablaDatos!$C$180:$C$184</c:f>
              <c:numCache>
                <c:formatCode>General</c:formatCode>
                <c:ptCount val="5"/>
                <c:pt idx="0">
                  <c:v>0.55172413793103503</c:v>
                </c:pt>
                <c:pt idx="1">
                  <c:v>0.17241379310344801</c:v>
                </c:pt>
                <c:pt idx="2">
                  <c:v>0.10344827586206901</c:v>
                </c:pt>
                <c:pt idx="3">
                  <c:v>0.10344827586206901</c:v>
                </c:pt>
                <c:pt idx="4">
                  <c:v>6.8965517241379296E-2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92-4ACB-A670-DD6F4DC269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80449792"/>
        <c:axId val="156096128"/>
        <c:axId val="0"/>
      </c:bar3DChart>
      <c:catAx>
        <c:axId val="1804497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56096128"/>
        <c:crosses val="autoZero"/>
        <c:auto val="1"/>
        <c:lblAlgn val="ctr"/>
        <c:lblOffset val="100"/>
        <c:noMultiLvlLbl val="0"/>
      </c:catAx>
      <c:valAx>
        <c:axId val="156096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804497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40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40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ciencias de la salud en el trabajo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2161842"/>
              </p:ext>
            </p:extLst>
          </p:nvPr>
        </p:nvGraphicFramePr>
        <p:xfrm>
          <a:off x="395288" y="135403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987824" y="630932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638912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9137207"/>
              </p:ext>
            </p:extLst>
          </p:nvPr>
        </p:nvGraphicFramePr>
        <p:xfrm>
          <a:off x="1007604" y="16307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031540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estudios 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604071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46816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05412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014985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132856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978374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420516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4.76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3300884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2852961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549104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892649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4.76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410421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3732932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285009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4.66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717057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4.66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4581153"/>
            <a:ext cx="4278313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84564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856954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00514" y="1772816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685928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149105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4.66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2436391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equipo</a:t>
            </a: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4163393"/>
            <a:ext cx="427831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76801" y="4277693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60020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4.59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5138613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5467176"/>
            <a:ext cx="4278313" cy="33813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herramientas</a:t>
            </a: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5013201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4.48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508997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4.14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5029075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emprendedoras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589265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6002709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76876" y="5877297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4.00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893171"/>
            <a:ext cx="4268788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908720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185534"/>
              </p:ext>
            </p:extLst>
          </p:nvPr>
        </p:nvGraphicFramePr>
        <p:xfrm>
          <a:off x="1130648" y="2204864"/>
          <a:ext cx="6847780" cy="2983230"/>
        </p:xfrm>
        <a:graphic>
          <a:graphicData uri="http://schemas.openxmlformats.org/drawingml/2006/table">
            <a:tbl>
              <a:tblPr/>
              <a:tblGrid>
                <a:gridCol w="48175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0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6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programas de educación para la salud en el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de riesgos del ambiente laboral (físicos, químicos, biológicos)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Diagnóstico de riesgos laborales ergonómicos y psicosociales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Participación en congresos de salud ocupacional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Publicación de resultados de investigación en revistas especializadas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115616" y="5187121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28244" y="1052736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cuenta con los siguientes CONOCIMIENTOS específicos de su posgrado que le voy 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189943"/>
              </p:ext>
            </p:extLst>
          </p:nvPr>
        </p:nvGraphicFramePr>
        <p:xfrm>
          <a:off x="1190418" y="2276872"/>
          <a:ext cx="6640264" cy="3227070"/>
        </p:xfrm>
        <a:graphic>
          <a:graphicData uri="http://schemas.openxmlformats.org/drawingml/2006/table">
            <a:tbl>
              <a:tblPr/>
              <a:tblGrid>
                <a:gridCol w="4637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2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Normas Oficiales Mexicanas aplicadas a la salud en el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Metodología cualitativa, de investigación acción o cuantitativa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Promoción de climas organizacionales de calidad para mejorar el bienestar del trabajador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Procedimiento para la Dictaminación de Riesgos Laborales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Reglamento General de Salud en materia de investigación con seres humanos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115616" y="5517232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-13142" y="908720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Universidad 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4438" y="2067147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2594" y="2637853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920" y="3095847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763688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097404" y="380204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260176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488967"/>
              </p:ext>
            </p:extLst>
          </p:nvPr>
        </p:nvGraphicFramePr>
        <p:xfrm>
          <a:off x="5292080" y="4653136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130504" y="1281481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30890" y="3211499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3992712" y="329868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591730" y="3258309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07260" y="3902868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039611" y="405482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591730" y="390286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63713" y="2568159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049430" y="262011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38943" y="252692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24359" y="337183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502192" y="315701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6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.0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6367462" y="4495641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6414884" y="5015173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765175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34076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838449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06144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348706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846387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06144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5441" y="26503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268538" y="3100928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1343673"/>
              </p:ext>
            </p:extLst>
          </p:nvPr>
        </p:nvGraphicFramePr>
        <p:xfrm>
          <a:off x="1918072" y="3399082"/>
          <a:ext cx="6099075" cy="3118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83661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0" name="Rectangle 7"/>
          <p:cNvSpPr>
            <a:spLocks noChangeArrowheads="1"/>
          </p:cNvSpPr>
          <p:nvPr/>
        </p:nvSpPr>
        <p:spPr bwMode="auto">
          <a:xfrm>
            <a:off x="1262063" y="5184775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45061" name="AutoShape 8"/>
          <p:cNvSpPr>
            <a:spLocks noChangeArrowheads="1"/>
          </p:cNvSpPr>
          <p:nvPr/>
        </p:nvSpPr>
        <p:spPr bwMode="auto">
          <a:xfrm rot="10800000" flipH="1">
            <a:off x="4967288" y="53911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652120" y="532564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1692275" y="1628775"/>
            <a:ext cx="4967288" cy="2879725"/>
            <a:chOff x="1692275" y="1628775"/>
            <a:chExt cx="4967288" cy="2879725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3924300" y="37576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3924300" y="4189413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5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Ciencias de la Salud en el Trabajo”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08720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1198240"/>
              </p:ext>
            </p:extLst>
          </p:nvPr>
        </p:nvGraphicFramePr>
        <p:xfrm>
          <a:off x="989806" y="15567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0171828"/>
              </p:ext>
            </p:extLst>
          </p:nvPr>
        </p:nvGraphicFramePr>
        <p:xfrm>
          <a:off x="717772" y="143297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307" y="734002"/>
            <a:ext cx="8964613" cy="720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el estudiar un posgrado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sí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71766" y="3678436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46.7%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2852936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59104" y="3462536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007545" y="3861046"/>
            <a:ext cx="1724695" cy="149226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658991" y="4188024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658991" y="4610299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7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0800000" flipH="1">
            <a:off x="4716016" y="5368007"/>
            <a:ext cx="291529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295405"/>
              </p:ext>
            </p:extLst>
          </p:nvPr>
        </p:nvGraphicFramePr>
        <p:xfrm>
          <a:off x="5092827" y="5157192"/>
          <a:ext cx="2463800" cy="1104900"/>
        </p:xfrm>
        <a:graphic>
          <a:graphicData uri="http://schemas.openxmlformats.org/drawingml/2006/table">
            <a:tbl>
              <a:tblPr/>
              <a:tblGrid>
                <a:gridCol w="1701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5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Estabilidad laboral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 realización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92932" y="908720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sí trabajan)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6459053"/>
              </p:ext>
            </p:extLst>
          </p:nvPr>
        </p:nvGraphicFramePr>
        <p:xfrm>
          <a:off x="1019014" y="162578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90872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del 82.1% que lo hace en una empresa/institución)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9065696"/>
              </p:ext>
            </p:extLst>
          </p:nvPr>
        </p:nvGraphicFramePr>
        <p:xfrm>
          <a:off x="1123915" y="1698892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08720"/>
            <a:ext cx="8066087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96.7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actualmente sí trabajan)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9932081"/>
              </p:ext>
            </p:extLst>
          </p:nvPr>
        </p:nvGraphicFramePr>
        <p:xfrm>
          <a:off x="1259632" y="1628800"/>
          <a:ext cx="741248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765175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96.7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que actualmente sí trabajan)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357563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123198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6610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4</a:t>
            </a: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092825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4723607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221163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6301680" y="291645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520637"/>
              </p:ext>
            </p:extLst>
          </p:nvPr>
        </p:nvGraphicFramePr>
        <p:xfrm>
          <a:off x="2123728" y="1132461"/>
          <a:ext cx="3935990" cy="2614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720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fue 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vida laboral)</a:t>
            </a: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4683036"/>
              </p:ext>
            </p:extLst>
          </p:nvPr>
        </p:nvGraphicFramePr>
        <p:xfrm>
          <a:off x="1116012" y="16307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0" y="863600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28" name="Rectangle 7"/>
          <p:cNvSpPr>
            <a:spLocks noChangeArrowheads="1"/>
          </p:cNvSpPr>
          <p:nvPr/>
        </p:nvSpPr>
        <p:spPr bwMode="auto">
          <a:xfrm>
            <a:off x="1262063" y="5556945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52229" name="AutoShape 8"/>
          <p:cNvSpPr>
            <a:spLocks noChangeArrowheads="1"/>
          </p:cNvSpPr>
          <p:nvPr/>
        </p:nvSpPr>
        <p:spPr bwMode="auto">
          <a:xfrm rot="10800000" flipH="1">
            <a:off x="4967288" y="56791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652120" y="561367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3922713" y="46473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3922713" y="507910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029075" y="21057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4713758" y="203980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287338" y="191680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314775" y="408614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83.3%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200650" y="371227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3989388" y="278040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164138" y="247243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2021681" y="6380538"/>
            <a:ext cx="6858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908720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práctica profesional)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115915"/>
              </p:ext>
            </p:extLst>
          </p:nvPr>
        </p:nvGraphicFramePr>
        <p:xfrm>
          <a:off x="1015938" y="163076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4954993"/>
              </p:ext>
            </p:extLst>
          </p:nvPr>
        </p:nvGraphicFramePr>
        <p:xfrm>
          <a:off x="323849" y="1659688"/>
          <a:ext cx="8569325" cy="519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730285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rgbClr val="92D05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100.0%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AC0000"/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rgbClr val="AC0000"/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de la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Ciencias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de la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Salud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en el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Trabajo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838053"/>
            <a:ext cx="8569325" cy="12386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práctica profesional)</a:t>
            </a:r>
            <a:endParaRPr lang="es-MX" sz="16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AC0000"/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rgbClr val="AC0000"/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2262634"/>
              </p:ext>
            </p:extLst>
          </p:nvPr>
        </p:nvGraphicFramePr>
        <p:xfrm>
          <a:off x="1259632" y="1844824"/>
          <a:ext cx="7020892" cy="4869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práctica profesional)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065171"/>
              </p:ext>
            </p:extLst>
          </p:nvPr>
        </p:nvGraphicFramePr>
        <p:xfrm>
          <a:off x="1421904" y="2634575"/>
          <a:ext cx="6373216" cy="3674745"/>
        </p:xfrm>
        <a:graphic>
          <a:graphicData uri="http://schemas.openxmlformats.org/drawingml/2006/table">
            <a:tbl>
              <a:tblPr/>
              <a:tblGrid>
                <a:gridCol w="2421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1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22.4%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Práctica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2452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sí tiene o ha tenido práctica profesional)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155" y="1035771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5629022"/>
              </p:ext>
            </p:extLst>
          </p:nvPr>
        </p:nvGraphicFramePr>
        <p:xfrm>
          <a:off x="1547477" y="1628800"/>
          <a:ext cx="6120680" cy="45239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08050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357563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1476673" y="38608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1880692" y="43584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47514" y="594194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75.9%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1403648" y="5229225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1879105" y="572690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48854" y="458172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24.1%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2987825" y="4076700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995936" y="6003496"/>
            <a:ext cx="451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% es sobre las menciones de redes, no sobre el porcentaje de 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915740"/>
              </p:ext>
            </p:extLst>
          </p:nvPr>
        </p:nvGraphicFramePr>
        <p:xfrm>
          <a:off x="1942248" y="1628800"/>
          <a:ext cx="5186477" cy="1013460"/>
        </p:xfrm>
        <a:graphic>
          <a:graphicData uri="http://schemas.openxmlformats.org/drawingml/2006/table">
            <a:tbl>
              <a:tblPr/>
              <a:tblGrid>
                <a:gridCol w="2215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2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264987"/>
              </p:ext>
            </p:extLst>
          </p:nvPr>
        </p:nvGraphicFramePr>
        <p:xfrm>
          <a:off x="3739480" y="3945573"/>
          <a:ext cx="5105400" cy="1996440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Salud y seguridad en trabajo en América Latina y el Caribe (ILO)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PIENSO en Latinoamerica (Dr. Manuel Pando Moreno)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imss.gob.mx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Profesionales de la Salud (IMSS)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Consejo Economico y Social del Estado de Jalisco (CESJAL)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American Society of Safety Engineers (ASSE)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177401"/>
              </p:ext>
            </p:extLst>
          </p:nvPr>
        </p:nvGraphicFramePr>
        <p:xfrm>
          <a:off x="1043608" y="2636912"/>
          <a:ext cx="6409505" cy="1409700"/>
        </p:xfrm>
        <a:graphic>
          <a:graphicData uri="http://schemas.openxmlformats.org/drawingml/2006/table">
            <a:tbl>
              <a:tblPr/>
              <a:tblGrid>
                <a:gridCol w="32312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94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9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-36512" y="1152689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9.1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19003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850241"/>
              </p:ext>
            </p:extLst>
          </p:nvPr>
        </p:nvGraphicFramePr>
        <p:xfrm>
          <a:off x="174410" y="1007344"/>
          <a:ext cx="4888313" cy="3861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47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que 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5080401" y="2830228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439467"/>
              </p:ext>
            </p:extLst>
          </p:nvPr>
        </p:nvGraphicFramePr>
        <p:xfrm>
          <a:off x="3347864" y="3720097"/>
          <a:ext cx="5754861" cy="31180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6704198"/>
              </p:ext>
            </p:extLst>
          </p:nvPr>
        </p:nvGraphicFramePr>
        <p:xfrm>
          <a:off x="0" y="1481411"/>
          <a:ext cx="6493420" cy="3657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 </a:t>
            </a:r>
            <a:r>
              <a:rPr lang="es-MX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51.7% </a:t>
            </a:r>
            <a:r>
              <a:rPr lang="es-MX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3066968" flipH="1">
            <a:off x="5423531" y="3202136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9196" y="355853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9909063"/>
              </p:ext>
            </p:extLst>
          </p:nvPr>
        </p:nvGraphicFramePr>
        <p:xfrm>
          <a:off x="3203575" y="3730414"/>
          <a:ext cx="5846417" cy="2997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365934"/>
              </p:ext>
            </p:extLst>
          </p:nvPr>
        </p:nvGraphicFramePr>
        <p:xfrm>
          <a:off x="888578" y="1556792"/>
          <a:ext cx="7439868" cy="371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7392966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13 al 26 de mayo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Ciencias de la Salud en el Trabajo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29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1187450" y="51571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08463" y="1484412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22505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8004175" y="836712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450013" y="151139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982419" y="155211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44.8%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537200" y="36681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541963" y="173047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451600" y="83671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451600" y="115738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980831" y="119207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440488" y="187652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980039" y="1912155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13.8%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991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54255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678521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51.7%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954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381750" y="2236887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8024975" y="2272195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225054" y="336357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986365" y="300064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60350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7679482" y="35095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3.4%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5879257" y="3522240"/>
            <a:ext cx="1497012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2010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7511207" y="35952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Rectangle 5"/>
          <p:cNvSpPr>
            <a:spLocks noChangeArrowheads="1"/>
          </p:cNvSpPr>
          <p:nvPr/>
        </p:nvSpPr>
        <p:spPr bwMode="auto">
          <a:xfrm>
            <a:off x="7780326" y="393340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6.9%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5868144" y="3946103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2011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AutoShape 8"/>
          <p:cNvSpPr>
            <a:spLocks noChangeArrowheads="1"/>
          </p:cNvSpPr>
          <p:nvPr/>
        </p:nvSpPr>
        <p:spPr bwMode="auto">
          <a:xfrm>
            <a:off x="7500094" y="401912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7654082" y="4314403"/>
            <a:ext cx="8858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13.8%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5874494" y="4346153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2012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8" name="AutoShape 8"/>
          <p:cNvSpPr>
            <a:spLocks noChangeArrowheads="1"/>
          </p:cNvSpPr>
          <p:nvPr/>
        </p:nvSpPr>
        <p:spPr bwMode="auto">
          <a:xfrm>
            <a:off x="7485807" y="440012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9" name="Rectangle 5"/>
          <p:cNvSpPr>
            <a:spLocks noChangeArrowheads="1"/>
          </p:cNvSpPr>
          <p:nvPr/>
        </p:nvSpPr>
        <p:spPr bwMode="auto">
          <a:xfrm>
            <a:off x="7650907" y="474620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17.2%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868144" y="47795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2013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" name="AutoShape 8"/>
          <p:cNvSpPr>
            <a:spLocks noChangeArrowheads="1"/>
          </p:cNvSpPr>
          <p:nvPr/>
        </p:nvSpPr>
        <p:spPr bwMode="auto">
          <a:xfrm>
            <a:off x="7482632" y="483192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671544" y="517800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6.9%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5874494" y="52113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503269" y="526372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660432" y="5630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27.6%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5868144" y="5663778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492157" y="5716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673132" y="604160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24.1%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5880844" y="60749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504857" y="612732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5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5970325"/>
              </p:ext>
            </p:extLst>
          </p:nvPr>
        </p:nvGraphicFramePr>
        <p:xfrm>
          <a:off x="-165596" y="2527102"/>
          <a:ext cx="6007100" cy="4475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836712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8327678"/>
              </p:ext>
            </p:extLst>
          </p:nvPr>
        </p:nvGraphicFramePr>
        <p:xfrm>
          <a:off x="927100" y="163034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489764"/>
              </p:ext>
            </p:extLst>
          </p:nvPr>
        </p:nvGraphicFramePr>
        <p:xfrm>
          <a:off x="1053480" y="148478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447925" y="549275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98107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47875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700808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20.7%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98901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48669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70080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79.3%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225676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266370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66370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243932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484603"/>
              </p:ext>
            </p:extLst>
          </p:nvPr>
        </p:nvGraphicFramePr>
        <p:xfrm>
          <a:off x="6053137" y="3573016"/>
          <a:ext cx="2676649" cy="2376266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13 a 18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19 a 24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Más de 2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No pienso titularme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.0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No sé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135712"/>
              </p:ext>
            </p:extLst>
          </p:nvPr>
        </p:nvGraphicFramePr>
        <p:xfrm>
          <a:off x="463722" y="3218284"/>
          <a:ext cx="4433007" cy="29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1852613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1875064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20308" y="2420938"/>
            <a:ext cx="4640990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profesores</a:t>
            </a: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524250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46236" y="441325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51167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44449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9.10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3873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33046" y="3937000"/>
            <a:ext cx="4586976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obtenidos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00208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3429000"/>
            <a:ext cx="4584898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0289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388873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9.28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290938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9.69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2924175"/>
            <a:ext cx="4584898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49555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398415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9.72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46236" y="4940853"/>
            <a:ext cx="4584898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01387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49656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8.55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12875</TotalTime>
  <Words>2073</Words>
  <Application>Microsoft Office PowerPoint</Application>
  <PresentationFormat>Presentación en pantalla (4:3)</PresentationFormat>
  <Paragraphs>448</Paragraphs>
  <Slides>40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40</vt:i4>
      </vt:variant>
    </vt:vector>
  </HeadingPairs>
  <TitlesOfParts>
    <vt:vector size="51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826</cp:revision>
  <cp:lastPrinted>2013-07-09T20:28:01Z</cp:lastPrinted>
  <dcterms:created xsi:type="dcterms:W3CDTF">1601-01-01T00:00:00Z</dcterms:created>
  <dcterms:modified xsi:type="dcterms:W3CDTF">2017-11-24T22:52:08Z</dcterms:modified>
</cp:coreProperties>
</file>