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notesSlides/notesSlide12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13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DE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-1640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5-2016\05_MAESTR&#205;A_EN_CIENCIA_DEL_COMPORTAMIENTO_ORIENTACI&#211;N_AN&#193;LISIS_DE_LA_CONDUCTA\05_EMP_MCCOAC_PROCESO\05_EMP_GRAF_MCCOAC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5_ESPECIALIDAD_HEMATOLOG&#205;A_(IMSS-CMNO)\15_GR&#193;FICAS_EMP_EH_(IMSS-CMNO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0215384615384615"/>
                  <c:y val="-0.037837837837837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0.00153846153846154"/>
                  <c:y val="0.02702702702702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TablaDatos!$B$157:$B$158</c:f>
              <c:strCache>
                <c:ptCount val="2"/>
                <c:pt idx="0">
                  <c:v>Licenciatura</c:v>
                </c:pt>
                <c:pt idx="1">
                  <c:v>Posgrado</c:v>
                </c:pt>
              </c:strCache>
            </c:strRef>
          </c:cat>
          <c:val>
            <c:numRef>
              <c:f>TablaDatos!$C$157:$C$158</c:f>
              <c:numCache>
                <c:formatCode>General</c:formatCode>
                <c:ptCount val="2"/>
                <c:pt idx="0">
                  <c:v>0.142857142857143</c:v>
                </c:pt>
                <c:pt idx="1">
                  <c:v>0.857142857142857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3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0.0553846153846154"/>
                  <c:y val="0.048648648648648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0569230769230769"/>
                  <c:y val="-0.043243243243243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TablaDatos!$B$59:$B$60</c:f>
              <c:strCache>
                <c:ptCount val="2"/>
                <c:pt idx="0">
                  <c:v>Bolsa de trabajo</c:v>
                </c:pt>
                <c:pt idx="1">
                  <c:v>Recomendación</c:v>
                </c:pt>
              </c:strCache>
            </c:strRef>
          </c:cat>
          <c:val>
            <c:numRef>
              <c:f>TablaDatos!$C$59:$C$60</c:f>
              <c:numCache>
                <c:formatCode>General</c:formatCode>
                <c:ptCount val="2"/>
                <c:pt idx="0">
                  <c:v>0.857142857142857</c:v>
                </c:pt>
                <c:pt idx="1">
                  <c:v>0.142857142857143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0.0184615384615385"/>
                  <c:y val="0.056756756756756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0461538461538461"/>
                  <c:y val="-0.048648648648648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TablaDatos!$B$65:$B$66</c:f>
              <c:strCache>
                <c:ptCount val="2"/>
                <c:pt idx="0">
                  <c:v>Eventual</c:v>
                </c:pt>
                <c:pt idx="1">
                  <c:v>Base o Planta</c:v>
                </c:pt>
              </c:strCache>
            </c:strRef>
          </c:cat>
          <c:val>
            <c:numRef>
              <c:f>TablaDatos!$C$65:$C$66</c:f>
              <c:numCache>
                <c:formatCode>General</c:formatCode>
                <c:ptCount val="2"/>
                <c:pt idx="0">
                  <c:v>0.714285714285714</c:v>
                </c:pt>
                <c:pt idx="1">
                  <c:v>0.285714285714286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2298639942734"/>
          <c:y val="0.194328793360289"/>
          <c:w val="0.616135719398712"/>
          <c:h val="0.754745264949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54545454545455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36363636363636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TablaDatos!$B$71:$B$75</c:f>
              <c:strCache>
                <c:ptCount val="5"/>
                <c:pt idx="0">
                  <c:v>De $10,001 a $15,000</c:v>
                </c:pt>
                <c:pt idx="1">
                  <c:v>De $15,001 a $20,000</c:v>
                </c:pt>
                <c:pt idx="2">
                  <c:v>De $20,001 a $25,000</c:v>
                </c:pt>
                <c:pt idx="3">
                  <c:v>De $25,001 a $30,000</c:v>
                </c:pt>
                <c:pt idx="4">
                  <c:v>No proporcionó dato</c:v>
                </c:pt>
              </c:strCache>
            </c:strRef>
          </c:cat>
          <c:val>
            <c:numRef>
              <c:f>TablaDatos!$C$71:$C$75</c:f>
              <c:numCache>
                <c:formatCode>General</c:formatCode>
                <c:ptCount val="5"/>
                <c:pt idx="0">
                  <c:v>0.285714285714286</c:v>
                </c:pt>
                <c:pt idx="1">
                  <c:v>0.142857142857143</c:v>
                </c:pt>
                <c:pt idx="2">
                  <c:v>0.285714285714286</c:v>
                </c:pt>
                <c:pt idx="3">
                  <c:v>0.142857142857143</c:v>
                </c:pt>
                <c:pt idx="4">
                  <c:v>0.142857142857143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083774280"/>
        <c:axId val="2083777288"/>
        <c:axId val="0"/>
      </c:bar3DChart>
      <c:catAx>
        <c:axId val="20837742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2083777288"/>
        <c:crosses val="autoZero"/>
        <c:auto val="1"/>
        <c:lblAlgn val="ctr"/>
        <c:lblOffset val="100"/>
        <c:noMultiLvlLbl val="0"/>
      </c:catAx>
      <c:valAx>
        <c:axId val="20837772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083774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explosion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0169230769230769"/>
                  <c:y val="-0.040540540540540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0"/>
                  <c:y val="0.040540540540540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TablaDatos!$B$80:$B$81</c:f>
              <c:strCache>
                <c:ptCount val="2"/>
                <c:pt idx="0">
                  <c:v>Puesto</c:v>
                </c:pt>
                <c:pt idx="1">
                  <c:v>Ya se tiene un rango establecido</c:v>
                </c:pt>
              </c:strCache>
            </c:strRef>
          </c:cat>
          <c:val>
            <c:numRef>
              <c:f>TablaDatos!$C$80:$C$81</c:f>
              <c:numCache>
                <c:formatCode>General</c:formatCode>
                <c:ptCount val="2"/>
                <c:pt idx="0">
                  <c:v>0.142857142857143</c:v>
                </c:pt>
                <c:pt idx="1">
                  <c:v>0.857142857142857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12121689334288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34848389405869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3030207587687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3030207587687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TablaDatos!$B$86:$B$89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TablaDatos!$C$86:$C$89</c:f>
              <c:numCache>
                <c:formatCode>General</c:formatCode>
                <c:ptCount val="4"/>
                <c:pt idx="0">
                  <c:v>1.0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36893304"/>
        <c:axId val="2136217448"/>
        <c:axId val="0"/>
      </c:bar3DChart>
      <c:catAx>
        <c:axId val="21368933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36217448"/>
        <c:crosses val="autoZero"/>
        <c:auto val="1"/>
        <c:lblAlgn val="ctr"/>
        <c:lblOffset val="100"/>
        <c:noMultiLvlLbl val="0"/>
      </c:catAx>
      <c:valAx>
        <c:axId val="21362174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36893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Pt>
            <c:idx val="2"/>
            <c:bubble3D val="0"/>
            <c:explosion val="3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0.00307692307692308"/>
                  <c:y val="-0.037837837837837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00923076923076929"/>
                  <c:y val="0.016216216216216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0.00461538461538462"/>
                  <c:y val="-0.024324324324324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TablaDatos!$B$94:$B$96</c:f>
              <c:strCache>
                <c:ptCount val="3"/>
                <c:pt idx="0">
                  <c:v>Preparación académica</c:v>
                </c:pt>
                <c:pt idx="1">
                  <c:v>Práctica</c:v>
                </c:pt>
                <c:pt idx="2">
                  <c:v>Saben tomar decisiones</c:v>
                </c:pt>
              </c:strCache>
            </c:strRef>
          </c:cat>
          <c:val>
            <c:numRef>
              <c:f>TablaDatos!$C$94:$C$96</c:f>
              <c:numCache>
                <c:formatCode>General</c:formatCode>
                <c:ptCount val="3"/>
                <c:pt idx="0">
                  <c:v>0.428571428571429</c:v>
                </c:pt>
                <c:pt idx="1">
                  <c:v>0.142857142857143</c:v>
                </c:pt>
                <c:pt idx="2">
                  <c:v>0.428571428571429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18181818181818"/>
                  <c:y val="2.1281123648283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TablaDatos!$B$101:$B$106</c:f>
              <c:strCache>
                <c:ptCount val="6"/>
                <c:pt idx="0">
                  <c:v>Falta de práctica</c:v>
                </c:pt>
                <c:pt idx="1">
                  <c:v>No saben trabajar bajo presión</c:v>
                </c:pt>
                <c:pt idx="2">
                  <c:v>No saben tomar decisiones</c:v>
                </c:pt>
                <c:pt idx="3">
                  <c:v>Investigación</c:v>
                </c:pt>
                <c:pt idx="4">
                  <c:v>Comunicación no efectiva</c:v>
                </c:pt>
                <c:pt idx="5">
                  <c:v>Ninguna</c:v>
                </c:pt>
              </c:strCache>
            </c:strRef>
          </c:cat>
          <c:val>
            <c:numRef>
              <c:f>TablaDatos!$C$101:$C$106</c:f>
              <c:numCache>
                <c:formatCode>General</c:formatCode>
                <c:ptCount val="6"/>
                <c:pt idx="0">
                  <c:v>0.285714285714286</c:v>
                </c:pt>
                <c:pt idx="1">
                  <c:v>0.142857142857143</c:v>
                </c:pt>
                <c:pt idx="2">
                  <c:v>0.142857142857143</c:v>
                </c:pt>
                <c:pt idx="3">
                  <c:v>0.142857142857143</c:v>
                </c:pt>
                <c:pt idx="4">
                  <c:v>0.142857142857143</c:v>
                </c:pt>
                <c:pt idx="5">
                  <c:v>0.142857142857143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36126536"/>
        <c:axId val="2136130472"/>
        <c:axId val="0"/>
      </c:bar3DChart>
      <c:catAx>
        <c:axId val="213612653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36130472"/>
        <c:crosses val="autoZero"/>
        <c:auto val="1"/>
        <c:lblAlgn val="ctr"/>
        <c:lblOffset val="100"/>
        <c:noMultiLvlLbl val="0"/>
      </c:catAx>
      <c:valAx>
        <c:axId val="21361304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361265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2.1281123648283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32727272727272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30303507516106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30303507516106"/>
                  <c:y val="4.256224727674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TablaDatos!$B$111:$B$114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TablaDatos!$C$111:$C$114</c:f>
              <c:numCache>
                <c:formatCode>General</c:formatCode>
                <c:ptCount val="4"/>
                <c:pt idx="0">
                  <c:v>0.428571428571429</c:v>
                </c:pt>
                <c:pt idx="1">
                  <c:v>0.571428571428572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35867336"/>
        <c:axId val="2135864680"/>
        <c:axId val="0"/>
      </c:bar3DChart>
      <c:catAx>
        <c:axId val="213586733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35864680"/>
        <c:crosses val="autoZero"/>
        <c:auto val="1"/>
        <c:lblAlgn val="ctr"/>
        <c:lblOffset val="100"/>
        <c:noMultiLvlLbl val="0"/>
      </c:catAx>
      <c:valAx>
        <c:axId val="21358646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358673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57576234788833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4848389405869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4848389405869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TablaDatos!$B$119:$B$122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TablaDatos!$C$119:$C$122</c:f>
              <c:numCache>
                <c:formatCode>General</c:formatCode>
                <c:ptCount val="4"/>
                <c:pt idx="0">
                  <c:v>0.285714285714286</c:v>
                </c:pt>
                <c:pt idx="1">
                  <c:v>0.714285714285714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35520968"/>
        <c:axId val="2135766568"/>
        <c:axId val="0"/>
      </c:bar3DChart>
      <c:catAx>
        <c:axId val="21355209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35766568"/>
        <c:crosses val="autoZero"/>
        <c:auto val="1"/>
        <c:lblAlgn val="ctr"/>
        <c:lblOffset val="100"/>
        <c:noMultiLvlLbl val="0"/>
      </c:catAx>
      <c:valAx>
        <c:axId val="21357665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35520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2648532569794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939398711524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30303507516106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TablaDatos!$B$127:$B$130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TablaDatos!$C$127:$C$130</c:f>
              <c:numCache>
                <c:formatCode>General</c:formatCode>
                <c:ptCount val="4"/>
                <c:pt idx="0">
                  <c:v>0.142857142857143</c:v>
                </c:pt>
                <c:pt idx="1">
                  <c:v>0.714285714285714</c:v>
                </c:pt>
                <c:pt idx="2">
                  <c:v>0.142857142857143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36280888"/>
        <c:axId val="2136264136"/>
        <c:axId val="0"/>
      </c:bar3DChart>
      <c:catAx>
        <c:axId val="213628088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36264136"/>
        <c:crosses val="autoZero"/>
        <c:auto val="1"/>
        <c:lblAlgn val="ctr"/>
        <c:lblOffset val="100"/>
        <c:noMultiLvlLbl val="0"/>
      </c:catAx>
      <c:valAx>
        <c:axId val="21362641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362808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3570589662373"/>
          <c:y val="0.163162060323978"/>
          <c:w val="0.713921914495099"/>
          <c:h val="0.626910219218549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64530301695116E-17"/>
                  <c:y val="0.029689608636977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Sí, actualmente trabajan</a:t>
                    </a:r>
                  </a:p>
                  <a:p>
                    <a:r>
                      <a:rPr lang="en-US"/>
                      <a:t>100.0%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57576234788833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57576234788833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39394416607015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TablaDatos!$B$135:$B$139</c:f>
              <c:strCache>
                <c:ptCount val="5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  <c:pt idx="4">
                  <c:v>No sé</c:v>
                </c:pt>
              </c:strCache>
            </c:strRef>
          </c:cat>
          <c:val>
            <c:numRef>
              <c:f>TablaDatos!$C$135:$C$139</c:f>
              <c:numCache>
                <c:formatCode>General</c:formatCode>
                <c:ptCount val="5"/>
                <c:pt idx="0">
                  <c:v>0.142857142857143</c:v>
                </c:pt>
                <c:pt idx="1">
                  <c:v>0.428571428571429</c:v>
                </c:pt>
                <c:pt idx="2">
                  <c:v>0.285714285714286</c:v>
                </c:pt>
                <c:pt idx="3">
                  <c:v>0.0</c:v>
                </c:pt>
                <c:pt idx="4">
                  <c:v>0.142857142857143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37295624"/>
        <c:axId val="2135767736"/>
        <c:axId val="0"/>
      </c:bar3DChart>
      <c:catAx>
        <c:axId val="21372956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35767736"/>
        <c:crosses val="autoZero"/>
        <c:auto val="1"/>
        <c:lblAlgn val="ctr"/>
        <c:lblOffset val="100"/>
        <c:noMultiLvlLbl val="0"/>
      </c:catAx>
      <c:valAx>
        <c:axId val="21357677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372956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6923076923077"/>
          <c:y val="0.240540540540541"/>
          <c:w val="0.615384615384615"/>
          <c:h val="0.540540540540541"/>
        </c:manualLayout>
      </c:layout>
      <c:pie3DChart>
        <c:varyColors val="1"/>
        <c:ser>
          <c:idx val="0"/>
          <c:order val="0"/>
          <c:tx>
            <c:strRef>
              <c:f>TablaDatos!$B$11</c:f>
              <c:strCache>
                <c:ptCount val="1"/>
                <c:pt idx="0">
                  <c:v>Gobierno y/u Organismos Públicos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00461538461538467"/>
                  <c:y val="0.0297297297297297"/>
                </c:manualLayout>
              </c:layout>
              <c:tx>
                <c:rich>
                  <a:bodyPr/>
                  <a:lstStyle/>
                  <a:p>
                    <a:r>
                      <a:rPr lang="en-US" sz="1300"/>
                      <a:t>Gobierno y/u Organismos Públicos</a:t>
                    </a:r>
                  </a:p>
                  <a:p>
                    <a:r>
                      <a:rPr lang="en-US" sz="13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val>
            <c:numRef>
              <c:f>TablaDatos!$C$11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30303507516106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330303507516106"/>
                  <c:y val="-0.002702489891466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30303507516106"/>
                  <c:y val="2.12811236334186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66667143879744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TablaDatos!$B$17:$B$20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TablaDatos!$C$17:$C$20</c:f>
              <c:numCache>
                <c:formatCode>General</c:formatCode>
                <c:ptCount val="4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3000968"/>
        <c:axId val="-2132997960"/>
        <c:axId val="0"/>
      </c:bar3DChart>
      <c:catAx>
        <c:axId val="-21330009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32997960"/>
        <c:crosses val="autoZero"/>
        <c:auto val="1"/>
        <c:lblAlgn val="ctr"/>
        <c:lblOffset val="100"/>
        <c:noMultiLvlLbl val="0"/>
      </c:catAx>
      <c:valAx>
        <c:axId val="-21329979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3000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939398711524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6621331424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741760916249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275758052970652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TablaDatos!$B$23:$B$26</c:f>
              <c:strCache>
                <c:ptCount val="4"/>
                <c:pt idx="0">
                  <c:v>Jefatura</c:v>
                </c:pt>
                <c:pt idx="1">
                  <c:v>Mando medio</c:v>
                </c:pt>
                <c:pt idx="2">
                  <c:v>Coordinador de área</c:v>
                </c:pt>
                <c:pt idx="3">
                  <c:v>Director de área</c:v>
                </c:pt>
              </c:strCache>
            </c:strRef>
          </c:cat>
          <c:val>
            <c:numRef>
              <c:f>TablaDatos!$C$23:$C$26</c:f>
              <c:numCache>
                <c:formatCode>General</c:formatCode>
                <c:ptCount val="4"/>
                <c:pt idx="0">
                  <c:v>0.428571428571429</c:v>
                </c:pt>
                <c:pt idx="1">
                  <c:v>0.285714285714286</c:v>
                </c:pt>
                <c:pt idx="2">
                  <c:v>0.142857142857143</c:v>
                </c:pt>
                <c:pt idx="3">
                  <c:v>0.142857142857143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2925192"/>
        <c:axId val="-2132922184"/>
        <c:axId val="0"/>
      </c:bar3DChart>
      <c:catAx>
        <c:axId val="-21329251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32922184"/>
        <c:crosses val="autoZero"/>
        <c:auto val="1"/>
        <c:lblAlgn val="ctr"/>
        <c:lblOffset val="100"/>
        <c:noMultiLvlLbl val="0"/>
      </c:catAx>
      <c:valAx>
        <c:axId val="-21329221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29251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1743879742305"/>
          <c:y val="0.213247712279208"/>
          <c:w val="0.650326843235505"/>
          <c:h val="0.754745264949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6621331425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3272712956335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30303507516106"/>
                  <c:y val="0.002702915513939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TablaDatos!$B$31:$B$34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TablaDatos!$C$31:$C$34</c:f>
              <c:numCache>
                <c:formatCode>General</c:formatCode>
                <c:ptCount val="4"/>
                <c:pt idx="0">
                  <c:v>0.285714285714286</c:v>
                </c:pt>
                <c:pt idx="1">
                  <c:v>0.571428571428572</c:v>
                </c:pt>
                <c:pt idx="2">
                  <c:v>0.142857142857143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3771048"/>
        <c:axId val="-2133774072"/>
        <c:axId val="0"/>
      </c:bar3DChart>
      <c:catAx>
        <c:axId val="-213377104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33774072"/>
        <c:crosses val="autoZero"/>
        <c:auto val="1"/>
        <c:lblAlgn val="ctr"/>
        <c:lblOffset val="100"/>
        <c:noMultiLvlLbl val="0"/>
      </c:catAx>
      <c:valAx>
        <c:axId val="-21337740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3771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846153846154"/>
          <c:y val="0.240540540540541"/>
          <c:w val="0.615384615384615"/>
          <c:h val="0.540540540540541"/>
        </c:manualLayout>
      </c:layout>
      <c:pie3DChart>
        <c:varyColors val="1"/>
        <c:ser>
          <c:idx val="0"/>
          <c:order val="0"/>
          <c:tx>
            <c:strRef>
              <c:f>TablaDatos!$B$42</c:f>
              <c:strCache>
                <c:ptCount val="1"/>
                <c:pt idx="0">
                  <c:v>No hay contrataciones en general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00769230769230764"/>
                  <c:y val="0.0297297297297297"/>
                </c:manualLayout>
              </c:layout>
              <c:tx>
                <c:rich>
                  <a:bodyPr/>
                  <a:lstStyle/>
                  <a:p>
                    <a:r>
                      <a:rPr lang="en-US" sz="1300"/>
                      <a:t>No hay contrataciones en general</a:t>
                    </a:r>
                  </a:p>
                  <a:p>
                    <a:r>
                      <a:rPr lang="en-US" sz="13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val>
            <c:numRef>
              <c:f>TablaDatos!$C$42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3030207587687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1212025769506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TablaDatos!$B$43:$B$46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TablaDatos!$C$43:$C$46</c:f>
              <c:numCache>
                <c:formatCode>General</c:formatCode>
                <c:ptCount val="4"/>
                <c:pt idx="0">
                  <c:v>0.714285714285714</c:v>
                </c:pt>
                <c:pt idx="1">
                  <c:v>0.285714285714286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07142648"/>
        <c:axId val="2106918792"/>
        <c:axId val="0"/>
      </c:bar3DChart>
      <c:catAx>
        <c:axId val="210714264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06918792"/>
        <c:crosses val="autoZero"/>
        <c:auto val="1"/>
        <c:lblAlgn val="ctr"/>
        <c:lblOffset val="100"/>
        <c:noMultiLvlLbl val="0"/>
      </c:catAx>
      <c:valAx>
        <c:axId val="21069187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071426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12120257695061"/>
                  <c:y val="0.002703128325175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3030207587687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TablaDatos!$B$51:$B$54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TablaDatos!$C$51:$C$54</c:f>
              <c:numCache>
                <c:formatCode>General</c:formatCode>
                <c:ptCount val="4"/>
                <c:pt idx="0">
                  <c:v>0.714285714285714</c:v>
                </c:pt>
                <c:pt idx="1">
                  <c:v>0.285714285714286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06805912"/>
        <c:axId val="2106902408"/>
        <c:axId val="0"/>
      </c:bar3DChart>
      <c:catAx>
        <c:axId val="210680591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06902408"/>
        <c:crosses val="autoZero"/>
        <c:auto val="1"/>
        <c:lblAlgn val="ctr"/>
        <c:lblOffset val="100"/>
        <c:noMultiLvlLbl val="0"/>
      </c:catAx>
      <c:valAx>
        <c:axId val="21069024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06805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08/06/17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4.jpeg"/><Relationship Id="rId14" Type="http://schemas.openxmlformats.org/officeDocument/2006/relationships/image" Target="../media/image5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xmlns:p14="http://schemas.microsoft.com/office/powerpoint/2010/main"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Especialidad en Hematología (IMSS-CMNO)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xmlns:p14="http://schemas.microsoft.com/office/powerpoint/2010/main"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160458"/>
            <a:ext cx="7416800" cy="126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indicaron que actualmente sí trabajan egresados de ese posgrado en la empresa/institución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73328" y="279508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3.6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627784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337425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10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1015281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 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8310861"/>
              </p:ext>
            </p:extLst>
          </p:nvPr>
        </p:nvGraphicFramePr>
        <p:xfrm>
          <a:off x="1564440" y="119675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599103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14.3%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9275317"/>
              </p:ext>
            </p:extLst>
          </p:nvPr>
        </p:nvGraphicFramePr>
        <p:xfrm>
          <a:off x="1475656" y="959510"/>
          <a:ext cx="7452940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1015281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191317"/>
              </p:ext>
            </p:extLst>
          </p:nvPr>
        </p:nvGraphicFramePr>
        <p:xfrm>
          <a:off x="1475656" y="1196752"/>
          <a:ext cx="7345064" cy="5180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85084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20433"/>
              </p:ext>
            </p:extLst>
          </p:nvPr>
        </p:nvGraphicFramePr>
        <p:xfrm>
          <a:off x="647700" y="2420888"/>
          <a:ext cx="7848600" cy="2538893"/>
        </p:xfrm>
        <a:graphic>
          <a:graphicData uri="http://schemas.openxmlformats.org/drawingml/2006/table">
            <a:tbl>
              <a:tblPr/>
              <a:tblGrid>
                <a:gridCol w="2133600"/>
                <a:gridCol w="1219200"/>
                <a:gridCol w="1244600"/>
                <a:gridCol w="1295400"/>
                <a:gridCol w="1193800"/>
                <a:gridCol w="762000"/>
              </a:tblGrid>
              <a:tr h="618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666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6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1052736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cuenten 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363779"/>
              </p:ext>
            </p:extLst>
          </p:nvPr>
        </p:nvGraphicFramePr>
        <p:xfrm>
          <a:off x="375988" y="2204864"/>
          <a:ext cx="8372476" cy="2934940"/>
        </p:xfrm>
        <a:graphic>
          <a:graphicData uri="http://schemas.openxmlformats.org/drawingml/2006/table">
            <a:tbl>
              <a:tblPr/>
              <a:tblGrid>
                <a:gridCol w="2799082"/>
                <a:gridCol w="1188991"/>
                <a:gridCol w="1213762"/>
                <a:gridCol w="1263302"/>
                <a:gridCol w="1164220"/>
                <a:gridCol w="743119"/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1151983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7844998"/>
              </p:ext>
            </p:extLst>
          </p:nvPr>
        </p:nvGraphicFramePr>
        <p:xfrm>
          <a:off x="408495" y="148478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980728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923518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88695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937868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36966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79512" y="3998387"/>
            <a:ext cx="8856984" cy="79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889496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369300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91847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3502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1117487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3231611"/>
              </p:ext>
            </p:extLst>
          </p:nvPr>
        </p:nvGraphicFramePr>
        <p:xfrm>
          <a:off x="436670" y="1375722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Hematología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(IMSS-CMNO)”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1015281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517864"/>
              </p:ext>
            </p:extLst>
          </p:nvPr>
        </p:nvGraphicFramePr>
        <p:xfrm>
          <a:off x="1403648" y="135804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23528" y="1117487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4894862"/>
              </p:ext>
            </p:extLst>
          </p:nvPr>
        </p:nvGraphicFramePr>
        <p:xfrm>
          <a:off x="395536" y="135473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2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6.6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365104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796904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117487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Hematología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2474316"/>
              </p:ext>
            </p:extLst>
          </p:nvPr>
        </p:nvGraphicFramePr>
        <p:xfrm>
          <a:off x="1331640" y="126876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744263"/>
            <a:ext cx="2627784" cy="11137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1601531" y="1990427"/>
            <a:ext cx="6445634" cy="4672836"/>
            <a:chOff x="1601531" y="1990427"/>
            <a:chExt cx="6445634" cy="4672836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2051992" y="2062435"/>
              <a:ext cx="3240088" cy="348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 generales</a:t>
              </a: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5887372" y="1990427"/>
              <a:ext cx="2159793" cy="52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1" name="Rectangle 7"/>
            <p:cNvSpPr>
              <a:spLocks noChangeArrowheads="1"/>
            </p:cNvSpPr>
            <p:nvPr/>
          </p:nvSpPr>
          <p:spPr bwMode="auto">
            <a:xfrm>
              <a:off x="1601531" y="4892100"/>
              <a:ext cx="41766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482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3115178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1603119" y="3933056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51688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570083" y="4444796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570083" y="2978299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4.7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31" name="Rectangle 7"/>
            <p:cNvSpPr>
              <a:spLocks noChangeArrowheads="1"/>
            </p:cNvSpPr>
            <p:nvPr/>
          </p:nvSpPr>
          <p:spPr bwMode="auto">
            <a:xfrm>
              <a:off x="1601531" y="3448417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483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260781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33" name="Rectangle 7"/>
            <p:cNvSpPr>
              <a:spLocks noChangeArrowheads="1"/>
            </p:cNvSpPr>
            <p:nvPr/>
          </p:nvSpPr>
          <p:spPr bwMode="auto">
            <a:xfrm>
              <a:off x="1601531" y="2564904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4834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03473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570083" y="249448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4.9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570083" y="394074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1" name="Rectangle 7"/>
            <p:cNvSpPr>
              <a:spLocks noChangeArrowheads="1"/>
            </p:cNvSpPr>
            <p:nvPr/>
          </p:nvSpPr>
          <p:spPr bwMode="auto">
            <a:xfrm>
              <a:off x="1601531" y="4437112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</a:p>
          </p:txBody>
        </p:sp>
        <p:sp>
          <p:nvSpPr>
            <p:cNvPr id="3484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35794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570083" y="348235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7" name="Rectangle 7"/>
            <p:cNvSpPr>
              <a:spLocks noChangeArrowheads="1"/>
            </p:cNvSpPr>
            <p:nvPr/>
          </p:nvSpPr>
          <p:spPr bwMode="auto">
            <a:xfrm>
              <a:off x="1603119" y="5373216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4848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9955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571225" y="4870747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1603119" y="6309320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Habilidades directivas</a:t>
              </a: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595704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6570083" y="5805264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547489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6570083" y="535456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601531" y="2996952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603119" y="5828204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3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643570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6571225" y="630932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203282" y="871846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07504" y="1015862"/>
            <a:ext cx="8893175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CuadroTexto 13"/>
          <p:cNvSpPr txBox="1"/>
          <p:nvPr/>
        </p:nvSpPr>
        <p:spPr>
          <a:xfrm>
            <a:off x="3131840" y="5373216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719524"/>
              </p:ext>
            </p:extLst>
          </p:nvPr>
        </p:nvGraphicFramePr>
        <p:xfrm>
          <a:off x="594742" y="2348880"/>
          <a:ext cx="8009706" cy="2910840"/>
        </p:xfrm>
        <a:graphic>
          <a:graphicData uri="http://schemas.openxmlformats.org/drawingml/2006/table">
            <a:tbl>
              <a:tblPr/>
              <a:tblGrid>
                <a:gridCol w="6759410"/>
                <a:gridCol w="1250296"/>
              </a:tblGrid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específicas*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Hacer aspirados y biopsias de médula ósea punción lumbar preparar y aplicar correctamente de quimioterapia intratecal y sistémica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Orientar su práctica profesional a partir de principios éticos, humanistas, científicos y desde un sentido crítico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Establecer programas de tratamiento y procedimientos invasivos, a partir del dominio de los esquemas y modalidades terapéuticas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Evitar y/o reducir las complicaciones de las enfermedades hematológicas a partir de conocer la historia natural de las enfermedades y las medidas de intervención profiláctica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Diagnosticar las patologías hematológicas a partir de su conocimiento y utilización de los recursos de laboratorio e imagen, al recolectar, integrar, sintetizar y analizar la información clínica combinada con los recursos paraclínicos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3321" y="1057672"/>
            <a:ext cx="8893175" cy="129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siguientes CONOCIMIENTOS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específicos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3203848" y="4952201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168023"/>
              </p:ext>
            </p:extLst>
          </p:nvPr>
        </p:nvGraphicFramePr>
        <p:xfrm>
          <a:off x="457200" y="2636912"/>
          <a:ext cx="8229600" cy="2205125"/>
        </p:xfrm>
        <a:graphic>
          <a:graphicData uri="http://schemas.openxmlformats.org/drawingml/2006/table">
            <a:tbl>
              <a:tblPr/>
              <a:tblGrid>
                <a:gridCol w="6039650"/>
                <a:gridCol w="1348548"/>
                <a:gridCol w="841402"/>
              </a:tblGrid>
              <a:tr h="5446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específicos*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 aplica**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6307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Destreza para la realización de los frotis de sangre periférica y de médula ósea, el manejo de los reactivos para tinción de médula ósea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6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Destreza en la interpretación de la inmunohematología del Banco de Sangre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07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Diseñar, realizar o colaborar en programas educacionales dirigidos a educación médica continua propia, del equipo de salud al que pertenece, de los pacientes y sus familiares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9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Administración de un Banco de Sangre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49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Realización de trasplantes de médula ósea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42.90%</a:t>
                      </a:r>
                    </a:p>
                  </a:txBody>
                  <a:tcPr marL="8645" marR="8645" marT="86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4 Rectángulo"/>
          <p:cNvSpPr>
            <a:spLocks noChangeArrowheads="1"/>
          </p:cNvSpPr>
          <p:nvPr/>
        </p:nvSpPr>
        <p:spPr bwMode="auto">
          <a:xfrm>
            <a:off x="683568" y="5157192"/>
            <a:ext cx="7992888" cy="276999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/>
          <a:p>
            <a:pPr algn="ctr"/>
            <a:r>
              <a:rPr lang="es-ES" sz="1200" dirty="0">
                <a:solidFill>
                  <a:schemeClr val="tx1"/>
                </a:solidFill>
                <a:latin typeface="+mn-lt"/>
              </a:rPr>
              <a:t>** Casos en donde el entrevistado refiere que las actividades laborales del egresado no se relacionan con dicho conocimiento.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1117487"/>
            <a:ext cx="8641085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3395174"/>
              </p:ext>
            </p:extLst>
          </p:nvPr>
        </p:nvGraphicFramePr>
        <p:xfrm>
          <a:off x="516570" y="126876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1117487"/>
            <a:ext cx="871309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8809807"/>
              </p:ext>
            </p:extLst>
          </p:nvPr>
        </p:nvGraphicFramePr>
        <p:xfrm>
          <a:off x="1115566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985084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función de la atención a las necesidades de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0151306"/>
              </p:ext>
            </p:extLst>
          </p:nvPr>
        </p:nvGraphicFramePr>
        <p:xfrm>
          <a:off x="1403648" y="152296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</a:t>
            </a:r>
            <a:r>
              <a:rPr lang="es-MX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Especialidad en Hematología (IMSS-CMNO)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</a:t>
            </a: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1219692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7078964"/>
              </p:ext>
            </p:extLst>
          </p:nvPr>
        </p:nvGraphicFramePr>
        <p:xfrm>
          <a:off x="1475656" y="1221700"/>
          <a:ext cx="741682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117487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4523906"/>
              </p:ext>
            </p:extLst>
          </p:nvPr>
        </p:nvGraphicFramePr>
        <p:xfrm>
          <a:off x="1547664" y="1268760"/>
          <a:ext cx="7236916" cy="499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980728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becas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sus empleados actuales para estudiar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268677"/>
              </p:ext>
            </p:extLst>
          </p:nvPr>
        </p:nvGraphicFramePr>
        <p:xfrm>
          <a:off x="1475656" y="1395499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384338"/>
              </p:ext>
            </p:extLst>
          </p:nvPr>
        </p:nvGraphicFramePr>
        <p:xfrm>
          <a:off x="833259" y="1628800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02 al 07 de junio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s 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Especialidad en Hematología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(IMSS-CMNO)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7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827584" y="5445224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034907"/>
              </p:ext>
            </p:extLst>
          </p:nvPr>
        </p:nvGraphicFramePr>
        <p:xfrm>
          <a:off x="330464" y="3746292"/>
          <a:ext cx="5641600" cy="2615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3779912" y="1812095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611560" y="980728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7676080" y="1196752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171447" y="187143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704650" y="1844452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14.3%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258635" y="72685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263398" y="209051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173035" y="119675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173035" y="151742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654955" y="1484089"/>
            <a:ext cx="74090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14.3%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161922" y="223656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702269" y="2203227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71.4%</a:t>
            </a:r>
            <a:endParaRPr lang="es-ES" sz="14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27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898154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28.6%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041425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71.4%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090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103185" y="2596927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805637" y="2563589"/>
            <a:ext cx="59022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835696" y="3573016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735499" y="3573016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879056" y="4393512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12.7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653161" y="5159821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año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653161" y="5591621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25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473952"/>
              </p:ext>
            </p:extLst>
          </p:nvPr>
        </p:nvGraphicFramePr>
        <p:xfrm>
          <a:off x="899592" y="1628800"/>
          <a:ext cx="7056784" cy="4025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935731" y="1052736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Hematología (IMSS-CMNO) 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111690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0937794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3160376"/>
              </p:ext>
            </p:extLst>
          </p:nvPr>
        </p:nvGraphicFramePr>
        <p:xfrm>
          <a:off x="1403648" y="692150"/>
          <a:ext cx="7545636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044898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1226366"/>
              </p:ext>
            </p:extLst>
          </p:nvPr>
        </p:nvGraphicFramePr>
        <p:xfrm>
          <a:off x="1115616" y="908720"/>
          <a:ext cx="7524948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14273</TotalTime>
  <Words>1969</Words>
  <Application>Microsoft Macintosh PowerPoint</Application>
  <PresentationFormat>Presentación en pantalla (4:3)</PresentationFormat>
  <Paragraphs>428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Mireya Luna</cp:lastModifiedBy>
  <cp:revision>1016</cp:revision>
  <cp:lastPrinted>2013-07-09T20:28:01Z</cp:lastPrinted>
  <dcterms:created xsi:type="dcterms:W3CDTF">1601-01-01T00:00:00Z</dcterms:created>
  <dcterms:modified xsi:type="dcterms:W3CDTF">2017-06-08T21:25:51Z</dcterms:modified>
</cp:coreProperties>
</file>