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1.xml" ContentType="application/vnd.openxmlformats-officedocument.themeOverr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3"/>
  </p:notesMasterIdLst>
  <p:handoutMasterIdLst>
    <p:handoutMasterId r:id="rId44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515" r:id="rId10"/>
    <p:sldId id="408" r:id="rId11"/>
    <p:sldId id="459" r:id="rId12"/>
    <p:sldId id="460" r:id="rId13"/>
    <p:sldId id="508" r:id="rId14"/>
    <p:sldId id="461" r:id="rId15"/>
    <p:sldId id="462" r:id="rId16"/>
    <p:sldId id="463" r:id="rId17"/>
    <p:sldId id="464" r:id="rId18"/>
    <p:sldId id="467" r:id="rId19"/>
    <p:sldId id="471" r:id="rId20"/>
    <p:sldId id="469" r:id="rId21"/>
    <p:sldId id="492" r:id="rId22"/>
    <p:sldId id="468" r:id="rId23"/>
    <p:sldId id="473" r:id="rId24"/>
    <p:sldId id="474" r:id="rId25"/>
    <p:sldId id="475" r:id="rId26"/>
    <p:sldId id="477" r:id="rId27"/>
    <p:sldId id="516" r:id="rId28"/>
    <p:sldId id="478" r:id="rId29"/>
    <p:sldId id="479" r:id="rId30"/>
    <p:sldId id="480" r:id="rId31"/>
    <p:sldId id="493" r:id="rId32"/>
    <p:sldId id="509" r:id="rId33"/>
    <p:sldId id="481" r:id="rId34"/>
    <p:sldId id="494" r:id="rId35"/>
    <p:sldId id="501" r:id="rId36"/>
    <p:sldId id="502" r:id="rId37"/>
    <p:sldId id="510" r:id="rId38"/>
    <p:sldId id="505" r:id="rId39"/>
    <p:sldId id="506" r:id="rId40"/>
    <p:sldId id="507" r:id="rId41"/>
    <p:sldId id="369" r:id="rId42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Excel.xlsx"/><Relationship Id="rId1" Type="http://schemas.openxmlformats.org/officeDocument/2006/relationships/themeOverride" Target="../theme/themeOverride1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7\09_MAESTR&#205;A_EN_CIENCIA_DE_PRODUCTOS_FORESTALES\09_EG_MCPF_PROCESO\09_GRAFICAS_EG_MCPF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352814433285499"/>
          <c:y val="0.298823187482185"/>
          <c:w val="0.70920339115749798"/>
          <c:h val="0.6215974254386670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A532-4129-8C63-48476FF60836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A532-4129-8C63-48476FF60836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A532-4129-8C63-48476FF60836}"/>
              </c:ext>
            </c:extLst>
          </c:dPt>
          <c:dLbls>
            <c:dLbl>
              <c:idx val="2"/>
              <c:layout>
                <c:manualLayout>
                  <c:x val="0.12406169220125"/>
                  <c:y val="-2.972972972972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27416709857362653"/>
                      <c:h val="0.21447282110134563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A532-4129-8C63-48476FF6083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TablaDatos!$B$389:$B$391</c:f>
              <c:strCache>
                <c:ptCount val="3"/>
                <c:pt idx="0">
                  <c:v>Soltero(a)</c:v>
                </c:pt>
                <c:pt idx="1">
                  <c:v>Casado(a)</c:v>
                </c:pt>
                <c:pt idx="2">
                  <c:v>Vida en pareja</c:v>
                </c:pt>
              </c:strCache>
            </c:strRef>
          </c:cat>
          <c:val>
            <c:numRef>
              <c:f>TablaDatos!$C$389:$C$391</c:f>
              <c:numCache>
                <c:formatCode>General</c:formatCode>
                <c:ptCount val="3"/>
                <c:pt idx="0">
                  <c:v>0.54285714285714304</c:v>
                </c:pt>
                <c:pt idx="1">
                  <c:v>0.42857142857142899</c:v>
                </c:pt>
                <c:pt idx="2">
                  <c:v>2.8571428571428598E-2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532-4129-8C63-48476FF6083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2323564781674999"/>
          <c:y val="0.12946392849542501"/>
          <c:w val="0.50974416607015005"/>
          <c:h val="0.8196101298148540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BB1-4363-9919-2A8DC63BA451}"/>
                </c:ext>
              </c:extLst>
            </c:dLbl>
            <c:dLbl>
              <c:idx val="1"/>
              <c:layout>
                <c:manualLayout>
                  <c:x val="3.4848532569792402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B1-4363-9919-2A8DC63BA451}"/>
                </c:ext>
              </c:extLst>
            </c:dLbl>
            <c:dLbl>
              <c:idx val="2"/>
              <c:layout>
                <c:manualLayout>
                  <c:x val="3.1212168933428801E-2"/>
                  <c:y val="1.3513726324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BB1-4363-9919-2A8DC63BA451}"/>
                </c:ext>
              </c:extLst>
            </c:dLbl>
            <c:dLbl>
              <c:idx val="3"/>
              <c:layout>
                <c:manualLayout>
                  <c:x val="3.1212168933428801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BB1-4363-9919-2A8DC63BA45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TablaDatos!$B$204:$B$207</c:f>
              <c:strCache>
                <c:ptCount val="4"/>
                <c:pt idx="0">
                  <c:v>Academia - IES</c:v>
                </c:pt>
                <c:pt idx="1">
                  <c:v>Empresa y/u Organismos Privados</c:v>
                </c:pt>
                <c:pt idx="2">
                  <c:v>Gobierno y/u Organismos Públicos</c:v>
                </c:pt>
                <c:pt idx="3">
                  <c:v>Asociación Civil</c:v>
                </c:pt>
              </c:strCache>
            </c:strRef>
          </c:cat>
          <c:val>
            <c:numRef>
              <c:f>TablaDatos!$C$204:$C$207</c:f>
              <c:numCache>
                <c:formatCode>General</c:formatCode>
                <c:ptCount val="4"/>
                <c:pt idx="0">
                  <c:v>0.5</c:v>
                </c:pt>
                <c:pt idx="1">
                  <c:v>0.35714285714285698</c:v>
                </c:pt>
                <c:pt idx="2">
                  <c:v>0.107142857142857</c:v>
                </c:pt>
                <c:pt idx="3">
                  <c:v>3.5714285714285698E-2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BB1-4363-9919-2A8DC63BA4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8660912"/>
        <c:axId val="309040608"/>
        <c:axId val="0"/>
      </c:bar3DChart>
      <c:catAx>
        <c:axId val="30866091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09040608"/>
        <c:crosses val="autoZero"/>
        <c:auto val="1"/>
        <c:lblAlgn val="ctr"/>
        <c:lblOffset val="100"/>
        <c:noMultiLvlLbl val="0"/>
      </c:catAx>
      <c:valAx>
        <c:axId val="3090406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8660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0670866141732"/>
          <c:y val="0.115950414981911"/>
          <c:w val="0.80049076592698598"/>
          <c:h val="0.833123643328367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480-4381-B893-53B4E1E0B397}"/>
                </c:ext>
              </c:extLst>
            </c:dLbl>
            <c:dLbl>
              <c:idx val="1"/>
              <c:layout>
                <c:manualLayout>
                  <c:x val="2.75758052970651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480-4381-B893-53B4E1E0B397}"/>
                </c:ext>
              </c:extLst>
            </c:dLbl>
            <c:dLbl>
              <c:idx val="2"/>
              <c:layout>
                <c:manualLayout>
                  <c:x val="2.9393987115246999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480-4381-B893-53B4E1E0B397}"/>
                </c:ext>
              </c:extLst>
            </c:dLbl>
            <c:dLbl>
              <c:idx val="3"/>
              <c:layout>
                <c:manualLayout>
                  <c:x val="3.2727272727272702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480-4381-B893-53B4E1E0B39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TablaDatos!$B$212:$B$215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TablaDatos!$C$212:$C$215</c:f>
              <c:numCache>
                <c:formatCode>General</c:formatCode>
                <c:ptCount val="4"/>
                <c:pt idx="0">
                  <c:v>3.5714285714285698E-2</c:v>
                </c:pt>
                <c:pt idx="1">
                  <c:v>0.14285714285714299</c:v>
                </c:pt>
                <c:pt idx="2">
                  <c:v>3.5714285714285698E-2</c:v>
                </c:pt>
                <c:pt idx="3">
                  <c:v>0.78571428571428603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480-4381-B893-53B4E1E0B3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9039824"/>
        <c:axId val="309041784"/>
        <c:axId val="0"/>
      </c:bar3DChart>
      <c:catAx>
        <c:axId val="30903982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09041784"/>
        <c:crosses val="autoZero"/>
        <c:auto val="1"/>
        <c:lblAlgn val="ctr"/>
        <c:lblOffset val="100"/>
        <c:noMultiLvlLbl val="0"/>
      </c:catAx>
      <c:valAx>
        <c:axId val="3090417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90398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8351725125268401"/>
          <c:y val="0.124058523090019"/>
          <c:w val="0.66037165354330696"/>
          <c:h val="0.8250155352202590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E6E-47AD-AD99-892B0A1CF7B0}"/>
                </c:ext>
              </c:extLst>
            </c:dLbl>
            <c:dLbl>
              <c:idx val="1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E6E-47AD-AD99-892B0A1CF7B0}"/>
                </c:ext>
              </c:extLst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E6E-47AD-AD99-892B0A1CF7B0}"/>
                </c:ext>
              </c:extLst>
            </c:dLbl>
            <c:dLbl>
              <c:idx val="3"/>
              <c:layout>
                <c:manualLayout>
                  <c:x val="1.6363636363636198E-2"/>
                  <c:y val="2.702915513939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E6E-47AD-AD99-892B0A1CF7B0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E6E-47AD-AD99-892B0A1CF7B0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E6E-47AD-AD99-892B0A1CF7B0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E6E-47AD-AD99-892B0A1CF7B0}"/>
                </c:ext>
              </c:extLst>
            </c:dLbl>
            <c:dLbl>
              <c:idx val="7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E6E-47AD-AD99-892B0A1CF7B0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E6E-47AD-AD99-892B0A1CF7B0}"/>
                </c:ext>
              </c:extLst>
            </c:dLbl>
            <c:dLbl>
              <c:idx val="9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E6E-47AD-AD99-892B0A1CF7B0}"/>
                </c:ext>
              </c:extLst>
            </c:dLbl>
            <c:dLbl>
              <c:idx val="1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E6E-47AD-AD99-892B0A1CF7B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TablaDatos!$B$220:$B$230</c:f>
              <c:strCache>
                <c:ptCount val="11"/>
                <c:pt idx="0">
                  <c:v>De $2,001 a $4,000</c:v>
                </c:pt>
                <c:pt idx="1">
                  <c:v>De $4,001 a $6,000</c:v>
                </c:pt>
                <c:pt idx="2">
                  <c:v>De $6,001 a $8,000</c:v>
                </c:pt>
                <c:pt idx="3">
                  <c:v>De $8,001 a $10,000</c:v>
                </c:pt>
                <c:pt idx="4">
                  <c:v>De $10,001 a $12,000</c:v>
                </c:pt>
                <c:pt idx="5">
                  <c:v>De $12,001 a $15,000</c:v>
                </c:pt>
                <c:pt idx="6">
                  <c:v>De $15,001 a $20,000</c:v>
                </c:pt>
                <c:pt idx="7">
                  <c:v>De $20,001 a $25,000</c:v>
                </c:pt>
                <c:pt idx="8">
                  <c:v>De $25,001 a $30,000</c:v>
                </c:pt>
                <c:pt idx="9">
                  <c:v>Más de $40,000</c:v>
                </c:pt>
                <c:pt idx="10">
                  <c:v>No proporcionó</c:v>
                </c:pt>
              </c:strCache>
            </c:strRef>
          </c:cat>
          <c:val>
            <c:numRef>
              <c:f>TablaDatos!$C$220:$C$230</c:f>
              <c:numCache>
                <c:formatCode>General</c:formatCode>
                <c:ptCount val="11"/>
                <c:pt idx="0">
                  <c:v>7.1428571428571397E-2</c:v>
                </c:pt>
                <c:pt idx="1">
                  <c:v>7.1428571428571397E-2</c:v>
                </c:pt>
                <c:pt idx="2">
                  <c:v>3.5714285714285698E-2</c:v>
                </c:pt>
                <c:pt idx="3">
                  <c:v>0.17857142857142899</c:v>
                </c:pt>
                <c:pt idx="4">
                  <c:v>7.1428571428571397E-2</c:v>
                </c:pt>
                <c:pt idx="5">
                  <c:v>0.107142857142857</c:v>
                </c:pt>
                <c:pt idx="6">
                  <c:v>0.107142857142857</c:v>
                </c:pt>
                <c:pt idx="7">
                  <c:v>7.1428571428571397E-2</c:v>
                </c:pt>
                <c:pt idx="8">
                  <c:v>7.1428571428571397E-2</c:v>
                </c:pt>
                <c:pt idx="9">
                  <c:v>0.107142857142857</c:v>
                </c:pt>
                <c:pt idx="10">
                  <c:v>0.107142857142857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7E6E-47AD-AD99-892B0A1CF7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9041392"/>
        <c:axId val="309042176"/>
        <c:axId val="0"/>
      </c:bar3DChart>
      <c:catAx>
        <c:axId val="309041392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09042176"/>
        <c:crosses val="autoZero"/>
        <c:auto val="1"/>
        <c:lblAlgn val="ctr"/>
        <c:lblOffset val="100"/>
        <c:noMultiLvlLbl val="0"/>
      </c:catAx>
      <c:valAx>
        <c:axId val="3090421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9041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4031351408716"/>
          <c:y val="0.25824540221852998"/>
          <c:w val="0.76591386197553502"/>
          <c:h val="0.67148411416680898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D52-4BCA-A2C5-8716014FAB43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BD52-4BCA-A2C5-8716014FAB43}"/>
              </c:ext>
            </c:extLst>
          </c:dPt>
          <c:dLbls>
            <c:dLbl>
              <c:idx val="0"/>
              <c:layout>
                <c:manualLayout>
                  <c:x val="0.12437939500346901"/>
                  <c:y val="-0.2591387571290300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D52-4BCA-A2C5-8716014FAB43}"/>
                </c:ext>
              </c:extLst>
            </c:dLbl>
            <c:dLbl>
              <c:idx val="1"/>
              <c:layout>
                <c:manualLayout>
                  <c:x val="-9.73225197200311E-2"/>
                  <c:y val="-3.26115648271835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D52-4BCA-A2C5-8716014FAB4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TablaDatos!$B$235:$B$236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TablaDatos!$C$235:$C$236</c:f>
              <c:numCache>
                <c:formatCode>General</c:formatCode>
                <c:ptCount val="2"/>
                <c:pt idx="0">
                  <c:v>0.78571428571428603</c:v>
                </c:pt>
                <c:pt idx="1">
                  <c:v>0.214285714285714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52-4BCA-A2C5-8716014FAB4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0.115950414981911"/>
          <c:w val="0.68772670007158199"/>
          <c:h val="0.833123643328367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4999E-2"/>
                  <c:y val="2.4324537135560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A8C-4BC3-9839-53A3CE8BA6FE}"/>
                </c:ext>
              </c:extLst>
            </c:dLbl>
            <c:dLbl>
              <c:idx val="1"/>
              <c:layout>
                <c:manualLayout>
                  <c:x val="3.3030350751610503E-2"/>
                  <c:y val="2.16218344328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A8C-4BC3-9839-53A3CE8BA6FE}"/>
                </c:ext>
              </c:extLst>
            </c:dLbl>
            <c:dLbl>
              <c:idx val="2"/>
              <c:layout>
                <c:manualLayout>
                  <c:x val="2.9393987115246999E-2"/>
                  <c:y val="1.6216429027452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A8C-4BC3-9839-53A3CE8BA6FE}"/>
                </c:ext>
              </c:extLst>
            </c:dLbl>
            <c:dLbl>
              <c:idx val="3"/>
              <c:layout>
                <c:manualLayout>
                  <c:x val="2.75758052970651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A8C-4BC3-9839-53A3CE8BA6F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TablaDatos!$B$315:$B$318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TablaDatos!$C$315:$C$318</c:f>
              <c:numCache>
                <c:formatCode>General</c:formatCode>
                <c:ptCount val="4"/>
                <c:pt idx="0">
                  <c:v>0.66666666666666696</c:v>
                </c:pt>
                <c:pt idx="1">
                  <c:v>0.18181818181818199</c:v>
                </c:pt>
                <c:pt idx="2">
                  <c:v>9.0909090909090898E-2</c:v>
                </c:pt>
                <c:pt idx="3">
                  <c:v>6.0606060606060601E-2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A8C-4BC3-9839-53A3CE8BA6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9039040"/>
        <c:axId val="319712464"/>
        <c:axId val="0"/>
      </c:bar3DChart>
      <c:catAx>
        <c:axId val="30903904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19712464"/>
        <c:crosses val="autoZero"/>
        <c:auto val="1"/>
        <c:lblAlgn val="ctr"/>
        <c:lblOffset val="100"/>
        <c:noMultiLvlLbl val="0"/>
      </c:catAx>
      <c:valAx>
        <c:axId val="3197124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90390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0.113247712279208"/>
          <c:w val="0.69136306370794498"/>
          <c:h val="0.835826346031069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1.89191317301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E6-4D64-80FB-963501BBFA63}"/>
                </c:ext>
              </c:extLst>
            </c:dLbl>
            <c:dLbl>
              <c:idx val="1"/>
              <c:layout>
                <c:manualLayout>
                  <c:x val="3.30303507516106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AE6-4D64-80FB-963501BBFA63}"/>
                </c:ext>
              </c:extLst>
            </c:dLbl>
            <c:dLbl>
              <c:idx val="2"/>
              <c:layout>
                <c:manualLayout>
                  <c:x val="2.9393987115246999E-2"/>
                  <c:y val="1.6216429027452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AE6-4D64-80FB-963501BBFA63}"/>
                </c:ext>
              </c:extLst>
            </c:dLbl>
            <c:dLbl>
              <c:idx val="3"/>
              <c:layout>
                <c:manualLayout>
                  <c:x val="3.1212168933428801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AE6-4D64-80FB-963501BBFA6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TablaDatos!$B$277:$B$280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TablaDatos!$C$277:$C$280</c:f>
              <c:numCache>
                <c:formatCode>General</c:formatCode>
                <c:ptCount val="4"/>
                <c:pt idx="0">
                  <c:v>0.66666666666666696</c:v>
                </c:pt>
                <c:pt idx="1">
                  <c:v>0.24242424242424199</c:v>
                </c:pt>
                <c:pt idx="2">
                  <c:v>9.0909090909090898E-2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E6-4D64-80FB-963501BBFA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9711680"/>
        <c:axId val="319712856"/>
        <c:axId val="0"/>
      </c:bar3DChart>
      <c:catAx>
        <c:axId val="31971168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19712856"/>
        <c:crosses val="autoZero"/>
        <c:auto val="1"/>
        <c:lblAlgn val="ctr"/>
        <c:lblOffset val="100"/>
        <c:noMultiLvlLbl val="0"/>
      </c:catAx>
      <c:valAx>
        <c:axId val="3197128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97116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3125354330708701"/>
          <c:y val="8.6220685252181295E-2"/>
          <c:w val="0.65081717967072295"/>
          <c:h val="0.862853373058097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671-4784-B31A-41B393D6E5BB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71-4784-B31A-41B393D6E5BB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671-4784-B31A-41B393D6E5BB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671-4784-B31A-41B393D6E5BB}"/>
                </c:ext>
              </c:extLst>
            </c:dLbl>
            <c:dLbl>
              <c:idx val="4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671-4784-B31A-41B393D6E5BB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671-4784-B31A-41B393D6E5BB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671-4784-B31A-41B393D6E5BB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671-4784-B31A-41B393D6E5B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TablaDatos!$B$285:$B$292</c:f>
              <c:strCache>
                <c:ptCount val="8"/>
                <c:pt idx="0">
                  <c:v>Actitudes emprendedoras</c:v>
                </c:pt>
                <c:pt idx="1">
                  <c:v>Liderazgo</c:v>
                </c:pt>
                <c:pt idx="2">
                  <c:v>Trabajo en equipo</c:v>
                </c:pt>
                <c:pt idx="3">
                  <c:v>Solución de problemas</c:v>
                </c:pt>
                <c:pt idx="4">
                  <c:v>Comunicación</c:v>
                </c:pt>
                <c:pt idx="5">
                  <c:v>Investigación</c:v>
                </c:pt>
                <c:pt idx="6">
                  <c:v>Diseño de proyectos</c:v>
                </c:pt>
                <c:pt idx="7">
                  <c:v>Área forestal</c:v>
                </c:pt>
              </c:strCache>
            </c:strRef>
          </c:cat>
          <c:val>
            <c:numRef>
              <c:f>TablaDatos!$C$285:$C$292</c:f>
              <c:numCache>
                <c:formatCode>General</c:formatCode>
                <c:ptCount val="8"/>
                <c:pt idx="0">
                  <c:v>0.30303030303030298</c:v>
                </c:pt>
                <c:pt idx="1">
                  <c:v>0.15151515151515199</c:v>
                </c:pt>
                <c:pt idx="2">
                  <c:v>0.15151515151515199</c:v>
                </c:pt>
                <c:pt idx="3">
                  <c:v>0.12121212121212099</c:v>
                </c:pt>
                <c:pt idx="4">
                  <c:v>9.0909090909090898E-2</c:v>
                </c:pt>
                <c:pt idx="5">
                  <c:v>9.0909090909090898E-2</c:v>
                </c:pt>
                <c:pt idx="6">
                  <c:v>6.0606060606060601E-2</c:v>
                </c:pt>
                <c:pt idx="7">
                  <c:v>3.03030303030303E-2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671-4784-B31A-41B393D6E5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9709328"/>
        <c:axId val="319709720"/>
        <c:axId val="0"/>
      </c:bar3DChart>
      <c:catAx>
        <c:axId val="31970932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19709720"/>
        <c:crosses val="autoZero"/>
        <c:auto val="1"/>
        <c:lblAlgn val="ctr"/>
        <c:lblOffset val="100"/>
        <c:noMultiLvlLbl val="0"/>
      </c:catAx>
      <c:valAx>
        <c:axId val="3197097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9709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2818558662088102"/>
          <c:y val="0.116034746103412"/>
          <c:w val="0.52189155304338497"/>
          <c:h val="0.833039286456207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615-4637-B173-46E9000533A0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615-4637-B173-46E9000533A0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615-4637-B173-46E9000533A0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615-4637-B173-46E9000533A0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615-4637-B173-46E9000533A0}"/>
                </c:ext>
              </c:extLst>
            </c:dLbl>
            <c:dLbl>
              <c:idx val="5"/>
              <c:layout>
                <c:manualLayout>
                  <c:x val="1.63636363636364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615-4637-B173-46E9000533A0}"/>
                </c:ext>
              </c:extLst>
            </c:dLbl>
            <c:dLbl>
              <c:idx val="6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615-4637-B173-46E9000533A0}"/>
                </c:ext>
              </c:extLst>
            </c:dLbl>
            <c:dLbl>
              <c:idx val="7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615-4637-B173-46E9000533A0}"/>
                </c:ext>
              </c:extLst>
            </c:dLbl>
            <c:dLbl>
              <c:idx val="8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615-4637-B173-46E9000533A0}"/>
                </c:ext>
              </c:extLst>
            </c:dLbl>
            <c:dLbl>
              <c:idx val="9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615-4637-B173-46E9000533A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TablaDatos!$B$297:$B$306</c:f>
              <c:strCache>
                <c:ptCount val="10"/>
                <c:pt idx="0">
                  <c:v>Diseño de proyectos</c:v>
                </c:pt>
                <c:pt idx="1">
                  <c:v>Actitudes emprendedoras</c:v>
                </c:pt>
                <c:pt idx="2">
                  <c:v>Liderazgo</c:v>
                </c:pt>
                <c:pt idx="3">
                  <c:v>Trabajo en equipo</c:v>
                </c:pt>
                <c:pt idx="4">
                  <c:v>Solución de problemas</c:v>
                </c:pt>
                <c:pt idx="5">
                  <c:v>Comunicación</c:v>
                </c:pt>
                <c:pt idx="6">
                  <c:v>Manejo de instrumentos y herramientas</c:v>
                </c:pt>
                <c:pt idx="7">
                  <c:v>Divulgación</c:v>
                </c:pt>
                <c:pt idx="8">
                  <c:v>Investigación</c:v>
                </c:pt>
                <c:pt idx="9">
                  <c:v>Ninguna</c:v>
                </c:pt>
              </c:strCache>
            </c:strRef>
          </c:cat>
          <c:val>
            <c:numRef>
              <c:f>TablaDatos!$C$297:$C$306</c:f>
              <c:numCache>
                <c:formatCode>General</c:formatCode>
                <c:ptCount val="10"/>
                <c:pt idx="0">
                  <c:v>0.30303030303030298</c:v>
                </c:pt>
                <c:pt idx="1">
                  <c:v>0.15151515151515199</c:v>
                </c:pt>
                <c:pt idx="2">
                  <c:v>0.12121212121212099</c:v>
                </c:pt>
                <c:pt idx="3">
                  <c:v>0.12121212121212099</c:v>
                </c:pt>
                <c:pt idx="4">
                  <c:v>9.0909090909090898E-2</c:v>
                </c:pt>
                <c:pt idx="5">
                  <c:v>6.0606060606060601E-2</c:v>
                </c:pt>
                <c:pt idx="6">
                  <c:v>6.0606060606060601E-2</c:v>
                </c:pt>
                <c:pt idx="7">
                  <c:v>3.03030303030303E-2</c:v>
                </c:pt>
                <c:pt idx="8">
                  <c:v>3.03030303030303E-2</c:v>
                </c:pt>
                <c:pt idx="9">
                  <c:v>3.03030303030303E-2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615-4637-B173-46E9000533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9795824"/>
        <c:axId val="319795040"/>
        <c:axId val="0"/>
      </c:bar3DChart>
      <c:catAx>
        <c:axId val="31979582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19795040"/>
        <c:crosses val="autoZero"/>
        <c:auto val="1"/>
        <c:lblAlgn val="ctr"/>
        <c:lblOffset val="100"/>
        <c:noMultiLvlLbl val="0"/>
      </c:catAx>
      <c:valAx>
        <c:axId val="3197950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97958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86232308541111E-2"/>
          <c:y val="0.10264479051233"/>
          <c:w val="0.88923076923076905"/>
          <c:h val="0.80810810810810796"/>
        </c:manualLayout>
      </c:layout>
      <c:pie3DChart>
        <c:varyColors val="1"/>
        <c:ser>
          <c:idx val="0"/>
          <c:order val="0"/>
          <c:tx>
            <c:strRef>
              <c:f>TablaDatos!$B$311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4419-4E72-8949-52CB7DE23962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TablaDatos!$C$311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419-4E72-8949-52CB7DE2396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307692307692295E-2"/>
          <c:y val="0.17567567567567599"/>
          <c:w val="0.82"/>
          <c:h val="0.7216216216216220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95F3-495B-B4E4-3304AD3A89B0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95F3-495B-B4E4-3304AD3A89B0}"/>
              </c:ext>
            </c:extLst>
          </c:dPt>
          <c:dLbls>
            <c:dLbl>
              <c:idx val="0"/>
              <c:layout>
                <c:manualLayout>
                  <c:x val="-1.08211386768968E-2"/>
                  <c:y val="-3.484499009524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5F3-495B-B4E4-3304AD3A89B0}"/>
                </c:ext>
              </c:extLst>
            </c:dLbl>
            <c:dLbl>
              <c:idx val="1"/>
              <c:layout>
                <c:manualLayout>
                  <c:x val="-1.08211386768968E-2"/>
                  <c:y val="1.93583278306905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5F3-495B-B4E4-3304AD3A89B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TablaDatos!$B$323:$B$324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TablaDatos!$C$323:$C$324</c:f>
              <c:numCache>
                <c:formatCode>General</c:formatCode>
                <c:ptCount val="2"/>
                <c:pt idx="0">
                  <c:v>2.8571428571428598E-2</c:v>
                </c:pt>
                <c:pt idx="1">
                  <c:v>0.97142857142857197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5F3-495B-B4E4-3304AD3A89B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856320687186802"/>
          <c:y val="0.113247712279208"/>
          <c:w val="0.49441660701503198"/>
          <c:h val="0.835826346031069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3636363636363601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F9C-4D2A-9F29-9C05AB2CCCC3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F9C-4D2A-9F29-9C05AB2CCCC3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F9C-4D2A-9F29-9C05AB2CCCC3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F9C-4D2A-9F29-9C05AB2CCCC3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F9C-4D2A-9F29-9C05AB2CCCC3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F9C-4D2A-9F29-9C05AB2CCCC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TablaDatos!$B$11:$B$16</c:f>
              <c:strCache>
                <c:ptCount val="6"/>
                <c:pt idx="0">
                  <c:v>Especialización de conocimientos</c:v>
                </c:pt>
                <c:pt idx="1">
                  <c:v>Gusto por el posgrado</c:v>
                </c:pt>
                <c:pt idx="2">
                  <c:v>Mejorar en el ámbito laboral  (sueldo- puesto)</c:v>
                </c:pt>
                <c:pt idx="3">
                  <c:v>Mejorar mi trayectoria profesional (currículum)</c:v>
                </c:pt>
                <c:pt idx="4">
                  <c:v>Para se investigador(a)</c:v>
                </c:pt>
                <c:pt idx="5">
                  <c:v>Actualizar mis conocimientos</c:v>
                </c:pt>
              </c:strCache>
            </c:strRef>
          </c:cat>
          <c:val>
            <c:numRef>
              <c:f>TablaDatos!$C$11:$C$16</c:f>
              <c:numCache>
                <c:formatCode>General</c:formatCode>
                <c:ptCount val="6"/>
                <c:pt idx="0">
                  <c:v>0.42857142857142899</c:v>
                </c:pt>
                <c:pt idx="1">
                  <c:v>0.17142857142857101</c:v>
                </c:pt>
                <c:pt idx="2">
                  <c:v>0.17142857142857101</c:v>
                </c:pt>
                <c:pt idx="3">
                  <c:v>8.5714285714285701E-2</c:v>
                </c:pt>
                <c:pt idx="4">
                  <c:v>8.5714285714285701E-2</c:v>
                </c:pt>
                <c:pt idx="5">
                  <c:v>5.7142857142857099E-2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F9C-4D2A-9F29-9C05AB2CCC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8316584"/>
        <c:axId val="308318936"/>
        <c:axId val="0"/>
      </c:bar3DChart>
      <c:catAx>
        <c:axId val="30831658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08318936"/>
        <c:crosses val="autoZero"/>
        <c:auto val="1"/>
        <c:lblAlgn val="ctr"/>
        <c:lblOffset val="100"/>
        <c:noMultiLvlLbl val="0"/>
      </c:catAx>
      <c:valAx>
        <c:axId val="3083189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8316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5408152797194E-2"/>
          <c:y val="0.19050680375678"/>
          <c:w val="0.78461538461538505"/>
          <c:h val="0.6891891891891890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13F0-4C28-9485-902A86C78A87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13F0-4C28-9485-902A86C78A87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TablaDatos!$B$344:$B$345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TablaDatos!$C$344:$C$345</c:f>
              <c:numCache>
                <c:formatCode>General</c:formatCode>
                <c:ptCount val="2"/>
                <c:pt idx="0">
                  <c:v>0.54285714285714304</c:v>
                </c:pt>
                <c:pt idx="1">
                  <c:v>0.45714285714285702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3F0-4C28-9485-902A86C78A8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415279580807601"/>
          <c:y val="0.12899529336538701"/>
          <c:w val="0.77047244094488199"/>
          <c:h val="0.827718237922961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4.3939441660701503E-2"/>
                  <c:y val="2.16218344328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4FD-463B-BB3C-DA9F99B56EF6}"/>
                </c:ext>
              </c:extLst>
            </c:dLbl>
            <c:dLbl>
              <c:idx val="1"/>
              <c:layout>
                <c:manualLayout>
                  <c:x val="4.3939441660701503E-2"/>
                  <c:y val="2.16218344328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4FD-463B-BB3C-DA9F99B56EF6}"/>
                </c:ext>
              </c:extLst>
            </c:dLbl>
            <c:dLbl>
              <c:idx val="2"/>
              <c:layout>
                <c:manualLayout>
                  <c:x val="4.9393987115246903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4FD-463B-BB3C-DA9F99B56EF6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4FD-463B-BB3C-DA9F99B56EF6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4FD-463B-BB3C-DA9F99B56EF6}"/>
                </c:ext>
              </c:extLst>
            </c:dLbl>
            <c:dLbl>
              <c:idx val="5"/>
              <c:layout>
                <c:manualLayout>
                  <c:x val="1.63636363636364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4FD-463B-BB3C-DA9F99B56EF6}"/>
                </c:ext>
              </c:extLst>
            </c:dLbl>
            <c:dLbl>
              <c:idx val="6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4FD-463B-BB3C-DA9F99B56EF6}"/>
                </c:ext>
              </c:extLst>
            </c:dLbl>
            <c:dLbl>
              <c:idx val="7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4FD-463B-BB3C-DA9F99B56EF6}"/>
                </c:ext>
              </c:extLst>
            </c:dLbl>
            <c:dLbl>
              <c:idx val="8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4FD-463B-BB3C-DA9F99B56EF6}"/>
                </c:ext>
              </c:extLst>
            </c:dLbl>
            <c:dLbl>
              <c:idx val="9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4FD-463B-BB3C-DA9F99B56EF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TablaDatos!$B$350:$B$352</c:f>
              <c:strCache>
                <c:ptCount val="3"/>
                <c:pt idx="0">
                  <c:v>Doctorado</c:v>
                </c:pt>
                <c:pt idx="1">
                  <c:v>Curso</c:v>
                </c:pt>
                <c:pt idx="2">
                  <c:v>Diplomado</c:v>
                </c:pt>
              </c:strCache>
            </c:strRef>
          </c:cat>
          <c:val>
            <c:numRef>
              <c:f>TablaDatos!$C$350:$C$352</c:f>
              <c:numCache>
                <c:formatCode>General</c:formatCode>
                <c:ptCount val="3"/>
                <c:pt idx="0">
                  <c:v>0.52631578947368396</c:v>
                </c:pt>
                <c:pt idx="1">
                  <c:v>0.31578947368421101</c:v>
                </c:pt>
                <c:pt idx="2">
                  <c:v>0.157894736842105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4FD-463B-BB3C-DA9F99B56E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9796608"/>
        <c:axId val="319797000"/>
        <c:axId val="0"/>
      </c:bar3DChart>
      <c:catAx>
        <c:axId val="31979660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19797000"/>
        <c:crosses val="autoZero"/>
        <c:auto val="1"/>
        <c:lblAlgn val="ctr"/>
        <c:lblOffset val="100"/>
        <c:noMultiLvlLbl val="0"/>
      </c:catAx>
      <c:valAx>
        <c:axId val="3197970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97966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538461538461601E-2"/>
          <c:y val="0.162162162162162"/>
          <c:w val="0.80153846153846098"/>
          <c:h val="0.7054054054054049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AB8-458A-98BB-73DCA466B691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2AB8-458A-98BB-73DCA466B691}"/>
              </c:ext>
            </c:extLst>
          </c:dPt>
          <c:dLbls>
            <c:dLbl>
              <c:idx val="0"/>
              <c:layout>
                <c:manualLayout>
                  <c:x val="0.18580806758146701"/>
                  <c:y val="-0.3953304006022340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AB8-458A-98BB-73DCA466B691}"/>
                </c:ext>
              </c:extLst>
            </c:dLbl>
            <c:dLbl>
              <c:idx val="1"/>
              <c:layout>
                <c:manualLayout>
                  <c:x val="3.07692307692308E-3"/>
                  <c:y val="-4.86486486486486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AB8-458A-98BB-73DCA466B69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TablaDatos!$B$357:$B$358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TablaDatos!$C$357:$C$358</c:f>
              <c:numCache>
                <c:formatCode>General</c:formatCode>
                <c:ptCount val="2"/>
                <c:pt idx="0">
                  <c:v>0.875</c:v>
                </c:pt>
                <c:pt idx="1">
                  <c:v>0.125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AB8-458A-98BB-73DCA466B69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2260281218833"/>
          <c:y val="0.105483882521891"/>
          <c:w val="0.74964901296308395"/>
          <c:h val="0.843590393649492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4.4612532524422301E-2"/>
                  <c:y val="1.62167241930846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3E6-4B0A-B470-D11E90BDB78A}"/>
                </c:ext>
              </c:extLst>
            </c:dLbl>
            <c:dLbl>
              <c:idx val="1"/>
              <c:layout>
                <c:manualLayout>
                  <c:x val="4.5757623478883298E-2"/>
                  <c:y val="2.70272398382634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3E6-4B0A-B470-D11E90BDB78A}"/>
                </c:ext>
              </c:extLst>
            </c:dLbl>
            <c:dLbl>
              <c:idx val="2"/>
              <c:layout>
                <c:manualLayout>
                  <c:x val="4.2121259842519701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3E6-4B0A-B470-D11E90BDB78A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3E6-4B0A-B470-D11E90BDB78A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3E6-4B0A-B470-D11E90BDB78A}"/>
                </c:ext>
              </c:extLst>
            </c:dLbl>
            <c:dLbl>
              <c:idx val="5"/>
              <c:layout>
                <c:manualLayout>
                  <c:x val="1.63636363636364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3E6-4B0A-B470-D11E90BDB78A}"/>
                </c:ext>
              </c:extLst>
            </c:dLbl>
            <c:dLbl>
              <c:idx val="6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3E6-4B0A-B470-D11E90BDB78A}"/>
                </c:ext>
              </c:extLst>
            </c:dLbl>
            <c:dLbl>
              <c:idx val="7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3E6-4B0A-B470-D11E90BDB78A}"/>
                </c:ext>
              </c:extLst>
            </c:dLbl>
            <c:dLbl>
              <c:idx val="8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3E6-4B0A-B470-D11E90BDB78A}"/>
                </c:ext>
              </c:extLst>
            </c:dLbl>
            <c:dLbl>
              <c:idx val="9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3E6-4B0A-B470-D11E90BDB78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TablaDatos!$B$363:$B$365</c:f>
              <c:strCache>
                <c:ptCount val="3"/>
                <c:pt idx="0">
                  <c:v>Doctorado</c:v>
                </c:pt>
                <c:pt idx="1">
                  <c:v>Curso</c:v>
                </c:pt>
                <c:pt idx="2">
                  <c:v>Maestría</c:v>
                </c:pt>
              </c:strCache>
            </c:strRef>
          </c:cat>
          <c:val>
            <c:numRef>
              <c:f>TablaDatos!$C$363:$C$365</c:f>
              <c:numCache>
                <c:formatCode>General</c:formatCode>
                <c:ptCount val="3"/>
                <c:pt idx="0">
                  <c:v>0.85714285714285698</c:v>
                </c:pt>
                <c:pt idx="1">
                  <c:v>7.1428571428571397E-2</c:v>
                </c:pt>
                <c:pt idx="2">
                  <c:v>7.1428571428571397E-2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3E6-4B0A-B470-D11E90BDB7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20629008"/>
        <c:axId val="320628224"/>
        <c:axId val="0"/>
      </c:bar3DChart>
      <c:catAx>
        <c:axId val="32062900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20628224"/>
        <c:crosses val="autoZero"/>
        <c:auto val="1"/>
        <c:lblAlgn val="ctr"/>
        <c:lblOffset val="100"/>
        <c:noMultiLvlLbl val="0"/>
      </c:catAx>
      <c:valAx>
        <c:axId val="3206282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20629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236667239016394E-2"/>
          <c:y val="9.0675173831903697E-2"/>
          <c:w val="0.85212370049882502"/>
          <c:h val="0.74848708511548101"/>
        </c:manualLayout>
      </c:layout>
      <c:pie3DChart>
        <c:varyColors val="1"/>
        <c:ser>
          <c:idx val="0"/>
          <c:order val="0"/>
          <c:tx>
            <c:strRef>
              <c:f>TablaDatos!$B$370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511-4567-A131-30F5040ACA9B}"/>
              </c:ext>
            </c:extLst>
          </c:dPt>
          <c:dLbls>
            <c:dLbl>
              <c:idx val="0"/>
              <c:layout>
                <c:manualLayout>
                  <c:x val="1.9969344697305601E-3"/>
                  <c:y val="4.9113797054497997E-2"/>
                </c:manualLayout>
              </c:layout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511-4567-A131-30F5040ACA9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TablaDatos!$C$370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511-4567-A131-30F5040ACA9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119957050823201"/>
          <c:y val="0.13216663119812699"/>
          <c:w val="0.48178024337866798"/>
          <c:h val="0.816907427112152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431-48E9-BE15-30240CB06122}"/>
                </c:ext>
              </c:extLst>
            </c:dLbl>
            <c:dLbl>
              <c:idx val="1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431-48E9-BE15-30240CB06122}"/>
                </c:ext>
              </c:extLst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431-48E9-BE15-30240CB06122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431-48E9-BE15-30240CB06122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431-48E9-BE15-30240CB06122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431-48E9-BE15-30240CB06122}"/>
                </c:ext>
              </c:extLst>
            </c:dLbl>
            <c:dLbl>
              <c:idx val="6"/>
              <c:layout>
                <c:manualLayout>
                  <c:x val="1.54782905741522E-2"/>
                  <c:y val="9.80096143995677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431-48E9-BE15-30240CB06122}"/>
                </c:ext>
              </c:extLst>
            </c:dLbl>
            <c:dLbl>
              <c:idx val="7"/>
              <c:layout>
                <c:manualLayout>
                  <c:x val="9.0909090909090905E-3"/>
                  <c:y val="5.40561821664193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431-48E9-BE15-30240CB0612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TablaDatos!$B$21:$B$28</c:f>
              <c:strCache>
                <c:ptCount val="8"/>
                <c:pt idx="0">
                  <c:v>Por la calidad académica</c:v>
                </c:pt>
                <c:pt idx="1">
                  <c:v>Porque es mi alma máter</c:v>
                </c:pt>
                <c:pt idx="2">
                  <c:v>Por su prestigio</c:v>
                </c:pt>
                <c:pt idx="3">
                  <c:v>Por el programa de estudios</c:v>
                </c:pt>
                <c:pt idx="4">
                  <c:v>Es la única que oferta dicho posgrado</c:v>
                </c:pt>
                <c:pt idx="5">
                  <c:v>Por opción a beca</c:v>
                </c:pt>
                <c:pt idx="6">
                  <c:v>Ubicación</c:v>
                </c:pt>
                <c:pt idx="7">
                  <c:v>Trabajo en la UdeG</c:v>
                </c:pt>
              </c:strCache>
            </c:strRef>
          </c:cat>
          <c:val>
            <c:numRef>
              <c:f>TablaDatos!$C$21:$C$28</c:f>
              <c:numCache>
                <c:formatCode>General</c:formatCode>
                <c:ptCount val="8"/>
                <c:pt idx="0">
                  <c:v>0.25714285714285701</c:v>
                </c:pt>
                <c:pt idx="1">
                  <c:v>0.22857142857142901</c:v>
                </c:pt>
                <c:pt idx="2">
                  <c:v>0.2</c:v>
                </c:pt>
                <c:pt idx="3">
                  <c:v>0.17142857142857101</c:v>
                </c:pt>
                <c:pt idx="4">
                  <c:v>5.7142857142857099E-2</c:v>
                </c:pt>
                <c:pt idx="5">
                  <c:v>2.8571428571428598E-2</c:v>
                </c:pt>
                <c:pt idx="6">
                  <c:v>2.8571428571428598E-2</c:v>
                </c:pt>
                <c:pt idx="7">
                  <c:v>2.8571428571428598E-2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431-48E9-BE15-30240CB061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5868608"/>
        <c:axId val="305869000"/>
        <c:axId val="0"/>
      </c:bar3DChart>
      <c:catAx>
        <c:axId val="305868608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05869000"/>
        <c:crosses val="autoZero"/>
        <c:auto val="1"/>
        <c:lblAlgn val="ctr"/>
        <c:lblOffset val="100"/>
        <c:noMultiLvlLbl val="0"/>
      </c:catAx>
      <c:valAx>
        <c:axId val="3058690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58686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745789759476899"/>
          <c:y val="0.223113708160846"/>
          <c:w val="0.61538471203030798"/>
          <c:h val="0.54054053059829599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EB30-4C55-9D56-286AF5809F48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EB30-4C55-9D56-286AF5809F48}"/>
              </c:ext>
            </c:extLst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EB30-4C55-9D56-286AF5809F48}"/>
              </c:ext>
            </c:extLst>
          </c:dPt>
          <c:dLbls>
            <c:dLbl>
              <c:idx val="0"/>
              <c:layout>
                <c:manualLayout>
                  <c:x val="-0.143306497690733"/>
                  <c:y val="-1.1253494825462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3078217645969949"/>
                      <c:h val="0.2535418773448969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EB30-4C55-9D56-286AF5809F48}"/>
                </c:ext>
              </c:extLst>
            </c:dLbl>
            <c:dLbl>
              <c:idx val="1"/>
              <c:layout>
                <c:manualLayout>
                  <c:x val="-8.3565267957798894E-2"/>
                  <c:y val="7.69638723211460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34557137867463833"/>
                      <c:h val="0.4132260742796413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EB30-4C55-9D56-286AF5809F48}"/>
                </c:ext>
              </c:extLst>
            </c:dLbl>
            <c:dLbl>
              <c:idx val="2"/>
              <c:layout>
                <c:manualLayout>
                  <c:x val="3.0439772564953099E-2"/>
                  <c:y val="-0.14089296057983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34327113066246301"/>
                      <c:h val="0.2535418773448969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EB30-4C55-9D56-286AF5809F4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TablaDatos!$B$39:$B$41</c:f>
              <c:strCache>
                <c:ptCount val="3"/>
                <c:pt idx="0">
                  <c:v>Falta de tiempo</c:v>
                </c:pt>
                <c:pt idx="1">
                  <c:v>No he realizado/terminado la tesis</c:v>
                </c:pt>
                <c:pt idx="2">
                  <c:v>Trámite en proceso</c:v>
                </c:pt>
              </c:strCache>
            </c:strRef>
          </c:cat>
          <c:val>
            <c:numRef>
              <c:f>TablaDatos!$C$39:$C$41</c:f>
              <c:numCache>
                <c:formatCode>General</c:formatCode>
                <c:ptCount val="3"/>
                <c:pt idx="0">
                  <c:v>0.125</c:v>
                </c:pt>
                <c:pt idx="1">
                  <c:v>0.5</c:v>
                </c:pt>
                <c:pt idx="2">
                  <c:v>0.375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B30-4C55-9D56-286AF5809F4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1538461538462"/>
          <c:y val="0.17567567567567599"/>
          <c:w val="0.74923076923076903"/>
          <c:h val="0.6594594594594600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6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E071-481A-87D2-E26EED554365}"/>
              </c:ext>
            </c:extLst>
          </c:dPt>
          <c:dPt>
            <c:idx val="1"/>
            <c:bubble3D val="0"/>
            <c:explosion val="6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E071-481A-87D2-E26EED554365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TablaDatos!$B$62:$B$63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TablaDatos!$C$62:$C$63</c:f>
              <c:numCache>
                <c:formatCode>General</c:formatCode>
                <c:ptCount val="2"/>
                <c:pt idx="0">
                  <c:v>0.48571428571428599</c:v>
                </c:pt>
                <c:pt idx="1">
                  <c:v>0.51428571428571401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071-481A-87D2-E26EED55436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891667859699399"/>
          <c:y val="0.102436901468398"/>
          <c:w val="0.72406313528990696"/>
          <c:h val="0.84663715684188101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831-4E1E-8B0A-6B6D7948EF9C}"/>
                </c:ext>
              </c:extLst>
            </c:dLbl>
            <c:dLbl>
              <c:idx val="1"/>
              <c:layout>
                <c:manualLayout>
                  <c:x val="3.1212168933428801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831-4E1E-8B0A-6B6D7948EF9C}"/>
                </c:ext>
              </c:extLst>
            </c:dLbl>
            <c:dLbl>
              <c:idx val="2"/>
              <c:layout>
                <c:manualLayout>
                  <c:x val="2.75758052970651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831-4E1E-8B0A-6B6D7948EF9C}"/>
                </c:ext>
              </c:extLst>
            </c:dLbl>
            <c:dLbl>
              <c:idx val="3"/>
              <c:layout>
                <c:manualLayout>
                  <c:x val="3.8484896206156097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831-4E1E-8B0A-6B6D7948EF9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TablaDatos!$B$68:$B$71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TablaDatos!$C$68:$C$71</c:f>
              <c:numCache>
                <c:formatCode>General</c:formatCode>
                <c:ptCount val="4"/>
                <c:pt idx="0">
                  <c:v>0.628571428571429</c:v>
                </c:pt>
                <c:pt idx="1">
                  <c:v>0.34285714285714303</c:v>
                </c:pt>
                <c:pt idx="2">
                  <c:v>2.8571428571428598E-2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831-4E1E-8B0A-6B6D7948EF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8658560"/>
        <c:axId val="308660520"/>
        <c:axId val="0"/>
      </c:bar3DChart>
      <c:catAx>
        <c:axId val="30865856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08660520"/>
        <c:crosses val="autoZero"/>
        <c:auto val="1"/>
        <c:lblAlgn val="ctr"/>
        <c:lblOffset val="100"/>
        <c:noMultiLvlLbl val="0"/>
      </c:catAx>
      <c:valAx>
        <c:axId val="3086605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86585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1538475258327303E-2"/>
          <c:y val="9.5839355746117905E-2"/>
          <c:w val="0.83692307692307699"/>
          <c:h val="0.73243243243243195"/>
        </c:manualLayout>
      </c:layout>
      <c:pie3DChart>
        <c:varyColors val="1"/>
        <c:ser>
          <c:idx val="0"/>
          <c:order val="0"/>
          <c:tx>
            <c:strRef>
              <c:f>TablaDatos!$B$164</c:f>
              <c:strCache>
                <c:ptCount val="1"/>
                <c:pt idx="0">
                  <c:v>Porque estoy estudiando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0F1-40FF-AD50-E11324D6D39A}"/>
              </c:ext>
            </c:extLst>
          </c:dPt>
          <c:dLbls>
            <c:dLbl>
              <c:idx val="0"/>
              <c:layout>
                <c:manualLayout>
                  <c:x val="3.0769230769230702E-2"/>
                  <c:y val="3.5135135135135102E-2"/>
                </c:manualLayout>
              </c:layout>
              <c:dLblPos val="bestFit"/>
              <c:showLegendKey val="0"/>
              <c:showVal val="1"/>
              <c:showCatName val="0"/>
              <c:showSerName val="1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0F1-40FF-AD50-E11324D6D39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TablaDatos!$C$164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F1-40FF-AD50-E11324D6D39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0.121355820387316"/>
          <c:w val="0.67136306370794496"/>
          <c:h val="0.81961012981485404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TablaDatos!$C$181</c:f>
              <c:strCache>
                <c:ptCount val="1"/>
                <c:pt idx="0">
                  <c:v>PORCENTAJE</c:v>
                </c:pt>
              </c:strCache>
            </c:strRef>
          </c:tx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66667143879741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3F3-43E6-8421-7DB48777D69D}"/>
                </c:ext>
              </c:extLst>
            </c:dLbl>
            <c:dLbl>
              <c:idx val="1"/>
              <c:layout>
                <c:manualLayout>
                  <c:x val="3.3159770937723702E-2"/>
                  <c:y val="2.4324537135560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3F3-43E6-8421-7DB48777D69D}"/>
                </c:ext>
              </c:extLst>
            </c:dLbl>
            <c:dLbl>
              <c:idx val="2"/>
              <c:layout>
                <c:manualLayout>
                  <c:x val="3.8484896206156E-2"/>
                  <c:y val="1.6216429027452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3F3-43E6-8421-7DB48777D69D}"/>
                </c:ext>
              </c:extLst>
            </c:dLbl>
            <c:dLbl>
              <c:idx val="3"/>
              <c:layout>
                <c:manualLayout>
                  <c:x val="3.2727272727272702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3F3-43E6-8421-7DB48777D69D}"/>
                </c:ext>
              </c:extLst>
            </c:dLbl>
            <c:dLbl>
              <c:idx val="4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3F3-43E6-8421-7DB48777D69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TablaDatos!$B$182:$B$185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TablaDatos!$C$182:$C$185</c:f>
              <c:numCache>
                <c:formatCode>General</c:formatCode>
                <c:ptCount val="4"/>
                <c:pt idx="0">
                  <c:v>0.78787878787878796</c:v>
                </c:pt>
                <c:pt idx="1">
                  <c:v>0.15151515151515199</c:v>
                </c:pt>
                <c:pt idx="2">
                  <c:v>0</c:v>
                </c:pt>
                <c:pt idx="3">
                  <c:v>6.0606060606060601E-2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3F3-43E6-8421-7DB48777D6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20629400"/>
        <c:axId val="320629792"/>
        <c:axId val="0"/>
      </c:bar3DChart>
      <c:catAx>
        <c:axId val="320629400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20629792"/>
        <c:crosses val="autoZero"/>
        <c:auto val="1"/>
        <c:lblAlgn val="ctr"/>
        <c:lblOffset val="100"/>
        <c:noMultiLvlLbl val="0"/>
      </c:catAx>
      <c:valAx>
        <c:axId val="3206297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2062940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0859012168933401"/>
          <c:y val="0.113247712279208"/>
          <c:w val="0.54438969219756606"/>
          <c:h val="0.835826346031069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2.4324537135560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3B3-48CA-B3FF-BE0BC54D35E4}"/>
                </c:ext>
              </c:extLst>
            </c:dLbl>
            <c:dLbl>
              <c:idx val="1"/>
              <c:layout>
                <c:manualLayout>
                  <c:x val="2.4068861846814501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3B3-48CA-B3FF-BE0BC54D35E4}"/>
                </c:ext>
              </c:extLst>
            </c:dLbl>
            <c:dLbl>
              <c:idx val="2"/>
              <c:layout>
                <c:manualLayout>
                  <c:x val="2.75758052970651E-2"/>
                  <c:y val="2.4324537135560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3B3-48CA-B3FF-BE0BC54D35E4}"/>
                </c:ext>
              </c:extLst>
            </c:dLbl>
            <c:dLbl>
              <c:idx val="3"/>
              <c:layout>
                <c:manualLayout>
                  <c:x val="2.7272727272727299E-2"/>
                  <c:y val="1.89191317301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3B3-48CA-B3FF-BE0BC54D35E4}"/>
                </c:ext>
              </c:extLst>
            </c:dLbl>
            <c:dLbl>
              <c:idx val="4"/>
              <c:layout>
                <c:manualLayout>
                  <c:x val="2.5757623478883301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3B3-48CA-B3FF-BE0BC54D35E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TablaDatos!$B$190:$B$194</c:f>
              <c:strCache>
                <c:ptCount val="5"/>
                <c:pt idx="0">
                  <c:v>En calidad de trabajo / Incorporé conocimientos</c:v>
                </c:pt>
                <c:pt idx="1">
                  <c:v>Incremento en nivel jerárquico</c:v>
                </c:pt>
                <c:pt idx="2">
                  <c:v>Incremento de percepciones económicas</c:v>
                </c:pt>
                <c:pt idx="3">
                  <c:v>Incremento en responsabilidades</c:v>
                </c:pt>
                <c:pt idx="4">
                  <c:v>Más oportunidades de trabajo</c:v>
                </c:pt>
              </c:strCache>
            </c:strRef>
          </c:cat>
          <c:val>
            <c:numRef>
              <c:f>TablaDatos!$C$190:$C$194</c:f>
              <c:numCache>
                <c:formatCode>General</c:formatCode>
                <c:ptCount val="5"/>
                <c:pt idx="0">
                  <c:v>0.32258064516128998</c:v>
                </c:pt>
                <c:pt idx="1">
                  <c:v>0.29032258064516098</c:v>
                </c:pt>
                <c:pt idx="2">
                  <c:v>0.19354838709677399</c:v>
                </c:pt>
                <c:pt idx="3">
                  <c:v>0.16129032258064499</c:v>
                </c:pt>
                <c:pt idx="4">
                  <c:v>3.2258064516128997E-2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3B3-48CA-B3FF-BE0BC54D35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8659736"/>
        <c:axId val="308661304"/>
        <c:axId val="0"/>
      </c:bar3DChart>
      <c:catAx>
        <c:axId val="308659736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08661304"/>
        <c:crosses val="autoZero"/>
        <c:auto val="1"/>
        <c:lblAlgn val="ctr"/>
        <c:lblOffset val="100"/>
        <c:noMultiLvlLbl val="0"/>
      </c:catAx>
      <c:valAx>
        <c:axId val="3086613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8659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37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069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853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032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270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40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40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662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Maestría en Ciencia</a:t>
            </a:r>
            <a:r>
              <a:rPr lang="es-MX" sz="1000" b="1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de Productos</a:t>
            </a:r>
            <a:r>
              <a:rPr lang="es-MX" sz="1000" b="1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Forestales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987824" y="6309320"/>
            <a:ext cx="5472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</a:rPr>
              <a:t>* La opción “no” estaba en la batería de respuestas pero no fue elegida.</a:t>
            </a:r>
            <a:endParaRPr lang="es-MX" sz="1100" dirty="0">
              <a:solidFill>
                <a:schemeClr val="tx1"/>
              </a:solidFill>
            </a:endParaRPr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7205746"/>
              </p:ext>
            </p:extLst>
          </p:nvPr>
        </p:nvGraphicFramePr>
        <p:xfrm>
          <a:off x="755576" y="1772816"/>
          <a:ext cx="7560840" cy="4303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467544" y="1196752"/>
            <a:ext cx="849788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estudios 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3078219"/>
              </p:ext>
            </p:extLst>
          </p:nvPr>
        </p:nvGraphicFramePr>
        <p:xfrm>
          <a:off x="1043608" y="1340768"/>
          <a:ext cx="7344816" cy="4941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0039" y="1031540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estudios 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44477" y="3604071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87.4%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75856" y="446816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60.0%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75856" y="50541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341863" y="3014985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347864" y="2132856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850900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6062514" y="2834333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76876" y="2276475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4.71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584176" y="3156843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1584176" y="2708920"/>
            <a:ext cx="4305300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6076801" y="2405063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6676876" y="2708920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4.57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2" name="AutoShape 16"/>
          <p:cNvSpPr>
            <a:spLocks noChangeArrowheads="1"/>
          </p:cNvSpPr>
          <p:nvPr/>
        </p:nvSpPr>
        <p:spPr bwMode="auto">
          <a:xfrm>
            <a:off x="6062514" y="326638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3" name="Rectangle 18"/>
          <p:cNvSpPr>
            <a:spLocks noChangeArrowheads="1"/>
          </p:cNvSpPr>
          <p:nvPr/>
        </p:nvSpPr>
        <p:spPr bwMode="auto">
          <a:xfrm>
            <a:off x="1584175" y="3588891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proyectos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4" name="Rectangle 21"/>
          <p:cNvSpPr>
            <a:spLocks noChangeArrowheads="1"/>
          </p:cNvSpPr>
          <p:nvPr/>
        </p:nvSpPr>
        <p:spPr bwMode="auto">
          <a:xfrm>
            <a:off x="6676876" y="3140968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4.51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5" name="Rectangle 5"/>
          <p:cNvSpPr>
            <a:spLocks noChangeArrowheads="1"/>
          </p:cNvSpPr>
          <p:nvPr/>
        </p:nvSpPr>
        <p:spPr bwMode="auto">
          <a:xfrm>
            <a:off x="6654651" y="3573016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4.40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6" name="Rectangle 7"/>
          <p:cNvSpPr>
            <a:spLocks noChangeArrowheads="1"/>
          </p:cNvSpPr>
          <p:nvPr/>
        </p:nvSpPr>
        <p:spPr bwMode="auto">
          <a:xfrm>
            <a:off x="1584175" y="4437112"/>
            <a:ext cx="4278313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7" name="AutoShape 8"/>
          <p:cNvSpPr>
            <a:spLocks noChangeArrowheads="1"/>
          </p:cNvSpPr>
          <p:nvPr/>
        </p:nvSpPr>
        <p:spPr bwMode="auto">
          <a:xfrm>
            <a:off x="6056164" y="3701603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8" name="Rectangle 3"/>
          <p:cNvSpPr>
            <a:spLocks noChangeArrowheads="1"/>
          </p:cNvSpPr>
          <p:nvPr/>
        </p:nvSpPr>
        <p:spPr bwMode="auto">
          <a:xfrm>
            <a:off x="2133451" y="1712913"/>
            <a:ext cx="3240088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</a:t>
            </a:r>
            <a:endParaRPr lang="es-MX" altLang="es-MX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29" name="Rectangle 3"/>
          <p:cNvSpPr>
            <a:spLocks noChangeArrowheads="1"/>
          </p:cNvSpPr>
          <p:nvPr/>
        </p:nvSpPr>
        <p:spPr bwMode="auto">
          <a:xfrm>
            <a:off x="5300514" y="1628775"/>
            <a:ext cx="3241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Nivel de desarrollo promedio</a:t>
            </a:r>
            <a:endParaRPr lang="es-MX" altLang="es-MX" sz="160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30" name="AutoShape 4"/>
          <p:cNvSpPr>
            <a:spLocks noChangeArrowheads="1"/>
          </p:cNvSpPr>
          <p:nvPr/>
        </p:nvSpPr>
        <p:spPr bwMode="auto">
          <a:xfrm>
            <a:off x="6062514" y="4541887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1" name="Rectangle 5"/>
          <p:cNvSpPr>
            <a:spLocks noChangeArrowheads="1"/>
          </p:cNvSpPr>
          <p:nvPr/>
        </p:nvSpPr>
        <p:spPr bwMode="auto">
          <a:xfrm>
            <a:off x="6676876" y="4005064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4.29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2" name="Rectangle 6"/>
          <p:cNvSpPr>
            <a:spLocks noChangeArrowheads="1"/>
          </p:cNvSpPr>
          <p:nvPr/>
        </p:nvSpPr>
        <p:spPr bwMode="auto">
          <a:xfrm>
            <a:off x="1584176" y="2292350"/>
            <a:ext cx="4305300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herramientas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3" name="Rectangle 7"/>
          <p:cNvSpPr>
            <a:spLocks noChangeArrowheads="1"/>
          </p:cNvSpPr>
          <p:nvPr/>
        </p:nvSpPr>
        <p:spPr bwMode="auto">
          <a:xfrm>
            <a:off x="1584175" y="4019352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38934" name="AutoShape 8"/>
          <p:cNvSpPr>
            <a:spLocks noChangeArrowheads="1"/>
          </p:cNvSpPr>
          <p:nvPr/>
        </p:nvSpPr>
        <p:spPr bwMode="auto">
          <a:xfrm>
            <a:off x="6076801" y="4133652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5" name="Rectangle 9"/>
          <p:cNvSpPr>
            <a:spLocks noChangeArrowheads="1"/>
          </p:cNvSpPr>
          <p:nvPr/>
        </p:nvSpPr>
        <p:spPr bwMode="auto">
          <a:xfrm>
            <a:off x="6676876" y="4456162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4.23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6" name="AutoShape 16"/>
          <p:cNvSpPr>
            <a:spLocks noChangeArrowheads="1"/>
          </p:cNvSpPr>
          <p:nvPr/>
        </p:nvSpPr>
        <p:spPr bwMode="auto">
          <a:xfrm>
            <a:off x="6062514" y="4994572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7" name="Rectangle 18"/>
          <p:cNvSpPr>
            <a:spLocks noChangeArrowheads="1"/>
          </p:cNvSpPr>
          <p:nvPr/>
        </p:nvSpPr>
        <p:spPr bwMode="auto">
          <a:xfrm>
            <a:off x="1584175" y="5323135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Dominio de otro idioma (Inglés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)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8" name="Rectangle 21"/>
          <p:cNvSpPr>
            <a:spLocks noChangeArrowheads="1"/>
          </p:cNvSpPr>
          <p:nvPr/>
        </p:nvSpPr>
        <p:spPr bwMode="auto">
          <a:xfrm>
            <a:off x="6676876" y="4869160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4.17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9" name="Rectangle 5"/>
          <p:cNvSpPr>
            <a:spLocks noChangeArrowheads="1"/>
          </p:cNvSpPr>
          <p:nvPr/>
        </p:nvSpPr>
        <p:spPr bwMode="auto">
          <a:xfrm>
            <a:off x="6654651" y="5364956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3.88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0" name="Rectangle 7"/>
          <p:cNvSpPr>
            <a:spLocks noChangeArrowheads="1"/>
          </p:cNvSpPr>
          <p:nvPr/>
        </p:nvSpPr>
        <p:spPr bwMode="auto">
          <a:xfrm>
            <a:off x="1584174" y="4885034"/>
            <a:ext cx="430530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1" name="AutoShape 8"/>
          <p:cNvSpPr>
            <a:spLocks noChangeArrowheads="1"/>
          </p:cNvSpPr>
          <p:nvPr/>
        </p:nvSpPr>
        <p:spPr bwMode="auto">
          <a:xfrm>
            <a:off x="6056164" y="5445224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1" name="AutoShape 16"/>
          <p:cNvSpPr>
            <a:spLocks noChangeArrowheads="1"/>
          </p:cNvSpPr>
          <p:nvPr/>
        </p:nvSpPr>
        <p:spPr bwMode="auto">
          <a:xfrm>
            <a:off x="6062514" y="5858668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3" name="Rectangle 21"/>
          <p:cNvSpPr>
            <a:spLocks noChangeArrowheads="1"/>
          </p:cNvSpPr>
          <p:nvPr/>
        </p:nvSpPr>
        <p:spPr bwMode="auto">
          <a:xfrm>
            <a:off x="6676876" y="5733256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3.86</a:t>
            </a: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1584176" y="5749130"/>
            <a:ext cx="4268788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908720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su posgrado 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986249"/>
              </p:ext>
            </p:extLst>
          </p:nvPr>
        </p:nvGraphicFramePr>
        <p:xfrm>
          <a:off x="1331640" y="2348880"/>
          <a:ext cx="6597476" cy="3701155"/>
        </p:xfrm>
        <a:graphic>
          <a:graphicData uri="http://schemas.openxmlformats.org/drawingml/2006/table">
            <a:tbl>
              <a:tblPr/>
              <a:tblGrid>
                <a:gridCol w="48838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3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230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Habilidades y </a:t>
                      </a:r>
                      <a:r>
                        <a:rPr lang="es-MX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competencias*</a:t>
                      </a:r>
                      <a:endParaRPr lang="es-MX" sz="16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 panose="020E07050202060204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01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Actitud de protección al ambiente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01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Actitud analítica para aportar solución a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01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Capacidad creativa y metodológica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01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Generación de nuevos 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01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Comunicación oral y escrita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601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Desarrollo de proyectos de 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601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Divulgación y/o aplicación de 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601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Integración al trabajo interdisciplinario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601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Liderazgo para dirigir trabajo o grupos de colaboradores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601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Formación y/o capacitación de recursos humanos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CuadroTexto 13"/>
          <p:cNvSpPr txBox="1"/>
          <p:nvPr/>
        </p:nvSpPr>
        <p:spPr>
          <a:xfrm>
            <a:off x="1259632" y="602128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28244" y="1052736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que, como egresado, cuenta con los siguientes CONOCIMIENTOS específicos de su posgrado que le voy a mencionar?: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780357"/>
              </p:ext>
            </p:extLst>
          </p:nvPr>
        </p:nvGraphicFramePr>
        <p:xfrm>
          <a:off x="1331640" y="2636912"/>
          <a:ext cx="6553076" cy="2736305"/>
        </p:xfrm>
        <a:graphic>
          <a:graphicData uri="http://schemas.openxmlformats.org/drawingml/2006/table">
            <a:tbl>
              <a:tblPr/>
              <a:tblGrid>
                <a:gridCol w="4838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43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Conocimientos*</a:t>
                      </a:r>
                      <a:endParaRPr lang="es-MX" sz="16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 panose="020E07050202060204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98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Dominio de su área de conocimiento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98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Técnicas y métodos analíticos y/o experimentales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98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Conocimientos teóricos y experimentales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198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Procesos de transformación del recurso forestal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397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Caracterización de productos forestales (madera, celulosa, papel)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CuadroTexto 13"/>
          <p:cNvSpPr txBox="1"/>
          <p:nvPr/>
        </p:nvSpPr>
        <p:spPr>
          <a:xfrm>
            <a:off x="1187624" y="5373216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3142" y="908720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Universidad 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4438" y="2067147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637853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095847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8.9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763688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97404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234594"/>
              </p:ext>
            </p:extLst>
          </p:nvPr>
        </p:nvGraphicFramePr>
        <p:xfrm>
          <a:off x="1600324" y="4725144"/>
          <a:ext cx="2762895" cy="1104900"/>
        </p:xfrm>
        <a:graphic>
          <a:graphicData uri="http://schemas.openxmlformats.org/drawingml/2006/table">
            <a:tbl>
              <a:tblPr/>
              <a:tblGrid>
                <a:gridCol w="11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504556"/>
              </p:ext>
            </p:extLst>
          </p:nvPr>
        </p:nvGraphicFramePr>
        <p:xfrm>
          <a:off x="5292080" y="4653136"/>
          <a:ext cx="2808312" cy="1773555"/>
        </p:xfrm>
        <a:graphic>
          <a:graphicData uri="http://schemas.openxmlformats.org/drawingml/2006/table">
            <a:tbl>
              <a:tblPr/>
              <a:tblGrid>
                <a:gridCol w="1313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 a</a:t>
                      </a:r>
                      <a:r>
                        <a:rPr lang="es-MX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24 años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a 34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 a 44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 a 54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 años o más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23" name="Rectangle 3"/>
          <p:cNvSpPr>
            <a:spLocks noChangeArrowheads="1"/>
          </p:cNvSpPr>
          <p:nvPr/>
        </p:nvSpPr>
        <p:spPr bwMode="auto">
          <a:xfrm>
            <a:off x="1935956" y="1293754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822088" y="3557587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 rot="10800000" flipH="1">
            <a:off x="4028713" y="358451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4629852" y="3491327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51.5%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82225" y="4475956"/>
            <a:ext cx="3646488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 me he incorporado a la actividad laboral</a:t>
            </a: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 rot="10800000" flipH="1">
            <a:off x="4018479" y="470289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629852" y="460970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6.1%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822088" y="2727057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 rot="10800000" flipH="1">
            <a:off x="4029074" y="281198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4644008" y="2710539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42.4%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 rot="10800000" flipH="1">
            <a:off x="6053138" y="364551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557057" y="3428486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5.2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Meses promedio </a:t>
            </a: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6443663" y="5229225"/>
            <a:ext cx="2422525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1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 mes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6443663" y="5661025"/>
            <a:ext cx="252095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12 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meses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1782425" y="765175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4275509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2230760" y="1340768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44037" name="AutoShape 8"/>
          <p:cNvSpPr>
            <a:spLocks noChangeArrowheads="1"/>
          </p:cNvSpPr>
          <p:nvPr/>
        </p:nvSpPr>
        <p:spPr bwMode="auto">
          <a:xfrm rot="16200000" flipH="1">
            <a:off x="2634779" y="1838449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887737" y="2061447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20.0%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1" name="Rectangle 7"/>
          <p:cNvSpPr>
            <a:spLocks noChangeArrowheads="1"/>
          </p:cNvSpPr>
          <p:nvPr/>
        </p:nvSpPr>
        <p:spPr bwMode="auto">
          <a:xfrm>
            <a:off x="3743648" y="1348706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44042" name="AutoShape 8"/>
          <p:cNvSpPr>
            <a:spLocks noChangeArrowheads="1"/>
          </p:cNvSpPr>
          <p:nvPr/>
        </p:nvSpPr>
        <p:spPr bwMode="auto">
          <a:xfrm rot="16200000" flipH="1">
            <a:off x="4219104" y="1846387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303561" y="2061447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80.0%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6" name="AutoShape 8"/>
          <p:cNvSpPr>
            <a:spLocks noChangeArrowheads="1"/>
          </p:cNvSpPr>
          <p:nvPr/>
        </p:nvSpPr>
        <p:spPr bwMode="auto">
          <a:xfrm rot="16200000" flipH="1">
            <a:off x="4125441" y="2650332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4047" name="Rectangle 3"/>
          <p:cNvSpPr>
            <a:spLocks noChangeArrowheads="1"/>
          </p:cNvSpPr>
          <p:nvPr/>
        </p:nvSpPr>
        <p:spPr bwMode="auto">
          <a:xfrm>
            <a:off x="2268538" y="3100928"/>
            <a:ext cx="4967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razón no trabaja en este momento?</a:t>
            </a:r>
          </a:p>
        </p:txBody>
      </p:sp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6260211"/>
              </p:ext>
            </p:extLst>
          </p:nvPr>
        </p:nvGraphicFramePr>
        <p:xfrm>
          <a:off x="1979712" y="3212976"/>
          <a:ext cx="5842067" cy="3325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79388" y="836613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1262063" y="5184775"/>
            <a:ext cx="3646487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Ninguno, no me he incorporado a la actividad laboral</a:t>
            </a:r>
          </a:p>
        </p:txBody>
      </p:sp>
      <p:sp>
        <p:nvSpPr>
          <p:cNvPr id="45061" name="AutoShape 8"/>
          <p:cNvSpPr>
            <a:spLocks noChangeArrowheads="1"/>
          </p:cNvSpPr>
          <p:nvPr/>
        </p:nvSpPr>
        <p:spPr bwMode="auto">
          <a:xfrm rot="10800000" flipH="1">
            <a:off x="4967288" y="53911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652120" y="532564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5.7%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45065" name="Grupo 1"/>
          <p:cNvGrpSpPr>
            <a:grpSpLocks/>
          </p:cNvGrpSpPr>
          <p:nvPr/>
        </p:nvGrpSpPr>
        <p:grpSpPr bwMode="auto">
          <a:xfrm>
            <a:off x="1692275" y="1628775"/>
            <a:ext cx="4967288" cy="2879725"/>
            <a:chOff x="1692275" y="1628775"/>
            <a:chExt cx="4967288" cy="2879725"/>
          </a:xfrm>
        </p:grpSpPr>
        <p:sp>
          <p:nvSpPr>
            <p:cNvPr id="45066" name="Rectangle 7"/>
            <p:cNvSpPr>
              <a:spLocks noChangeArrowheads="1"/>
            </p:cNvSpPr>
            <p:nvPr/>
          </p:nvSpPr>
          <p:spPr bwMode="auto">
            <a:xfrm>
              <a:off x="1692275" y="1628775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45067" name="AutoShape 8"/>
            <p:cNvSpPr>
              <a:spLocks noChangeArrowheads="1"/>
            </p:cNvSpPr>
            <p:nvPr/>
          </p:nvSpPr>
          <p:spPr bwMode="auto">
            <a:xfrm rot="10800000" flipH="1">
              <a:off x="3957638" y="18700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642345" y="1803998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94.3%</a:t>
              </a:r>
              <a:endPara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176464" y="2922132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1.5 </a:t>
              </a: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trabajos en promedio </a:t>
              </a:r>
            </a:p>
          </p:txBody>
        </p:sp>
        <p:sp>
          <p:nvSpPr>
            <p:cNvPr id="45074" name="Rectangle 7"/>
            <p:cNvSpPr>
              <a:spLocks noChangeArrowheads="1"/>
            </p:cNvSpPr>
            <p:nvPr/>
          </p:nvSpPr>
          <p:spPr bwMode="auto">
            <a:xfrm>
              <a:off x="3924300" y="37576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  1 Trabajo</a:t>
              </a:r>
            </a:p>
          </p:txBody>
        </p:sp>
        <p:sp>
          <p:nvSpPr>
            <p:cNvPr id="45075" name="Rectangle 7"/>
            <p:cNvSpPr>
              <a:spLocks noChangeArrowheads="1"/>
            </p:cNvSpPr>
            <p:nvPr/>
          </p:nvSpPr>
          <p:spPr bwMode="auto">
            <a:xfrm>
              <a:off x="3924300" y="41894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  5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 </a:t>
              </a: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Trabajos</a:t>
              </a:r>
            </a:p>
          </p:txBody>
        </p:sp>
        <p:sp>
          <p:nvSpPr>
            <p:cNvPr id="45076" name="AutoShape 8"/>
            <p:cNvSpPr>
              <a:spLocks noChangeArrowheads="1"/>
            </p:cNvSpPr>
            <p:nvPr/>
          </p:nvSpPr>
          <p:spPr bwMode="auto">
            <a:xfrm rot="16200000" flipH="1">
              <a:off x="4990307" y="2362994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05038"/>
            <a:ext cx="7488237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“Maestría en Ciencia de Productos Forestales”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Investigación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7897148"/>
              </p:ext>
            </p:extLst>
          </p:nvPr>
        </p:nvGraphicFramePr>
        <p:xfrm>
          <a:off x="755576" y="1340768"/>
          <a:ext cx="7202746" cy="4845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8720"/>
            <a:ext cx="8964613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94.3%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1551595"/>
              </p:ext>
            </p:extLst>
          </p:nvPr>
        </p:nvGraphicFramePr>
        <p:xfrm>
          <a:off x="107504" y="141277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0307" y="734002"/>
            <a:ext cx="8964613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94.3%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 y 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94.0%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el estudiar un posgrado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sí le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271766" y="3678436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48.3%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588224" y="2852936"/>
            <a:ext cx="2593530" cy="521766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559104" y="3462536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 rot="10800000" flipH="1">
            <a:off x="5724128" y="3789040"/>
            <a:ext cx="1008112" cy="144018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6658991" y="4188024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1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114" name="Rectangle 7"/>
          <p:cNvSpPr>
            <a:spLocks noChangeArrowheads="1"/>
          </p:cNvSpPr>
          <p:nvPr/>
        </p:nvSpPr>
        <p:spPr bwMode="auto">
          <a:xfrm>
            <a:off x="6658991" y="4610299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92932" y="908720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80.0%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5216623"/>
              </p:ext>
            </p:extLst>
          </p:nvPr>
        </p:nvGraphicFramePr>
        <p:xfrm>
          <a:off x="0" y="1268760"/>
          <a:ext cx="7599763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3000356"/>
              </p:ext>
            </p:extLst>
          </p:nvPr>
        </p:nvGraphicFramePr>
        <p:xfrm>
          <a:off x="1259632" y="1340768"/>
          <a:ext cx="6984776" cy="4698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3372" y="908720"/>
            <a:ext cx="8066087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80.0%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actualmente trabajan)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3390282"/>
              </p:ext>
            </p:extLst>
          </p:nvPr>
        </p:nvGraphicFramePr>
        <p:xfrm>
          <a:off x="539552" y="1052736"/>
          <a:ext cx="8201600" cy="5517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908720"/>
            <a:ext cx="8066087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80.0%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8446939"/>
              </p:ext>
            </p:extLst>
          </p:nvPr>
        </p:nvGraphicFramePr>
        <p:xfrm>
          <a:off x="1907704" y="764704"/>
          <a:ext cx="4824536" cy="3091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765175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80.0%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357563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12319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6610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4</a:t>
            </a: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0928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4723607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221163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6301680" y="2916458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554481"/>
              </p:ext>
            </p:extLst>
          </p:nvPr>
        </p:nvGraphicFramePr>
        <p:xfrm>
          <a:off x="1259632" y="155679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720"/>
            <a:ext cx="8569325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fue 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94.3%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</p:spTree>
    <p:extLst>
      <p:ext uri="{BB962C8B-B14F-4D97-AF65-F5344CB8AC3E}">
        <p14:creationId xmlns:p14="http://schemas.microsoft.com/office/powerpoint/2010/main" val="3896924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863600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28" name="Rectangle 7"/>
          <p:cNvSpPr>
            <a:spLocks noChangeArrowheads="1"/>
          </p:cNvSpPr>
          <p:nvPr/>
        </p:nvSpPr>
        <p:spPr bwMode="auto">
          <a:xfrm>
            <a:off x="1262063" y="5556945"/>
            <a:ext cx="3646487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 he tenido práctica profesional</a:t>
            </a:r>
          </a:p>
        </p:txBody>
      </p:sp>
      <p:sp>
        <p:nvSpPr>
          <p:cNvPr id="52229" name="AutoShape 8"/>
          <p:cNvSpPr>
            <a:spLocks noChangeArrowheads="1"/>
          </p:cNvSpPr>
          <p:nvPr/>
        </p:nvSpPr>
        <p:spPr bwMode="auto">
          <a:xfrm rot="10800000" flipH="1">
            <a:off x="4967288" y="567918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652120" y="561367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5.7%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3922713" y="46473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1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3922713" y="50791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029075" y="210572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4713758" y="203980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94.3%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287338" y="1916807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314775" y="408614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75.3%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200650" y="3712270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3989388" y="2780407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164138" y="2472432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021681" y="6380538"/>
            <a:ext cx="6858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 smtClean="0">
                <a:solidFill>
                  <a:schemeClr val="tx1"/>
                </a:solidFill>
              </a:rPr>
              <a:t>*Nota</a:t>
            </a:r>
            <a:r>
              <a:rPr lang="es-MX" sz="1100" b="1" dirty="0">
                <a:solidFill>
                  <a:schemeClr val="tx1"/>
                </a:solidFill>
              </a:rPr>
              <a:t>: Se consideraron diferentes los conceptos de “práctica laboral” y “práctica profesional</a:t>
            </a:r>
            <a:r>
              <a:rPr lang="es-MX" sz="1100" b="1" dirty="0" smtClean="0">
                <a:solidFill>
                  <a:schemeClr val="tx1"/>
                </a:solidFill>
              </a:rPr>
              <a:t>”.</a:t>
            </a:r>
            <a:r>
              <a:rPr lang="es-ES" sz="1100" b="1" dirty="0">
                <a:solidFill>
                  <a:schemeClr val="tx1"/>
                </a:solidFill>
              </a:rPr>
              <a:t> 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3146536"/>
              </p:ext>
            </p:extLst>
          </p:nvPr>
        </p:nvGraphicFramePr>
        <p:xfrm>
          <a:off x="1043608" y="1556792"/>
          <a:ext cx="6840760" cy="460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1187" y="908720"/>
            <a:ext cx="8066087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94.3%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tiene o ha tenido práctica profesional)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771541"/>
              </p:ext>
            </p:extLst>
          </p:nvPr>
        </p:nvGraphicFramePr>
        <p:xfrm>
          <a:off x="827584" y="1772816"/>
          <a:ext cx="7164908" cy="48200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730285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94.3%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tiene o ha tenido práctica profesional)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484787"/>
            <a:ext cx="7559675" cy="420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de la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Maestría en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Ciencia de Productos Forestales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investigación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1579041"/>
              </p:ext>
            </p:extLst>
          </p:nvPr>
        </p:nvGraphicFramePr>
        <p:xfrm>
          <a:off x="179512" y="1628800"/>
          <a:ext cx="7490937" cy="5039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838053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94.3%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tiene o ha tenido práctica profesional)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113136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94.3%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tiene o ha tenido práctica profesional)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92321"/>
              </p:ext>
            </p:extLst>
          </p:nvPr>
        </p:nvGraphicFramePr>
        <p:xfrm>
          <a:off x="1115616" y="2420888"/>
          <a:ext cx="6840760" cy="3744417"/>
        </p:xfrm>
        <a:graphic>
          <a:graphicData uri="http://schemas.openxmlformats.org/drawingml/2006/table">
            <a:tbl>
              <a:tblPr/>
              <a:tblGrid>
                <a:gridCol w="33036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90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2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98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4251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1er. Mención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8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22.7%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8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98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98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98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98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98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172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172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Área forestal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98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Divulgación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98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Ninguna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98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107504" y="1196752"/>
            <a:ext cx="8569325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94.3%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tiene o ha tenido práctica profesional)</a:t>
            </a: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2094304"/>
              </p:ext>
            </p:extLst>
          </p:nvPr>
        </p:nvGraphicFramePr>
        <p:xfrm>
          <a:off x="1691680" y="1916832"/>
          <a:ext cx="5832648" cy="332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2293692"/>
              </p:ext>
            </p:extLst>
          </p:nvPr>
        </p:nvGraphicFramePr>
        <p:xfrm>
          <a:off x="-252536" y="2055203"/>
          <a:ext cx="6264696" cy="3501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251520" y="1052736"/>
            <a:ext cx="856932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 usted parte del Sistema Nacional de Investigadores (SNI)?</a:t>
            </a:r>
          </a:p>
        </p:txBody>
      </p:sp>
      <p:sp>
        <p:nvSpPr>
          <p:cNvPr id="5837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 rot="10800000" flipH="1">
            <a:off x="3707904" y="2348880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499992" y="2348880"/>
            <a:ext cx="4140200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nivel?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853407"/>
              </p:ext>
            </p:extLst>
          </p:nvPr>
        </p:nvGraphicFramePr>
        <p:xfrm>
          <a:off x="5508104" y="2780928"/>
          <a:ext cx="2540000" cy="704850"/>
        </p:xfrm>
        <a:graphic>
          <a:graphicData uri="http://schemas.openxmlformats.org/drawingml/2006/table">
            <a:tbl>
              <a:tblPr/>
              <a:tblGrid>
                <a:gridCol w="177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Nivel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Candidato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050"/>
            <a:ext cx="85693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pertenece 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alguna…?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1520" y="3140968"/>
            <a:ext cx="8569325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participa en alguna red profesional?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0421" name="Rectangle 7"/>
          <p:cNvSpPr>
            <a:spLocks noChangeArrowheads="1"/>
          </p:cNvSpPr>
          <p:nvPr/>
        </p:nvSpPr>
        <p:spPr bwMode="auto">
          <a:xfrm>
            <a:off x="1476673" y="3860800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60422" name="AutoShape 8"/>
          <p:cNvSpPr>
            <a:spLocks noChangeArrowheads="1"/>
          </p:cNvSpPr>
          <p:nvPr/>
        </p:nvSpPr>
        <p:spPr bwMode="auto">
          <a:xfrm rot="16200000" flipH="1">
            <a:off x="1880692" y="4358481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547514" y="5941941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77.1%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426" name="Rectangle 7"/>
          <p:cNvSpPr>
            <a:spLocks noChangeArrowheads="1"/>
          </p:cNvSpPr>
          <p:nvPr/>
        </p:nvSpPr>
        <p:spPr bwMode="auto">
          <a:xfrm>
            <a:off x="1403648" y="5229225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60427" name="AutoShape 8"/>
          <p:cNvSpPr>
            <a:spLocks noChangeArrowheads="1"/>
          </p:cNvSpPr>
          <p:nvPr/>
        </p:nvSpPr>
        <p:spPr bwMode="auto">
          <a:xfrm rot="16200000" flipH="1">
            <a:off x="1879105" y="5726906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548854" y="4581727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22.9%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431" name="AutoShape 8"/>
          <p:cNvSpPr>
            <a:spLocks noChangeArrowheads="1"/>
          </p:cNvSpPr>
          <p:nvPr/>
        </p:nvSpPr>
        <p:spPr bwMode="auto">
          <a:xfrm rot="10800000" flipH="1">
            <a:off x="2915816" y="3933056"/>
            <a:ext cx="504825" cy="21590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563888" y="6453336"/>
            <a:ext cx="45150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solidFill>
                  <a:schemeClr val="tx1"/>
                </a:solidFill>
                <a:latin typeface="+mn-lt"/>
              </a:rPr>
              <a:t>*Respuestas otorgadas por los entrevistados</a:t>
            </a:r>
            <a:r>
              <a:rPr lang="es-MX" sz="1200" dirty="0" smtClean="0">
                <a:solidFill>
                  <a:schemeClr val="tx1"/>
                </a:solidFill>
                <a:latin typeface="+mn-lt"/>
              </a:rPr>
              <a:t>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2263444"/>
              </p:ext>
            </p:extLst>
          </p:nvPr>
        </p:nvGraphicFramePr>
        <p:xfrm>
          <a:off x="2051720" y="1628800"/>
          <a:ext cx="5156200" cy="1057275"/>
        </p:xfrm>
        <a:graphic>
          <a:graphicData uri="http://schemas.openxmlformats.org/drawingml/2006/table">
            <a:tbl>
              <a:tblPr/>
              <a:tblGrid>
                <a:gridCol w="220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7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71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Organización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Sociedad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Academia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20092"/>
              </p:ext>
            </p:extLst>
          </p:nvPr>
        </p:nvGraphicFramePr>
        <p:xfrm>
          <a:off x="3635896" y="3861048"/>
          <a:ext cx="5184576" cy="2569845"/>
        </p:xfrm>
        <a:graphic>
          <a:graphicData uri="http://schemas.openxmlformats.org/drawingml/2006/table">
            <a:tbl>
              <a:tblPr/>
              <a:tblGrid>
                <a:gridCol w="432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¿Cuál?*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Forestal 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Colombia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Consejo de Manejo Forestal del Estado de Colima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Forest Products Journal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 de Colaboración en Temáticas de 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 de Trilogía de Centro Universitario de Ciencias Exactas e Ingenierías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 Iberoamericana de Investigadores de Celulosa y Papel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 Nacional de Bioenergía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Sociedad Química de México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79777" y="1516063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343745"/>
              </p:ext>
            </p:extLst>
          </p:nvPr>
        </p:nvGraphicFramePr>
        <p:xfrm>
          <a:off x="1115616" y="2708920"/>
          <a:ext cx="6845301" cy="1464945"/>
        </p:xfrm>
        <a:graphic>
          <a:graphicData uri="http://schemas.openxmlformats.org/drawingml/2006/table">
            <a:tbl>
              <a:tblPr/>
              <a:tblGrid>
                <a:gridCol w="4027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5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05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170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346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Total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461068" y="231111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219224" y="288182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28550" y="333981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8.8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40318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7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74034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2840864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2651783"/>
              </p:ext>
            </p:extLst>
          </p:nvPr>
        </p:nvGraphicFramePr>
        <p:xfrm>
          <a:off x="179512" y="980728"/>
          <a:ext cx="5392505" cy="3069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que 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2808259" flipH="1">
            <a:off x="5525781" y="2830227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85721" y="3311227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0232166"/>
              </p:ext>
            </p:extLst>
          </p:nvPr>
        </p:nvGraphicFramePr>
        <p:xfrm>
          <a:off x="3871374" y="3356992"/>
          <a:ext cx="5256584" cy="33248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Grá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611068"/>
              </p:ext>
            </p:extLst>
          </p:nvPr>
        </p:nvGraphicFramePr>
        <p:xfrm>
          <a:off x="-396552" y="1484784"/>
          <a:ext cx="5772007" cy="3285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45.7%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12600000" flipH="1">
            <a:off x="5168329" y="3108298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60032" y="3501008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3844347"/>
              </p:ext>
            </p:extLst>
          </p:nvPr>
        </p:nvGraphicFramePr>
        <p:xfrm>
          <a:off x="4211960" y="3745287"/>
          <a:ext cx="5145400" cy="3112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6853597"/>
              </p:ext>
            </p:extLst>
          </p:nvPr>
        </p:nvGraphicFramePr>
        <p:xfrm>
          <a:off x="1619672" y="1844824"/>
          <a:ext cx="6359748" cy="3620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178340"/>
              </p:ext>
            </p:extLst>
          </p:nvPr>
        </p:nvGraphicFramePr>
        <p:xfrm>
          <a:off x="755650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13 al 19 de mayo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 la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Maestría en Ciencia de Productos Forestales </a:t>
                      </a: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35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187450" y="5157192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8463" y="1484412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1225054" y="907741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004337" y="836712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2.9%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450013" y="1511399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982420" y="155211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31.4%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537200" y="366812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541963" y="1730474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451600" y="83671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451600" y="115738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980832" y="119207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57.1%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440488" y="1876524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030533" y="1912155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5.7%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991" y="1379229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542554" y="2746066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54.3%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678522" y="2747654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45.7%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954" y="1379229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381750" y="2236887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024975" y="2272195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2.9%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225054" y="336357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940152" y="270892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egreso*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292080" y="6553220"/>
            <a:ext cx="3799344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7596336" y="3241823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2.9%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5879257" y="3254523"/>
            <a:ext cx="1497012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2008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AutoShape 8"/>
          <p:cNvSpPr>
            <a:spLocks noChangeArrowheads="1"/>
          </p:cNvSpPr>
          <p:nvPr/>
        </p:nvSpPr>
        <p:spPr bwMode="auto">
          <a:xfrm>
            <a:off x="7511207" y="332754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7740352" y="3665686"/>
            <a:ext cx="752113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8.6%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Rectangle 7"/>
          <p:cNvSpPr>
            <a:spLocks noChangeArrowheads="1"/>
          </p:cNvSpPr>
          <p:nvPr/>
        </p:nvSpPr>
        <p:spPr bwMode="auto">
          <a:xfrm>
            <a:off x="5868144" y="3678386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2009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AutoShape 8"/>
          <p:cNvSpPr>
            <a:spLocks noChangeArrowheads="1"/>
          </p:cNvSpPr>
          <p:nvPr/>
        </p:nvSpPr>
        <p:spPr bwMode="auto">
          <a:xfrm>
            <a:off x="7500094" y="375141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7654082" y="4046686"/>
            <a:ext cx="8858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8.6%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" name="Rectangle 7"/>
          <p:cNvSpPr>
            <a:spLocks noChangeArrowheads="1"/>
          </p:cNvSpPr>
          <p:nvPr/>
        </p:nvSpPr>
        <p:spPr bwMode="auto">
          <a:xfrm>
            <a:off x="5874494" y="4078436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2011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8" name="AutoShape 8"/>
          <p:cNvSpPr>
            <a:spLocks noChangeArrowheads="1"/>
          </p:cNvSpPr>
          <p:nvPr/>
        </p:nvSpPr>
        <p:spPr bwMode="auto">
          <a:xfrm>
            <a:off x="7485807" y="413241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9" name="Rectangle 5"/>
          <p:cNvSpPr>
            <a:spLocks noChangeArrowheads="1"/>
          </p:cNvSpPr>
          <p:nvPr/>
        </p:nvSpPr>
        <p:spPr bwMode="auto">
          <a:xfrm>
            <a:off x="7650907" y="4478486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8.6%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5868144" y="4511823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2012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" name="AutoShape 8"/>
          <p:cNvSpPr>
            <a:spLocks noChangeArrowheads="1"/>
          </p:cNvSpPr>
          <p:nvPr/>
        </p:nvSpPr>
        <p:spPr bwMode="auto">
          <a:xfrm>
            <a:off x="7482632" y="456421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auto">
          <a:xfrm>
            <a:off x="7596336" y="4910286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8.6%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5874494" y="4943623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2013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4" name="AutoShape 8"/>
          <p:cNvSpPr>
            <a:spLocks noChangeArrowheads="1"/>
          </p:cNvSpPr>
          <p:nvPr/>
        </p:nvSpPr>
        <p:spPr bwMode="auto">
          <a:xfrm>
            <a:off x="7503269" y="499601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7660432" y="5362723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37.1%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5868144" y="5396061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2014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7" name="AutoShape 8"/>
          <p:cNvSpPr>
            <a:spLocks noChangeArrowheads="1"/>
          </p:cNvSpPr>
          <p:nvPr/>
        </p:nvSpPr>
        <p:spPr bwMode="auto">
          <a:xfrm>
            <a:off x="7492157" y="544844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7673132" y="5773886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8.6%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" name="Rectangle 7"/>
          <p:cNvSpPr>
            <a:spLocks noChangeArrowheads="1"/>
          </p:cNvSpPr>
          <p:nvPr/>
        </p:nvSpPr>
        <p:spPr bwMode="auto">
          <a:xfrm>
            <a:off x="5880844" y="5807223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2015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1" name="AutoShape 8"/>
          <p:cNvSpPr>
            <a:spLocks noChangeArrowheads="1"/>
          </p:cNvSpPr>
          <p:nvPr/>
        </p:nvSpPr>
        <p:spPr bwMode="auto">
          <a:xfrm>
            <a:off x="7504857" y="585961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62" name="Gráfico 6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7877100"/>
              </p:ext>
            </p:extLst>
          </p:nvPr>
        </p:nvGraphicFramePr>
        <p:xfrm>
          <a:off x="107504" y="3717032"/>
          <a:ext cx="5139504" cy="2925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3" name="Rectangle 5"/>
          <p:cNvSpPr>
            <a:spLocks noChangeArrowheads="1"/>
          </p:cNvSpPr>
          <p:nvPr/>
        </p:nvSpPr>
        <p:spPr bwMode="auto">
          <a:xfrm>
            <a:off x="7660432" y="6185619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17.1%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4" name="Rectangle 7"/>
          <p:cNvSpPr>
            <a:spLocks noChangeArrowheads="1"/>
          </p:cNvSpPr>
          <p:nvPr/>
        </p:nvSpPr>
        <p:spPr bwMode="auto">
          <a:xfrm>
            <a:off x="5868144" y="6218956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2016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5" name="AutoShape 8"/>
          <p:cNvSpPr>
            <a:spLocks noChangeArrowheads="1"/>
          </p:cNvSpPr>
          <p:nvPr/>
        </p:nvSpPr>
        <p:spPr bwMode="auto">
          <a:xfrm>
            <a:off x="7492157" y="6271344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836712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5069255"/>
              </p:ext>
            </p:extLst>
          </p:nvPr>
        </p:nvGraphicFramePr>
        <p:xfrm>
          <a:off x="755576" y="1124744"/>
          <a:ext cx="7452940" cy="5013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7321472"/>
              </p:ext>
            </p:extLst>
          </p:nvPr>
        </p:nvGraphicFramePr>
        <p:xfrm>
          <a:off x="467544" y="1124744"/>
          <a:ext cx="7704856" cy="518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Grá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6963612"/>
              </p:ext>
            </p:extLst>
          </p:nvPr>
        </p:nvGraphicFramePr>
        <p:xfrm>
          <a:off x="251520" y="3356992"/>
          <a:ext cx="5661078" cy="3222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1835696" y="548680"/>
            <a:ext cx="4212308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titulado de su posgrado?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2590800" y="981075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33797" name="AutoShape 8"/>
          <p:cNvSpPr>
            <a:spLocks noChangeArrowheads="1"/>
          </p:cNvSpPr>
          <p:nvPr/>
        </p:nvSpPr>
        <p:spPr bwMode="auto">
          <a:xfrm rot="16200000" flipH="1">
            <a:off x="2994819" y="1478756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47777" y="1700808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22.9%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1" name="Rectangle 7"/>
          <p:cNvSpPr>
            <a:spLocks noChangeArrowheads="1"/>
          </p:cNvSpPr>
          <p:nvPr/>
        </p:nvSpPr>
        <p:spPr bwMode="auto">
          <a:xfrm>
            <a:off x="4103688" y="989013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3802" name="AutoShape 8"/>
          <p:cNvSpPr>
            <a:spLocks noChangeArrowheads="1"/>
          </p:cNvSpPr>
          <p:nvPr/>
        </p:nvSpPr>
        <p:spPr bwMode="auto">
          <a:xfrm rot="16200000" flipH="1">
            <a:off x="4579144" y="1486694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663601" y="1700808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77.1%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6" name="AutoShape 8"/>
          <p:cNvSpPr>
            <a:spLocks noChangeArrowheads="1"/>
          </p:cNvSpPr>
          <p:nvPr/>
        </p:nvSpPr>
        <p:spPr bwMode="auto">
          <a:xfrm rot="13799635" flipH="1">
            <a:off x="4884737" y="2225676"/>
            <a:ext cx="530225" cy="215900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3807" name="Rectangle 3"/>
          <p:cNvSpPr>
            <a:spLocks noChangeArrowheads="1"/>
          </p:cNvSpPr>
          <p:nvPr/>
        </p:nvSpPr>
        <p:spPr bwMode="auto">
          <a:xfrm>
            <a:off x="1223392" y="2663701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808" name="Rectangle 3"/>
          <p:cNvSpPr>
            <a:spLocks noChangeArrowheads="1"/>
          </p:cNvSpPr>
          <p:nvPr/>
        </p:nvSpPr>
        <p:spPr bwMode="auto">
          <a:xfrm>
            <a:off x="5652120" y="2708920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titularse?</a:t>
            </a:r>
          </a:p>
        </p:txBody>
      </p:sp>
      <p:sp>
        <p:nvSpPr>
          <p:cNvPr id="33809" name="AutoShape 8"/>
          <p:cNvSpPr>
            <a:spLocks noChangeArrowheads="1"/>
          </p:cNvSpPr>
          <p:nvPr/>
        </p:nvSpPr>
        <p:spPr bwMode="auto">
          <a:xfrm rot="17877689" flipH="1">
            <a:off x="4058443" y="2243932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2898962"/>
              </p:ext>
            </p:extLst>
          </p:nvPr>
        </p:nvGraphicFramePr>
        <p:xfrm>
          <a:off x="5868144" y="3789040"/>
          <a:ext cx="2844800" cy="1152128"/>
        </p:xfrm>
        <a:graphic>
          <a:graphicData uri="http://schemas.openxmlformats.org/drawingml/2006/table">
            <a:tbl>
              <a:tblPr/>
              <a:tblGrid>
                <a:gridCol w="208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Tiempo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 panose="020E0705020206020404" pitchFamily="34" charset="0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Menos de seis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 6 a 12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799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92293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123728" y="1852613"/>
            <a:ext cx="324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Aspecto</a:t>
            </a:r>
            <a:endParaRPr lang="es-MX" altLang="es-MX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5434296" y="1875064"/>
            <a:ext cx="3241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alt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1220308" y="2420938"/>
            <a:ext cx="4640990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Preparación de los profesores</a:t>
            </a:r>
          </a:p>
        </p:txBody>
      </p:sp>
      <p:sp>
        <p:nvSpPr>
          <p:cNvPr id="35846" name="AutoShape 8"/>
          <p:cNvSpPr>
            <a:spLocks noChangeArrowheads="1"/>
          </p:cNvSpPr>
          <p:nvPr/>
        </p:nvSpPr>
        <p:spPr bwMode="auto">
          <a:xfrm rot="10800000" flipH="1">
            <a:off x="5969247" y="3524250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246236" y="4413250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Plan de estudios (Programa académico)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 rot="10800000" flipH="1">
            <a:off x="5967659" y="451167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646836" y="444449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648423" y="338737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5" name="Rectangle 7"/>
          <p:cNvSpPr>
            <a:spLocks noChangeArrowheads="1"/>
          </p:cNvSpPr>
          <p:nvPr/>
        </p:nvSpPr>
        <p:spPr bwMode="auto">
          <a:xfrm>
            <a:off x="1233046" y="3937000"/>
            <a:ext cx="4586976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Beneficios obtenidos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6" name="AutoShape 8"/>
          <p:cNvSpPr>
            <a:spLocks noChangeArrowheads="1"/>
          </p:cNvSpPr>
          <p:nvPr/>
        </p:nvSpPr>
        <p:spPr bwMode="auto">
          <a:xfrm rot="10800000" flipH="1">
            <a:off x="5956547" y="400208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57" name="Rectangle 7"/>
          <p:cNvSpPr>
            <a:spLocks noChangeArrowheads="1"/>
          </p:cNvSpPr>
          <p:nvPr/>
        </p:nvSpPr>
        <p:spPr bwMode="auto">
          <a:xfrm>
            <a:off x="1246236" y="3429000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Horarios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8" name="AutoShape 8"/>
          <p:cNvSpPr>
            <a:spLocks noChangeArrowheads="1"/>
          </p:cNvSpPr>
          <p:nvPr/>
        </p:nvSpPr>
        <p:spPr bwMode="auto">
          <a:xfrm rot="10800000" flipH="1">
            <a:off x="5978772" y="30289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636517" y="388873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9.1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657948" y="290938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5" name="Rectangle 7"/>
          <p:cNvSpPr>
            <a:spLocks noChangeArrowheads="1"/>
          </p:cNvSpPr>
          <p:nvPr/>
        </p:nvSpPr>
        <p:spPr bwMode="auto">
          <a:xfrm>
            <a:off x="1255761" y="2924175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Conocimientos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obtenidos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6" name="AutoShape 8"/>
          <p:cNvSpPr>
            <a:spLocks noChangeArrowheads="1"/>
          </p:cNvSpPr>
          <p:nvPr/>
        </p:nvSpPr>
        <p:spPr bwMode="auto">
          <a:xfrm rot="10800000" flipH="1">
            <a:off x="5974009" y="24955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653979" y="239841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5871" name="Rectangle 7"/>
          <p:cNvSpPr>
            <a:spLocks noChangeArrowheads="1"/>
          </p:cNvSpPr>
          <p:nvPr/>
        </p:nvSpPr>
        <p:spPr bwMode="auto">
          <a:xfrm>
            <a:off x="1246236" y="4940853"/>
            <a:ext cx="4584898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Instalaciones</a:t>
            </a:r>
          </a:p>
        </p:txBody>
      </p:sp>
      <p:sp>
        <p:nvSpPr>
          <p:cNvPr id="35872" name="AutoShape 8"/>
          <p:cNvSpPr>
            <a:spLocks noChangeArrowheads="1"/>
          </p:cNvSpPr>
          <p:nvPr/>
        </p:nvSpPr>
        <p:spPr bwMode="auto">
          <a:xfrm rot="10800000" flipH="1">
            <a:off x="5967659" y="501387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647978" y="4965603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16149</TotalTime>
  <Words>2003</Words>
  <Application>Microsoft Office PowerPoint</Application>
  <PresentationFormat>Presentación en pantalla (4:3)</PresentationFormat>
  <Paragraphs>452</Paragraphs>
  <Slides>40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40</vt:i4>
      </vt:variant>
    </vt:vector>
  </HeadingPairs>
  <TitlesOfParts>
    <vt:vector size="51" baseType="lpstr">
      <vt:lpstr>Microsoft YaHei</vt:lpstr>
      <vt:lpstr>MS PGothic</vt:lpstr>
      <vt:lpstr>MS PGothic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897</cp:revision>
  <cp:lastPrinted>2013-07-09T20:28:01Z</cp:lastPrinted>
  <dcterms:created xsi:type="dcterms:W3CDTF">1601-01-01T00:00:00Z</dcterms:created>
  <dcterms:modified xsi:type="dcterms:W3CDTF">2017-11-24T22:36:40Z</dcterms:modified>
</cp:coreProperties>
</file>