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7"/>
  </p:notesMasterIdLst>
  <p:handoutMasterIdLst>
    <p:handoutMasterId r:id="rId48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7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71" r:id="rId20"/>
    <p:sldId id="469" r:id="rId21"/>
    <p:sldId id="518" r:id="rId22"/>
    <p:sldId id="519" r:id="rId23"/>
    <p:sldId id="492" r:id="rId24"/>
    <p:sldId id="468" r:id="rId25"/>
    <p:sldId id="473" r:id="rId26"/>
    <p:sldId id="474" r:id="rId27"/>
    <p:sldId id="475" r:id="rId28"/>
    <p:sldId id="477" r:id="rId29"/>
    <p:sldId id="516" r:id="rId30"/>
    <p:sldId id="478" r:id="rId31"/>
    <p:sldId id="479" r:id="rId32"/>
    <p:sldId id="480" r:id="rId33"/>
    <p:sldId id="493" r:id="rId34"/>
    <p:sldId id="509" r:id="rId35"/>
    <p:sldId id="481" r:id="rId36"/>
    <p:sldId id="520" r:id="rId37"/>
    <p:sldId id="521" r:id="rId38"/>
    <p:sldId id="522" r:id="rId39"/>
    <p:sldId id="523" r:id="rId40"/>
    <p:sldId id="524" r:id="rId41"/>
    <p:sldId id="525" r:id="rId42"/>
    <p:sldId id="505" r:id="rId43"/>
    <p:sldId id="506" r:id="rId44"/>
    <p:sldId id="507" r:id="rId45"/>
    <p:sldId id="369" r:id="rId46"/>
  </p:sldIdLst>
  <p:sldSz cx="9144000" cy="6858000" type="screen4x3"/>
  <p:notesSz cx="7010400" cy="92964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  <p15:guide id="3" orient="horz" pos="2662">
          <p15:clr>
            <a:srgbClr val="A4A3A4"/>
          </p15:clr>
        </p15:guide>
        <p15:guide id="4" pos="19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  <p:guide orient="horz" pos="2662"/>
        <p:guide pos="19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3_ESPECIALIDAD_EN_PEDIATR&#205;A_(IMSS-CMNO)\13_EG_EP_IMSS_CMNO_PROCESO\13_GR&#193;FICAS_EG_EP_IMSS_CMNO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676756604140999"/>
          <c:y val="0.243018167163602"/>
          <c:w val="0.75792930637278499"/>
          <c:h val="0.6877011503268269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0C6-4E8D-83FA-73D7A30D5234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20C6-4E8D-83FA-73D7A30D5234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20C6-4E8D-83FA-73D7A30D5234}"/>
              </c:ext>
            </c:extLst>
          </c:dPt>
          <c:dLbls>
            <c:dLbl>
              <c:idx val="0"/>
              <c:layout>
                <c:manualLayout>
                  <c:x val="-1.9937859886673098E-2"/>
                  <c:y val="0.133865787609157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C6-4E8D-83FA-73D7A30D5234}"/>
                </c:ext>
              </c:extLst>
            </c:dLbl>
            <c:dLbl>
              <c:idx val="1"/>
              <c:layout>
                <c:manualLayout>
                  <c:x val="0"/>
                  <c:y val="-0.113841234056904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C6-4E8D-83FA-73D7A30D5234}"/>
                </c:ext>
              </c:extLst>
            </c:dLbl>
            <c:dLbl>
              <c:idx val="2"/>
              <c:layout>
                <c:manualLayout>
                  <c:x val="0.115540065428618"/>
                  <c:y val="-4.59459459459459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4266960117902078"/>
                      <c:h val="0.2574234905111762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20C6-4E8D-83FA-73D7A30D523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TablaDatos!$B$426:$B$428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TablaDatos!$C$426:$C$428</c:f>
              <c:numCache>
                <c:formatCode>General</c:formatCode>
                <c:ptCount val="3"/>
                <c:pt idx="0">
                  <c:v>0.67021276595744705</c:v>
                </c:pt>
                <c:pt idx="1">
                  <c:v>0.28723404255319102</c:v>
                </c:pt>
                <c:pt idx="2">
                  <c:v>4.2553191489361701E-2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0C6-4E8D-83FA-73D7A30D523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1237684855574"/>
          <c:w val="0.69057014414720796"/>
          <c:h val="0.83669723729469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994920070617598E-2"/>
                  <c:y val="2.6592161237283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E9E-4A01-A677-78D84FC5A64D}"/>
                </c:ext>
              </c:extLst>
            </c:dLbl>
            <c:dLbl>
              <c:idx val="1"/>
              <c:layout>
                <c:manualLayout>
                  <c:x val="3.30303507516106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E9E-4A01-A677-78D84FC5A64D}"/>
                </c:ext>
              </c:extLst>
            </c:dLbl>
            <c:dLbl>
              <c:idx val="2"/>
              <c:layout>
                <c:manualLayout>
                  <c:x val="3.30303507516106E-2"/>
                  <c:y val="1.8919131730155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E9E-4A01-A677-78D84FC5A64D}"/>
                </c:ext>
              </c:extLst>
            </c:dLbl>
            <c:dLbl>
              <c:idx val="3"/>
              <c:layout>
                <c:manualLayout>
                  <c:x val="3.3030350751610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E9E-4A01-A677-78D84FC5A64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TablaDatos!$B$216:$B$219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 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TablaDatos!$C$216:$C$219</c:f>
              <c:numCache>
                <c:formatCode>General</c:formatCode>
                <c:ptCount val="4"/>
                <c:pt idx="0">
                  <c:v>0.96491228070175405</c:v>
                </c:pt>
                <c:pt idx="1">
                  <c:v>3.5087719298245598E-2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E9E-4A01-A677-78D84FC5A6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8350592"/>
        <c:axId val="165761536"/>
        <c:axId val="0"/>
      </c:bar3DChart>
      <c:catAx>
        <c:axId val="1783505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65761536"/>
        <c:crosses val="autoZero"/>
        <c:auto val="1"/>
        <c:lblAlgn val="ctr"/>
        <c:lblOffset val="100"/>
        <c:noMultiLvlLbl val="0"/>
      </c:catAx>
      <c:valAx>
        <c:axId val="1657615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8350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2319942734430899"/>
          <c:y val="9.1626090657586701E-2"/>
          <c:w val="0.50432584108804601"/>
          <c:h val="0.857447967652692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E90-4F89-9A08-1FEB33A7302B}"/>
                </c:ext>
              </c:extLst>
            </c:dLbl>
            <c:dLbl>
              <c:idx val="1"/>
              <c:layout>
                <c:manualLayout>
                  <c:x val="2.2121259842519701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90-4F89-9A08-1FEB33A7302B}"/>
                </c:ext>
              </c:extLst>
            </c:dLbl>
            <c:dLbl>
              <c:idx val="2"/>
              <c:layout>
                <c:manualLayout>
                  <c:x val="2.7575805297065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E90-4F89-9A08-1FEB33A7302B}"/>
                </c:ext>
              </c:extLst>
            </c:dLbl>
            <c:dLbl>
              <c:idx val="3"/>
              <c:layout>
                <c:manualLayout>
                  <c:x val="2.1818181818181799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E90-4F89-9A08-1FEB33A7302B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E90-4F89-9A08-1FEB33A7302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TablaDatos!$B$224:$B$228</c:f>
              <c:strCache>
                <c:ptCount val="5"/>
                <c:pt idx="0">
                  <c:v>En calidad de trabajo / Incorporé conocimientos</c:v>
                </c:pt>
                <c:pt idx="1">
                  <c:v>Incremento en nivel jerárquico</c:v>
                </c:pt>
                <c:pt idx="2">
                  <c:v>Incremento de percepciones económicas</c:v>
                </c:pt>
                <c:pt idx="3">
                  <c:v>Incremento en responsabilidades</c:v>
                </c:pt>
                <c:pt idx="4">
                  <c:v>Mejores oportunidades de empleo</c:v>
                </c:pt>
              </c:strCache>
            </c:strRef>
          </c:cat>
          <c:val>
            <c:numRef>
              <c:f>TablaDatos!$C$224:$C$228</c:f>
              <c:numCache>
                <c:formatCode>General</c:formatCode>
                <c:ptCount val="5"/>
                <c:pt idx="0">
                  <c:v>0.49122807017543901</c:v>
                </c:pt>
                <c:pt idx="1">
                  <c:v>0.175438596491228</c:v>
                </c:pt>
                <c:pt idx="2">
                  <c:v>0.157894736842105</c:v>
                </c:pt>
                <c:pt idx="3">
                  <c:v>0.140350877192982</c:v>
                </c:pt>
                <c:pt idx="4">
                  <c:v>3.5087719298245598E-2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E90-4F89-9A08-1FEB33A730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8942464"/>
        <c:axId val="165763264"/>
        <c:axId val="0"/>
      </c:bar3DChart>
      <c:catAx>
        <c:axId val="1789424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65763264"/>
        <c:crosses val="autoZero"/>
        <c:auto val="1"/>
        <c:lblAlgn val="ctr"/>
        <c:lblOffset val="100"/>
        <c:noMultiLvlLbl val="0"/>
      </c:catAx>
      <c:valAx>
        <c:axId val="1657632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89424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"/>
          <c:y val="0.224324324324324"/>
          <c:w val="0.72307692307692295"/>
          <c:h val="0.6378378378378379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E25-4D57-B5AA-27D24A6830F5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7E25-4D57-B5AA-27D24A6830F5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7E25-4D57-B5AA-27D24A6830F5}"/>
              </c:ext>
            </c:extLst>
          </c:dPt>
          <c:dLbls>
            <c:dLbl>
              <c:idx val="0"/>
              <c:layout>
                <c:manualLayout>
                  <c:x val="-3.0769230769231901E-3"/>
                  <c:y val="4.05405405405405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E25-4D57-B5AA-27D24A6830F5}"/>
                </c:ext>
              </c:extLst>
            </c:dLbl>
            <c:dLbl>
              <c:idx val="1"/>
              <c:layout>
                <c:manualLayout>
                  <c:x val="1.8461538461538401E-2"/>
                  <c:y val="-7.29729729729730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E25-4D57-B5AA-27D24A6830F5}"/>
                </c:ext>
              </c:extLst>
            </c:dLbl>
            <c:dLbl>
              <c:idx val="2"/>
              <c:layout>
                <c:manualLayout>
                  <c:x val="8.7692307692307694E-2"/>
                  <c:y val="-4.59459459459459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E25-4D57-B5AA-27D24A6830F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TablaDatos!$B$238:$B$240</c:f>
              <c:strCache>
                <c:ptCount val="3"/>
                <c:pt idx="0">
                  <c:v>Gobierno y/u Organismos Públicos</c:v>
                </c:pt>
                <c:pt idx="1">
                  <c:v>Empresa y/u Organismos Privados</c:v>
                </c:pt>
                <c:pt idx="2">
                  <c:v>Trabajador independiente</c:v>
                </c:pt>
              </c:strCache>
            </c:strRef>
          </c:cat>
          <c:val>
            <c:numRef>
              <c:f>TablaDatos!$C$238:$C$240</c:f>
              <c:numCache>
                <c:formatCode>General</c:formatCode>
                <c:ptCount val="3"/>
                <c:pt idx="0">
                  <c:v>0.91228070175438603</c:v>
                </c:pt>
                <c:pt idx="1">
                  <c:v>5.2631578947368397E-2</c:v>
                </c:pt>
                <c:pt idx="2">
                  <c:v>3.5087719298245598E-2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E25-4D57-B5AA-27D24A6830F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642548317823901"/>
          <c:y val="0.115950414981911"/>
          <c:w val="0.792917967072297"/>
          <c:h val="0.83312364332836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8484896206156E-2"/>
                  <c:y val="1.6216429027452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E57-4F9C-8F5C-7D42C8516191}"/>
                </c:ext>
              </c:extLst>
            </c:dLbl>
            <c:dLbl>
              <c:idx val="1"/>
              <c:layout>
                <c:manualLayout>
                  <c:x val="2.7575805297065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57-4F9C-8F5C-7D42C8516191}"/>
                </c:ext>
              </c:extLst>
            </c:dLbl>
            <c:dLbl>
              <c:idx val="2"/>
              <c:layout>
                <c:manualLayout>
                  <c:x val="3.30303507516106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E57-4F9C-8F5C-7D42C8516191}"/>
                </c:ext>
              </c:extLst>
            </c:dLbl>
            <c:dLbl>
              <c:idx val="3"/>
              <c:layout>
                <c:manualLayout>
                  <c:x val="3.4545454545454497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E57-4F9C-8F5C-7D42C851619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TablaDatos!$B$245:$B$248</c:f>
              <c:strCache>
                <c:ptCount val="4"/>
                <c:pt idx="0">
                  <c:v>Micro </c:v>
                </c:pt>
                <c:pt idx="1">
                  <c:v>Pequeña</c:v>
                </c:pt>
                <c:pt idx="2">
                  <c:v>Mediana </c:v>
                </c:pt>
                <c:pt idx="3">
                  <c:v>Grande</c:v>
                </c:pt>
              </c:strCache>
            </c:strRef>
          </c:cat>
          <c:val>
            <c:numRef>
              <c:f>TablaDatos!$C$245:$C$248</c:f>
              <c:numCache>
                <c:formatCode>General</c:formatCode>
                <c:ptCount val="4"/>
                <c:pt idx="0">
                  <c:v>0</c:v>
                </c:pt>
                <c:pt idx="1">
                  <c:v>1.8181818181818198E-2</c:v>
                </c:pt>
                <c:pt idx="2">
                  <c:v>0</c:v>
                </c:pt>
                <c:pt idx="3">
                  <c:v>0.98181818181818203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E57-4F9C-8F5C-7D42C85161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3240320"/>
        <c:axId val="178571520"/>
        <c:axId val="0"/>
      </c:bar3DChart>
      <c:catAx>
        <c:axId val="1732403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8571520"/>
        <c:crosses val="autoZero"/>
        <c:auto val="1"/>
        <c:lblAlgn val="ctr"/>
        <c:lblOffset val="100"/>
        <c:noMultiLvlLbl val="0"/>
      </c:catAx>
      <c:valAx>
        <c:axId val="1785715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3240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762605583393"/>
          <c:y val="0.13216663119812699"/>
          <c:w val="0.67535375805297104"/>
          <c:h val="0.81690742711215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5D5-4E0A-8D2D-94126BAEDCE1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D5-4E0A-8D2D-94126BAEDCE1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5D5-4E0A-8D2D-94126BAEDCE1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5D5-4E0A-8D2D-94126BAEDCE1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5D5-4E0A-8D2D-94126BAEDCE1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5D5-4E0A-8D2D-94126BAEDCE1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5D5-4E0A-8D2D-94126BAEDCE1}"/>
                </c:ext>
              </c:extLst>
            </c:dLbl>
            <c:dLbl>
              <c:idx val="7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5D5-4E0A-8D2D-94126BAEDCE1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5D5-4E0A-8D2D-94126BAEDCE1}"/>
                </c:ext>
              </c:extLst>
            </c:dLbl>
            <c:dLbl>
              <c:idx val="9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05D5-4E0A-8D2D-94126BAEDCE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TablaDatos!$B$253:$B$262</c:f>
              <c:strCache>
                <c:ptCount val="10"/>
                <c:pt idx="0">
                  <c:v>De $4,001 a $6,000</c:v>
                </c:pt>
                <c:pt idx="1">
                  <c:v>De $6,001 a $8,000</c:v>
                </c:pt>
                <c:pt idx="2">
                  <c:v>De $8,001 a $10,000</c:v>
                </c:pt>
                <c:pt idx="3">
                  <c:v>De $10,001 a $12,000</c:v>
                </c:pt>
                <c:pt idx="4">
                  <c:v>De $12,001 a $15,000</c:v>
                </c:pt>
                <c:pt idx="5">
                  <c:v>De $15,001 a $20,000</c:v>
                </c:pt>
                <c:pt idx="6">
                  <c:v>De $20,001 a $25,000</c:v>
                </c:pt>
                <c:pt idx="7">
                  <c:v>De $25,001 a $30,000</c:v>
                </c:pt>
                <c:pt idx="8">
                  <c:v>De $ 30,001 a $ 40,000</c:v>
                </c:pt>
                <c:pt idx="9">
                  <c:v>No proporcionó dato</c:v>
                </c:pt>
              </c:strCache>
            </c:strRef>
          </c:cat>
          <c:val>
            <c:numRef>
              <c:f>TablaDatos!$C$253:$C$262</c:f>
              <c:numCache>
                <c:formatCode>General</c:formatCode>
                <c:ptCount val="10"/>
                <c:pt idx="0">
                  <c:v>3.5087719298245598E-2</c:v>
                </c:pt>
                <c:pt idx="1">
                  <c:v>5.2631578947368397E-2</c:v>
                </c:pt>
                <c:pt idx="2">
                  <c:v>3.5087719298245598E-2</c:v>
                </c:pt>
                <c:pt idx="3">
                  <c:v>7.0175438596491196E-2</c:v>
                </c:pt>
                <c:pt idx="4">
                  <c:v>0.12280701754386</c:v>
                </c:pt>
                <c:pt idx="5">
                  <c:v>0.105263157894737</c:v>
                </c:pt>
                <c:pt idx="6">
                  <c:v>0.29824561403508798</c:v>
                </c:pt>
                <c:pt idx="7">
                  <c:v>0.157894736842105</c:v>
                </c:pt>
                <c:pt idx="8">
                  <c:v>5.2631578947368397E-2</c:v>
                </c:pt>
                <c:pt idx="9">
                  <c:v>7.0175438596491196E-2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5D5-4E0A-8D2D-94126BAEDC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3243904"/>
        <c:axId val="178574400"/>
        <c:axId val="0"/>
      </c:bar3DChart>
      <c:catAx>
        <c:axId val="17324390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8574400"/>
        <c:crosses val="autoZero"/>
        <c:auto val="1"/>
        <c:lblAlgn val="ctr"/>
        <c:lblOffset val="100"/>
        <c:noMultiLvlLbl val="0"/>
      </c:catAx>
      <c:valAx>
        <c:axId val="1785744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32439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9632246030097E-2"/>
          <c:y val="5.3117503340050297E-2"/>
          <c:w val="0.91538461538461502"/>
          <c:h val="0.80270270270270305"/>
        </c:manualLayout>
      </c:layout>
      <c:pie3DChart>
        <c:varyColors val="1"/>
        <c:ser>
          <c:idx val="0"/>
          <c:order val="0"/>
          <c:tx>
            <c:strRef>
              <c:f>TablaDatos!$B$267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E341-4D92-8654-C32417CF9DE4}"/>
              </c:ext>
            </c:extLst>
          </c:dPt>
          <c:dLbls>
            <c:dLbl>
              <c:idx val="0"/>
              <c:layout>
                <c:manualLayout>
                  <c:x val="0.45131190043367603"/>
                  <c:y val="-0.43142415317729199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341-4D92-8654-C32417CF9DE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TablaDatos!$C$267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41-4D92-8654-C32417CF9DE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3216663119812699"/>
          <c:w val="0.67136306370794496"/>
          <c:h val="0.81690742711215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2727272727272702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F8F-4C52-9A36-237D9A596A66}"/>
                </c:ext>
              </c:extLst>
            </c:dLbl>
            <c:dLbl>
              <c:idx val="1"/>
              <c:layout>
                <c:manualLayout>
                  <c:x val="2.7575805297065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F8F-4C52-9A36-237D9A596A66}"/>
                </c:ext>
              </c:extLst>
            </c:dLbl>
            <c:dLbl>
              <c:idx val="2"/>
              <c:layout>
                <c:manualLayout>
                  <c:x val="3.30303507516106E-2"/>
                  <c:y val="1.081102362204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F8F-4C52-9A36-237D9A596A66}"/>
                </c:ext>
              </c:extLst>
            </c:dLbl>
            <c:dLbl>
              <c:idx val="3"/>
              <c:layout>
                <c:manualLayout>
                  <c:x val="3.3030350751610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F8F-4C52-9A36-237D9A596A6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TablaDatos!$B$343:$B$346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 </c:v>
                </c:pt>
                <c:pt idx="3">
                  <c:v>Definitivamente no</c:v>
                </c:pt>
              </c:strCache>
            </c:strRef>
          </c:cat>
          <c:val>
            <c:numRef>
              <c:f>TablaDatos!$C$343:$C$346</c:f>
              <c:numCache>
                <c:formatCode>General</c:formatCode>
                <c:ptCount val="4"/>
                <c:pt idx="0">
                  <c:v>0.94736842105263097</c:v>
                </c:pt>
                <c:pt idx="1">
                  <c:v>5.2631578947368397E-2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F8F-4C52-9A36-237D9A596A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9012096"/>
        <c:axId val="178168384"/>
        <c:axId val="0"/>
      </c:bar3DChart>
      <c:catAx>
        <c:axId val="17901209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8168384"/>
        <c:crosses val="autoZero"/>
        <c:auto val="1"/>
        <c:lblAlgn val="ctr"/>
        <c:lblOffset val="100"/>
        <c:noMultiLvlLbl val="0"/>
      </c:catAx>
      <c:valAx>
        <c:axId val="1781683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90120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15950414981911"/>
          <c:w val="0.68772670007158199"/>
          <c:h val="0.83312364332836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363636363636202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D61-44FC-98C5-80FFC16248A4}"/>
                </c:ext>
              </c:extLst>
            </c:dLbl>
            <c:dLbl>
              <c:idx val="1"/>
              <c:layout>
                <c:manualLayout>
                  <c:x val="3.9131462654252602E-2"/>
                  <c:y val="2.205753873408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61-44FC-98C5-80FFC16248A4}"/>
                </c:ext>
              </c:extLst>
            </c:dLbl>
            <c:dLbl>
              <c:idx val="2"/>
              <c:layout>
                <c:manualLayout>
                  <c:x val="3.30303507516106E-2"/>
                  <c:y val="1.3513726324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D61-44FC-98C5-80FFC16248A4}"/>
                </c:ext>
              </c:extLst>
            </c:dLbl>
            <c:dLbl>
              <c:idx val="3"/>
              <c:layout>
                <c:manualLayout>
                  <c:x val="3.30303507516106E-2"/>
                  <c:y val="1.891913173015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61-44FC-98C5-80FFC16248A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TablaDatos!$B$300:$B$303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 </c:v>
                </c:pt>
                <c:pt idx="3">
                  <c:v>Definitivamente no</c:v>
                </c:pt>
              </c:strCache>
            </c:strRef>
          </c:cat>
          <c:val>
            <c:numRef>
              <c:f>TablaDatos!$C$300:$C$303</c:f>
              <c:numCache>
                <c:formatCode>General</c:formatCode>
                <c:ptCount val="4"/>
                <c:pt idx="0">
                  <c:v>0.96808510638297895</c:v>
                </c:pt>
                <c:pt idx="1">
                  <c:v>3.1914893617021302E-2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61-44FC-98C5-80FFC16248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9014144"/>
        <c:axId val="178170688"/>
        <c:axId val="0"/>
      </c:bar3DChart>
      <c:catAx>
        <c:axId val="1790141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8170688"/>
        <c:crosses val="autoZero"/>
        <c:auto val="1"/>
        <c:lblAlgn val="ctr"/>
        <c:lblOffset val="100"/>
        <c:noMultiLvlLbl val="0"/>
      </c:catAx>
      <c:valAx>
        <c:axId val="1781706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90141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1097249068057401"/>
          <c:y val="0.12850340217515399"/>
          <c:w val="0.52468475548260196"/>
          <c:h val="0.820570760435430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27272727272727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C67-44C0-B5BE-08D99A0E26F4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C67-44C0-B5BE-08D99A0E26F4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C67-44C0-B5BE-08D99A0E26F4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67-44C0-B5BE-08D99A0E26F4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C67-44C0-B5BE-08D99A0E26F4}"/>
                </c:ext>
              </c:extLst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C67-44C0-B5BE-08D99A0E26F4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C67-44C0-B5BE-08D99A0E26F4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C67-44C0-B5BE-08D99A0E26F4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C67-44C0-B5BE-08D99A0E26F4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C67-44C0-B5BE-08D99A0E26F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TablaDatos!$B$308:$B$317</c:f>
              <c:strCache>
                <c:ptCount val="10"/>
                <c:pt idx="0">
                  <c:v>Investigación</c:v>
                </c:pt>
                <c:pt idx="1">
                  <c:v>Diseño de proyectos</c:v>
                </c:pt>
                <c:pt idx="2">
                  <c:v>Manejo de instrumentos y herramientas</c:v>
                </c:pt>
                <c:pt idx="3">
                  <c:v>Liderazgo</c:v>
                </c:pt>
                <c:pt idx="4">
                  <c:v>Trabajo en equipo</c:v>
                </c:pt>
                <c:pt idx="5">
                  <c:v>Comunicación</c:v>
                </c:pt>
                <c:pt idx="6">
                  <c:v>Segundo idioma (inglés)</c:v>
                </c:pt>
                <c:pt idx="7">
                  <c:v>Solución de problemas</c:v>
                </c:pt>
                <c:pt idx="8">
                  <c:v>Actitudes emprendedoras</c:v>
                </c:pt>
                <c:pt idx="9">
                  <c:v>Práctica profesional</c:v>
                </c:pt>
              </c:strCache>
            </c:strRef>
          </c:cat>
          <c:val>
            <c:numRef>
              <c:f>TablaDatos!$C$308:$C$317</c:f>
              <c:numCache>
                <c:formatCode>General</c:formatCode>
                <c:ptCount val="10"/>
                <c:pt idx="0">
                  <c:v>0.46808510638297901</c:v>
                </c:pt>
                <c:pt idx="1">
                  <c:v>0.14893617021276601</c:v>
                </c:pt>
                <c:pt idx="2">
                  <c:v>0.10638297872340401</c:v>
                </c:pt>
                <c:pt idx="3">
                  <c:v>8.5106382978723402E-2</c:v>
                </c:pt>
                <c:pt idx="4">
                  <c:v>8.5106382978723402E-2</c:v>
                </c:pt>
                <c:pt idx="5">
                  <c:v>4.2553191489361701E-2</c:v>
                </c:pt>
                <c:pt idx="6">
                  <c:v>2.1276595744680799E-2</c:v>
                </c:pt>
                <c:pt idx="7">
                  <c:v>2.1276595744680799E-2</c:v>
                </c:pt>
                <c:pt idx="8">
                  <c:v>1.0638297872340399E-2</c:v>
                </c:pt>
                <c:pt idx="9">
                  <c:v>1.0638297872340399E-2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C67-44C0-B5BE-08D99A0E26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1436416"/>
        <c:axId val="178173568"/>
        <c:axId val="0"/>
      </c:bar3DChart>
      <c:catAx>
        <c:axId val="18143641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8173568"/>
        <c:crosses val="autoZero"/>
        <c:auto val="1"/>
        <c:lblAlgn val="ctr"/>
        <c:lblOffset val="100"/>
        <c:noMultiLvlLbl val="0"/>
      </c:catAx>
      <c:valAx>
        <c:axId val="1781735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1436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1915387779736202"/>
          <c:y val="0.14519935972850501"/>
          <c:w val="0.50291682176091601"/>
          <c:h val="0.80879931900404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44267279090113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A04-4BC8-AA2A-E4D5551F7A60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04-4BC8-AA2A-E4D5551F7A60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A04-4BC8-AA2A-E4D5551F7A60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04-4BC8-AA2A-E4D5551F7A60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A04-4BC8-AA2A-E4D5551F7A60}"/>
                </c:ext>
              </c:extLst>
            </c:dLbl>
            <c:dLbl>
              <c:idx val="5"/>
              <c:layout>
                <c:manualLayout>
                  <c:x val="1.09090909090909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A04-4BC8-AA2A-E4D5551F7A60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A04-4BC8-AA2A-E4D5551F7A60}"/>
                </c:ext>
              </c:extLst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A04-4BC8-AA2A-E4D5551F7A60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A04-4BC8-AA2A-E4D5551F7A60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A04-4BC8-AA2A-E4D5551F7A60}"/>
                </c:ext>
              </c:extLst>
            </c:dLbl>
            <c:dLbl>
              <c:idx val="10"/>
              <c:layout>
                <c:manualLayout>
                  <c:x val="1.6363636363636299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A04-4BC8-AA2A-E4D5551F7A60}"/>
                </c:ext>
              </c:extLst>
            </c:dLbl>
            <c:dLbl>
              <c:idx val="11"/>
              <c:layout>
                <c:manualLayout>
                  <c:x val="1.6363636363636299E-2"/>
                  <c:y val="2.70270270270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A04-4BC8-AA2A-E4D5551F7A60}"/>
                </c:ext>
              </c:extLst>
            </c:dLbl>
            <c:dLbl>
              <c:idx val="12"/>
              <c:layout>
                <c:manualLayout>
                  <c:x val="1.2727272727272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A04-4BC8-AA2A-E4D5551F7A6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TablaDatos!$B$322:$B$334</c:f>
              <c:strCache>
                <c:ptCount val="13"/>
                <c:pt idx="0">
                  <c:v>Diseño de proyectos</c:v>
                </c:pt>
                <c:pt idx="1">
                  <c:v>Investigación</c:v>
                </c:pt>
                <c:pt idx="2">
                  <c:v>Liderazgo</c:v>
                </c:pt>
                <c:pt idx="3">
                  <c:v>Manejo de instrumentos y herramientas</c:v>
                </c:pt>
                <c:pt idx="4">
                  <c:v>Ninguna</c:v>
                </c:pt>
                <c:pt idx="5">
                  <c:v>Solución de problemas</c:v>
                </c:pt>
                <c:pt idx="6">
                  <c:v>Trabajo en equipo</c:v>
                </c:pt>
                <c:pt idx="7">
                  <c:v>Actitudes emprendedoras</c:v>
                </c:pt>
                <c:pt idx="8">
                  <c:v>Comunicación</c:v>
                </c:pt>
                <c:pt idx="9">
                  <c:v>Segundo idioma (inglés)</c:v>
                </c:pt>
                <c:pt idx="10">
                  <c:v>Conocimientos en paciente sano</c:v>
                </c:pt>
                <c:pt idx="11">
                  <c:v>Consultas externas</c:v>
                </c:pt>
                <c:pt idx="12">
                  <c:v>Desarrollo de habilidades</c:v>
                </c:pt>
              </c:strCache>
            </c:strRef>
          </c:cat>
          <c:val>
            <c:numRef>
              <c:f>TablaDatos!$C$322:$C$334</c:f>
              <c:numCache>
                <c:formatCode>General</c:formatCode>
                <c:ptCount val="13"/>
                <c:pt idx="0">
                  <c:v>0.24468085106383</c:v>
                </c:pt>
                <c:pt idx="1">
                  <c:v>0.180851063829787</c:v>
                </c:pt>
                <c:pt idx="2">
                  <c:v>0.117021276595745</c:v>
                </c:pt>
                <c:pt idx="3">
                  <c:v>0.10638297872340401</c:v>
                </c:pt>
                <c:pt idx="4">
                  <c:v>6.3829787234042507E-2</c:v>
                </c:pt>
                <c:pt idx="5">
                  <c:v>6.3829787234042507E-2</c:v>
                </c:pt>
                <c:pt idx="6">
                  <c:v>6.3829787234042507E-2</c:v>
                </c:pt>
                <c:pt idx="7">
                  <c:v>5.31914893617021E-2</c:v>
                </c:pt>
                <c:pt idx="8">
                  <c:v>5.31914893617021E-2</c:v>
                </c:pt>
                <c:pt idx="9">
                  <c:v>2.1276595744680799E-2</c:v>
                </c:pt>
                <c:pt idx="10">
                  <c:v>1.0638297872340399E-2</c:v>
                </c:pt>
                <c:pt idx="11">
                  <c:v>1.0638297872340399E-2</c:v>
                </c:pt>
                <c:pt idx="12">
                  <c:v>1.0638297872340399E-2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DA04-4BC8-AA2A-E4D5551F7A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1438464"/>
        <c:axId val="181813248"/>
        <c:axId val="0"/>
      </c:bar3DChart>
      <c:catAx>
        <c:axId val="1814384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1813248"/>
        <c:crosses val="autoZero"/>
        <c:auto val="1"/>
        <c:lblAlgn val="ctr"/>
        <c:lblOffset val="100"/>
        <c:noMultiLvlLbl val="0"/>
      </c:catAx>
      <c:valAx>
        <c:axId val="1818132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14384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856320687186802"/>
          <c:y val="0.121355820387316"/>
          <c:w val="0.485325697924123"/>
          <c:h val="0.827718237922961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8C6-4FA4-8AE2-B88D42CF27C3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8C6-4FA4-8AE2-B88D42CF27C3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8C6-4FA4-8AE2-B88D42CF27C3}"/>
                </c:ext>
              </c:extLst>
            </c:dLbl>
            <c:dLbl>
              <c:idx val="3"/>
              <c:layout>
                <c:manualLayout>
                  <c:x val="0.02"/>
                  <c:y val="5.40583102787826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8C6-4FA4-8AE2-B88D42CF27C3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8C6-4FA4-8AE2-B88D42CF27C3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8C6-4FA4-8AE2-B88D42CF27C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TablaDatos!$B$11:$B$16</c:f>
              <c:strCache>
                <c:ptCount val="6"/>
                <c:pt idx="0">
                  <c:v>Gusto por el posgrado</c:v>
                </c:pt>
                <c:pt idx="1">
                  <c:v>Especialización de conocimientos</c:v>
                </c:pt>
                <c:pt idx="2">
                  <c:v>Mejorar en el ámbito laboral  (sueldo- puesto)</c:v>
                </c:pt>
                <c:pt idx="3">
                  <c:v>Mejorar mi trayectoria profesional (currículum)</c:v>
                </c:pt>
                <c:pt idx="4">
                  <c:v>Actualizar mis conocimientos</c:v>
                </c:pt>
                <c:pt idx="5">
                  <c:v>Superación personal</c:v>
                </c:pt>
              </c:strCache>
            </c:strRef>
          </c:cat>
          <c:val>
            <c:numRef>
              <c:f>TablaDatos!$C$11:$C$16</c:f>
              <c:numCache>
                <c:formatCode>General</c:formatCode>
                <c:ptCount val="6"/>
                <c:pt idx="0">
                  <c:v>0.52127659574468099</c:v>
                </c:pt>
                <c:pt idx="1">
                  <c:v>0.19148936170212799</c:v>
                </c:pt>
                <c:pt idx="2">
                  <c:v>0.12765957446808501</c:v>
                </c:pt>
                <c:pt idx="3">
                  <c:v>0.117021276595745</c:v>
                </c:pt>
                <c:pt idx="4">
                  <c:v>3.1914893617021302E-2</c:v>
                </c:pt>
                <c:pt idx="5">
                  <c:v>1.0638297872340399E-2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8C6-4FA4-8AE2-B88D42CF27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5179392"/>
        <c:axId val="127417664"/>
        <c:axId val="0"/>
      </c:bar3DChart>
      <c:catAx>
        <c:axId val="1651793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7417664"/>
        <c:crosses val="autoZero"/>
        <c:auto val="1"/>
        <c:lblAlgn val="ctr"/>
        <c:lblOffset val="100"/>
        <c:noMultiLvlLbl val="0"/>
      </c:catAx>
      <c:valAx>
        <c:axId val="1274176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5179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5449683353739103E-2"/>
          <c:y val="8.7562831108126293E-2"/>
          <c:w val="0.94307692307692303"/>
          <c:h val="0.82972972972973003"/>
        </c:manualLayout>
      </c:layout>
      <c:pie3DChart>
        <c:varyColors val="1"/>
        <c:ser>
          <c:idx val="0"/>
          <c:order val="0"/>
          <c:tx>
            <c:strRef>
              <c:f>TablaDatos!$B$339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C27-4775-8230-7724678E4ABB}"/>
              </c:ext>
            </c:extLst>
          </c:dPt>
          <c:dLbls>
            <c:dLbl>
              <c:idx val="0"/>
              <c:layout>
                <c:manualLayout>
                  <c:x val="0"/>
                  <c:y val="5.1351351351351403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C27-4775-8230-7724678E4AB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TablaDatos!$C$339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27-4775-8230-7724678E4AB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021893489286199"/>
          <c:y val="0.188791755136032"/>
          <c:w val="0.755577813643036"/>
          <c:h val="0.6625594084921330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797-4DF5-96AA-66AB7DA5944F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4797-4DF5-96AA-66AB7DA5944F}"/>
              </c:ext>
            </c:extLst>
          </c:dPt>
          <c:dLbls>
            <c:dLbl>
              <c:idx val="0"/>
              <c:layout>
                <c:manualLayout>
                  <c:x val="-0.11174283938421301"/>
                  <c:y val="-0.362375498607245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97-4DF5-96AA-66AB7DA5944F}"/>
                </c:ext>
              </c:extLst>
            </c:dLbl>
            <c:dLbl>
              <c:idx val="1"/>
              <c:layout>
                <c:manualLayout>
                  <c:x val="7.7968438942219706E-2"/>
                  <c:y val="-0.176043510498322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797-4DF5-96AA-66AB7DA5944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TablaDatos!$B$357:$B$358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TablaDatos!$C$357:$C$358</c:f>
              <c:numCache>
                <c:formatCode>General</c:formatCode>
                <c:ptCount val="2"/>
                <c:pt idx="0">
                  <c:v>0.57446808510638303</c:v>
                </c:pt>
                <c:pt idx="1">
                  <c:v>0.42553191489361702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797-4DF5-96AA-66AB7DA5944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923076923076899E-2"/>
          <c:y val="0.14815099873669799"/>
          <c:w val="0.86397934003265797"/>
          <c:h val="0.7599570355923640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D422-4BA8-B6DC-D811544A6EB8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D422-4BA8-B6DC-D811544A6EB8}"/>
              </c:ext>
            </c:extLst>
          </c:dPt>
          <c:dLbls>
            <c:dLbl>
              <c:idx val="0"/>
              <c:layout>
                <c:manualLayout>
                  <c:x val="3.8036672909604899E-2"/>
                  <c:y val="-8.08323842137270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422-4BA8-B6DC-D811544A6EB8}"/>
                </c:ext>
              </c:extLst>
            </c:dLbl>
            <c:dLbl>
              <c:idx val="1"/>
              <c:layout>
                <c:manualLayout>
                  <c:x val="-3.07692307692308E-3"/>
                  <c:y val="4.8648648648648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422-4BA8-B6DC-D811544A6EB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TablaDatos!$B$363:$B$364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TablaDatos!$C$363:$C$364</c:f>
              <c:numCache>
                <c:formatCode>General</c:formatCode>
                <c:ptCount val="2"/>
                <c:pt idx="0">
                  <c:v>0.24468085106383</c:v>
                </c:pt>
                <c:pt idx="1">
                  <c:v>0.75531914893617003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22-4BA8-B6DC-D811544A6EB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38803298495501"/>
          <c:y val="0.21777328319932501"/>
          <c:w val="0.77668895056848197"/>
          <c:h val="0.6822268272929069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2976-41E3-BEFE-6E12D32EA5C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2976-41E3-BEFE-6E12D32EA5C0}"/>
              </c:ext>
            </c:extLst>
          </c:dPt>
          <c:dLbls>
            <c:dLbl>
              <c:idx val="0"/>
              <c:layout>
                <c:manualLayout>
                  <c:x val="1.8461538461538501E-2"/>
                  <c:y val="-5.40540540540540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976-41E3-BEFE-6E12D32EA5C0}"/>
                </c:ext>
              </c:extLst>
            </c:dLbl>
            <c:dLbl>
              <c:idx val="1"/>
              <c:layout>
                <c:manualLayout>
                  <c:x val="-3.8461538461538498E-2"/>
                  <c:y val="5.13513513513514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976-41E3-BEFE-6E12D32EA5C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TablaDatos!$B$374:$B$375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TablaDatos!$C$374:$C$375</c:f>
              <c:numCache>
                <c:formatCode>General</c:formatCode>
                <c:ptCount val="2"/>
                <c:pt idx="0">
                  <c:v>0.42553191489361702</c:v>
                </c:pt>
                <c:pt idx="1">
                  <c:v>0.57446808510638303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976-41E3-BEFE-6E12D32EA5C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"/>
          <c:y val="0.162162162162162"/>
          <c:w val="0.80923076923076898"/>
          <c:h val="0.718918918918919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DEF-48DD-BFAA-27B0C0DD604A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4DEF-48DD-BFAA-27B0C0DD604A}"/>
              </c:ext>
            </c:extLst>
          </c:dPt>
          <c:dLbls>
            <c:dLbl>
              <c:idx val="0"/>
              <c:layout>
                <c:manualLayout>
                  <c:x val="0.23950056606345299"/>
                  <c:y val="-0.399455625851094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DEF-48DD-BFAA-27B0C0DD604A}"/>
                </c:ext>
              </c:extLst>
            </c:dLbl>
            <c:dLbl>
              <c:idx val="1"/>
              <c:layout>
                <c:manualLayout>
                  <c:x val="0"/>
                  <c:y val="-5.945945945945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EF-48DD-BFAA-27B0C0DD604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TablaDatos!$B$385:$B$386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TablaDatos!$C$385:$C$386</c:f>
              <c:numCache>
                <c:formatCode>General</c:formatCode>
                <c:ptCount val="2"/>
                <c:pt idx="0">
                  <c:v>0.91489361702127703</c:v>
                </c:pt>
                <c:pt idx="1">
                  <c:v>8.5106382978723402E-2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EF-48DD-BFAA-27B0C0DD604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073191398138903"/>
          <c:y val="0.12417063154699499"/>
          <c:w val="0.60551351101833695"/>
          <c:h val="0.824903383299935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FA5-481D-B7EA-CCD48480F6AC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FA5-481D-B7EA-CCD48480F6AC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FA5-481D-B7EA-CCD48480F6AC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FA5-481D-B7EA-CCD48480F6AC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FA5-481D-B7EA-CCD48480F6AC}"/>
                </c:ext>
              </c:extLst>
            </c:dLbl>
            <c:dLbl>
              <c:idx val="5"/>
              <c:layout>
                <c:manualLayout>
                  <c:x val="1.63636363636364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FA5-481D-B7EA-CCD48480F6A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TablaDatos!$B$391:$B$396</c:f>
              <c:strCache>
                <c:ptCount val="6"/>
                <c:pt idx="0">
                  <c:v>Subespecialidad</c:v>
                </c:pt>
                <c:pt idx="1">
                  <c:v>Especialidad</c:v>
                </c:pt>
                <c:pt idx="2">
                  <c:v>Congreso</c:v>
                </c:pt>
                <c:pt idx="3">
                  <c:v>Curso</c:v>
                </c:pt>
                <c:pt idx="4">
                  <c:v>Maestría</c:v>
                </c:pt>
                <c:pt idx="5">
                  <c:v>Taller</c:v>
                </c:pt>
              </c:strCache>
            </c:strRef>
          </c:cat>
          <c:val>
            <c:numRef>
              <c:f>TablaDatos!$C$391:$C$396</c:f>
              <c:numCache>
                <c:formatCode>General</c:formatCode>
                <c:ptCount val="6"/>
                <c:pt idx="0">
                  <c:v>0.54651162790697705</c:v>
                </c:pt>
                <c:pt idx="1">
                  <c:v>0.19767441860465099</c:v>
                </c:pt>
                <c:pt idx="2">
                  <c:v>0.116279069767442</c:v>
                </c:pt>
                <c:pt idx="3">
                  <c:v>0.116279069767442</c:v>
                </c:pt>
                <c:pt idx="4">
                  <c:v>1.16279069767442E-2</c:v>
                </c:pt>
                <c:pt idx="5">
                  <c:v>1.16279069767442E-2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FA5-481D-B7EA-CCD48480F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4483968"/>
        <c:axId val="174524096"/>
        <c:axId val="0"/>
      </c:bar3DChart>
      <c:catAx>
        <c:axId val="1744839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4524096"/>
        <c:crosses val="autoZero"/>
        <c:auto val="1"/>
        <c:lblAlgn val="ctr"/>
        <c:lblOffset val="100"/>
        <c:noMultiLvlLbl val="0"/>
      </c:catAx>
      <c:valAx>
        <c:axId val="1745240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4483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872162352331199"/>
          <c:y val="0.13216663119812699"/>
          <c:w val="0.64425823056697396"/>
          <c:h val="0.81690742711215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197E-2"/>
                  <c:y val="2.9729942540966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DFF-4222-8274-ED826DDEA338}"/>
                </c:ext>
              </c:extLst>
            </c:dLbl>
            <c:dLbl>
              <c:idx val="1"/>
              <c:layout>
                <c:manualLayout>
                  <c:x val="3.30303507516106E-2"/>
                  <c:y val="2.9729942540966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DFF-4222-8274-ED826DDEA338}"/>
                </c:ext>
              </c:extLst>
            </c:dLbl>
            <c:dLbl>
              <c:idx val="2"/>
              <c:layout>
                <c:manualLayout>
                  <c:x val="3.8484896206156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DFF-4222-8274-ED826DDEA338}"/>
                </c:ext>
              </c:extLst>
            </c:dLbl>
            <c:dLbl>
              <c:idx val="3"/>
              <c:layout>
                <c:manualLayout>
                  <c:x val="3.3030350751610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DFF-4222-8274-ED826DDEA33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TablaDatos!$B$405:$B$408</c:f>
              <c:strCache>
                <c:ptCount val="4"/>
                <c:pt idx="0">
                  <c:v>Maestría</c:v>
                </c:pt>
                <c:pt idx="1">
                  <c:v>Subespecialidad</c:v>
                </c:pt>
                <c:pt idx="2">
                  <c:v>Diplomado</c:v>
                </c:pt>
                <c:pt idx="3">
                  <c:v>Doctorado</c:v>
                </c:pt>
              </c:strCache>
            </c:strRef>
          </c:cat>
          <c:val>
            <c:numRef>
              <c:f>TablaDatos!$C$405:$C$408</c:f>
              <c:numCache>
                <c:formatCode>General</c:formatCode>
                <c:ptCount val="4"/>
                <c:pt idx="0">
                  <c:v>0.375</c:v>
                </c:pt>
                <c:pt idx="1">
                  <c:v>0.375</c:v>
                </c:pt>
                <c:pt idx="2">
                  <c:v>0.125</c:v>
                </c:pt>
                <c:pt idx="3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FF-4222-8274-ED826DDEA3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4999040"/>
        <c:axId val="174526400"/>
        <c:axId val="0"/>
      </c:bar3DChart>
      <c:catAx>
        <c:axId val="1749990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4526400"/>
        <c:crosses val="autoZero"/>
        <c:auto val="1"/>
        <c:lblAlgn val="ctr"/>
        <c:lblOffset val="100"/>
        <c:noMultiLvlLbl val="0"/>
      </c:catAx>
      <c:valAx>
        <c:axId val="1745264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4999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0788814290909299E-2"/>
          <c:y val="6.9611672380179707E-2"/>
          <c:w val="0.86952310147825496"/>
          <c:h val="0.77399675470680895"/>
        </c:manualLayout>
      </c:layout>
      <c:pie3DChart>
        <c:varyColors val="1"/>
        <c:ser>
          <c:idx val="0"/>
          <c:order val="0"/>
          <c:tx>
            <c:strRef>
              <c:f>TablaDatos!$B$401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450-45AA-8421-DBAB2B9262C5}"/>
              </c:ext>
            </c:extLst>
          </c:dPt>
          <c:dLbls>
            <c:dLbl>
              <c:idx val="0"/>
              <c:layout>
                <c:manualLayout>
                  <c:x val="0.42928178002109801"/>
                  <c:y val="-0.42389674042858699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450-45AA-8421-DBAB2B9262C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TablaDatos!$C$401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450-45AA-8421-DBAB2B9262C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3846153846153895E-2"/>
          <c:y val="0.116216216216216"/>
          <c:w val="0.85384615384615403"/>
          <c:h val="0.748648648648649"/>
        </c:manualLayout>
      </c:layout>
      <c:pie3DChart>
        <c:varyColors val="1"/>
        <c:ser>
          <c:idx val="0"/>
          <c:order val="0"/>
          <c:tx>
            <c:strRef>
              <c:f>TablaDatos!$B$413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32D-4580-ABE0-49CB66C31FBF}"/>
              </c:ext>
            </c:extLst>
          </c:dPt>
          <c:dLbls>
            <c:dLbl>
              <c:idx val="0"/>
              <c:layout>
                <c:manualLayout>
                  <c:x val="3.0769230769230201E-3"/>
                  <c:y val="5.1351351351351403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32D-4580-ABE0-49CB66C31FB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TablaDatos!$C$413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2D-4580-ABE0-49CB66C31FB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119957050823201"/>
          <c:y val="0.121355820387316"/>
          <c:w val="0.49268933428775902"/>
          <c:h val="0.827718237922961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2C7-4776-8FA6-6525D6B5C209}"/>
                </c:ext>
              </c:extLst>
            </c:dLbl>
            <c:dLbl>
              <c:idx val="1"/>
              <c:layout>
                <c:manualLayout>
                  <c:x val="1.45454545454545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2C7-4776-8FA6-6525D6B5C209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2C7-4776-8FA6-6525D6B5C209}"/>
                </c:ext>
              </c:extLst>
            </c:dLbl>
            <c:dLbl>
              <c:idx val="3"/>
              <c:layout>
                <c:manualLayout>
                  <c:x val="1.45454545454545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2C7-4776-8FA6-6525D6B5C209}"/>
                </c:ext>
              </c:extLst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2C7-4776-8FA6-6525D6B5C209}"/>
                </c:ext>
              </c:extLst>
            </c:dLbl>
            <c:dLbl>
              <c:idx val="5"/>
              <c:layout>
                <c:manualLayout>
                  <c:x val="1.49857830271215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2C7-4776-8FA6-6525D6B5C209}"/>
                </c:ext>
              </c:extLst>
            </c:dLbl>
            <c:dLbl>
              <c:idx val="6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2C7-4776-8FA6-6525D6B5C209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2C7-4776-8FA6-6525D6B5C20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TablaDatos!$B$21:$B$28</c:f>
              <c:strCache>
                <c:ptCount val="8"/>
                <c:pt idx="0">
                  <c:v>Por su prestigio</c:v>
                </c:pt>
                <c:pt idx="1">
                  <c:v>Ubicación</c:v>
                </c:pt>
                <c:pt idx="2">
                  <c:v>Porque es mi alma máter</c:v>
                </c:pt>
                <c:pt idx="3">
                  <c:v>Por la calidad académica</c:v>
                </c:pt>
                <c:pt idx="4">
                  <c:v>Por el programa de estudios</c:v>
                </c:pt>
                <c:pt idx="5">
                  <c:v>Por la sede (Centro Médico Nacional de Occidente)</c:v>
                </c:pt>
                <c:pt idx="6">
                  <c:v>Es la única que oferta dicho posgrado</c:v>
                </c:pt>
                <c:pt idx="7">
                  <c:v>Por el costo</c:v>
                </c:pt>
              </c:strCache>
            </c:strRef>
          </c:cat>
          <c:val>
            <c:numRef>
              <c:f>TablaDatos!$C$21:$C$28</c:f>
              <c:numCache>
                <c:formatCode>General</c:formatCode>
                <c:ptCount val="8"/>
                <c:pt idx="0">
                  <c:v>0.22340425531914901</c:v>
                </c:pt>
                <c:pt idx="1">
                  <c:v>0.20212765957446799</c:v>
                </c:pt>
                <c:pt idx="2">
                  <c:v>0.180851063829787</c:v>
                </c:pt>
                <c:pt idx="3">
                  <c:v>0.170212765957447</c:v>
                </c:pt>
                <c:pt idx="4">
                  <c:v>0.10638297872340401</c:v>
                </c:pt>
                <c:pt idx="5">
                  <c:v>8.5106382978723402E-2</c:v>
                </c:pt>
                <c:pt idx="6">
                  <c:v>2.1276595744680799E-2</c:v>
                </c:pt>
                <c:pt idx="7">
                  <c:v>1.0638297872340399E-2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2C7-4776-8FA6-6525D6B5C2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5271040"/>
        <c:axId val="127432896"/>
        <c:axId val="0"/>
      </c:bar3DChart>
      <c:catAx>
        <c:axId val="1652710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7432896"/>
        <c:crosses val="autoZero"/>
        <c:auto val="1"/>
        <c:lblAlgn val="ctr"/>
        <c:lblOffset val="100"/>
        <c:noMultiLvlLbl val="0"/>
      </c:catAx>
      <c:valAx>
        <c:axId val="1274328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5271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615388394709001"/>
          <c:y val="0.25671480845699102"/>
          <c:w val="0.71034381596489304"/>
          <c:h val="0.6225993273221920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CC1E-466C-81FA-627D5A2D696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CC1E-466C-81FA-627D5A2D6967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5-CC1E-466C-81FA-627D5A2D6967}"/>
              </c:ext>
            </c:extLst>
          </c:dPt>
          <c:dLbls>
            <c:dLbl>
              <c:idx val="0"/>
              <c:layout>
                <c:manualLayout>
                  <c:x val="-0.11780895872680799"/>
                  <c:y val="-8.43134450478220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1E-466C-81FA-627D5A2D6967}"/>
                </c:ext>
              </c:extLst>
            </c:dLbl>
            <c:dLbl>
              <c:idx val="1"/>
              <c:layout>
                <c:manualLayout>
                  <c:x val="-5.54702255304967E-2"/>
                  <c:y val="-9.7422855370611697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3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6690662843017443"/>
                      <c:h val="0.3056320069969714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CC1E-466C-81FA-627D5A2D6967}"/>
                </c:ext>
              </c:extLst>
            </c:dLbl>
            <c:dLbl>
              <c:idx val="2"/>
              <c:layout>
                <c:manualLayout>
                  <c:x val="8.7035294689479001E-2"/>
                  <c:y val="-0.5913942801344139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7659880132268694"/>
                      <c:h val="0.1882546290745019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CC1E-466C-81FA-627D5A2D696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TablaDatos!$B$40:$B$42</c:f>
              <c:strCache>
                <c:ptCount val="3"/>
                <c:pt idx="0">
                  <c:v>Falta de tiempo</c:v>
                </c:pt>
                <c:pt idx="1">
                  <c:v>No he realizado/terminado la tesis</c:v>
                </c:pt>
                <c:pt idx="2">
                  <c:v>Trámite en proceso</c:v>
                </c:pt>
              </c:strCache>
            </c:strRef>
          </c:cat>
          <c:val>
            <c:numRef>
              <c:f>TablaDatos!$C$40:$C$42</c:f>
              <c:numCache>
                <c:formatCode>General</c:formatCode>
                <c:ptCount val="3"/>
                <c:pt idx="0">
                  <c:v>6.6666666666666693E-2</c:v>
                </c:pt>
                <c:pt idx="1">
                  <c:v>0.1</c:v>
                </c:pt>
                <c:pt idx="2">
                  <c:v>0.83333333333333304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C1E-466C-81FA-627D5A2D696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8.10853373058098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C16-4B9F-9F58-4E00947865F0}"/>
                </c:ext>
              </c:extLst>
            </c:dLbl>
            <c:dLbl>
              <c:idx val="1"/>
              <c:layout>
                <c:manualLayout>
                  <c:x val="3.1212168933428801E-2"/>
                  <c:y val="2.432474994679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C16-4B9F-9F58-4E00947865F0}"/>
                </c:ext>
              </c:extLst>
            </c:dLbl>
            <c:dLbl>
              <c:idx val="2"/>
              <c:layout>
                <c:manualLayout>
                  <c:x val="3.30303507516106E-2"/>
                  <c:y val="1.89191317301555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C16-4B9F-9F58-4E00947865F0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C16-4B9F-9F58-4E00947865F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TablaDatos!$B$47:$B$49</c:f>
              <c:strCache>
                <c:ptCount val="3"/>
                <c:pt idx="0">
                  <c:v>Menos de seis meses</c:v>
                </c:pt>
                <c:pt idx="1">
                  <c:v>De 6 a 12 meses</c:v>
                </c:pt>
                <c:pt idx="2">
                  <c:v>No sé</c:v>
                </c:pt>
              </c:strCache>
            </c:strRef>
          </c:cat>
          <c:val>
            <c:numRef>
              <c:f>TablaDatos!$C$47:$C$49</c:f>
              <c:numCache>
                <c:formatCode>General</c:formatCode>
                <c:ptCount val="3"/>
                <c:pt idx="0">
                  <c:v>0.8</c:v>
                </c:pt>
                <c:pt idx="1">
                  <c:v>0.16666666666666699</c:v>
                </c:pt>
                <c:pt idx="2">
                  <c:v>3.3333333333333298E-2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C16-4B9F-9F58-4E00947865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5381632"/>
        <c:axId val="151283968"/>
        <c:axId val="0"/>
      </c:bar3DChart>
      <c:catAx>
        <c:axId val="16538163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51283968"/>
        <c:crosses val="autoZero"/>
        <c:auto val="1"/>
        <c:lblAlgn val="ctr"/>
        <c:lblOffset val="100"/>
        <c:noMultiLvlLbl val="0"/>
      </c:catAx>
      <c:valAx>
        <c:axId val="1512839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5381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26136483837501"/>
          <c:y val="0.223041624689781"/>
          <c:w val="0.72740759087919904"/>
          <c:h val="0.6375877566591019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6F8-4A5C-BEC5-9CC02A73AB17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96F8-4A5C-BEC5-9CC02A73AB17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96F8-4A5C-BEC5-9CC02A73AB17}"/>
              </c:ext>
            </c:extLst>
          </c:dPt>
          <c:dLbls>
            <c:dLbl>
              <c:idx val="0"/>
              <c:layout>
                <c:manualLayout>
                  <c:x val="4.6153846153844996E-3"/>
                  <c:y val="7.83783783783782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6F8-4A5C-BEC5-9CC02A73AB17}"/>
                </c:ext>
              </c:extLst>
            </c:dLbl>
            <c:dLbl>
              <c:idx val="1"/>
              <c:layout>
                <c:manualLayout>
                  <c:x val="0.09"/>
                  <c:y val="-0.11621632262183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5952307692307691"/>
                      <c:h val="0.1466756756756756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6F8-4A5C-BEC5-9CC02A73AB17}"/>
                </c:ext>
              </c:extLst>
            </c:dLbl>
            <c:dLbl>
              <c:idx val="2"/>
              <c:layout>
                <c:manualLayout>
                  <c:x val="2.6153846153846201E-2"/>
                  <c:y val="-5.40540540540540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6F8-4A5C-BEC5-9CC02A73AB1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TablaDatos!$B$64:$B$66</c:f>
              <c:strCache>
                <c:ptCount val="3"/>
                <c:pt idx="0">
                  <c:v>Sí, en todo</c:v>
                </c:pt>
                <c:pt idx="1">
                  <c:v>Sí, en algunos aspectos</c:v>
                </c:pt>
                <c:pt idx="2">
                  <c:v>No</c:v>
                </c:pt>
              </c:strCache>
            </c:strRef>
          </c:cat>
          <c:val>
            <c:numRef>
              <c:f>TablaDatos!$C$64:$C$66</c:f>
              <c:numCache>
                <c:formatCode>General</c:formatCode>
                <c:ptCount val="3"/>
                <c:pt idx="0">
                  <c:v>0.64893617021276595</c:v>
                </c:pt>
                <c:pt idx="1">
                  <c:v>0.319148936170213</c:v>
                </c:pt>
                <c:pt idx="2">
                  <c:v>3.1914893617021302E-2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6F8-4A5C-BEC5-9CC02A73AB1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891667859699399"/>
          <c:y val="0.14476496871400901"/>
          <c:w val="0.68936811980978696"/>
          <c:h val="0.804309085515042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4.0503129618739503E-2"/>
                  <c:y val="1.3386617532686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A64-4A3B-A82C-F5C4FA50434B}"/>
                </c:ext>
              </c:extLst>
            </c:dLbl>
            <c:dLbl>
              <c:idx val="1"/>
              <c:layout>
                <c:manualLayout>
                  <c:x val="3.3030350751610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64-4A3B-A82C-F5C4FA50434B}"/>
                </c:ext>
              </c:extLst>
            </c:dLbl>
            <c:dLbl>
              <c:idx val="2"/>
              <c:layout>
                <c:manualLayout>
                  <c:x val="2.75758052970651E-2"/>
                  <c:y val="8.10832091934464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A64-4A3B-A82C-F5C4FA50434B}"/>
                </c:ext>
              </c:extLst>
            </c:dLbl>
            <c:dLbl>
              <c:idx val="3"/>
              <c:layout>
                <c:manualLayout>
                  <c:x val="3.8484896206156097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A64-4A3B-A82C-F5C4FA50434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TablaDatos!$B$71:$B$74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TablaDatos!$C$71:$C$74</c:f>
              <c:numCache>
                <c:formatCode>General</c:formatCode>
                <c:ptCount val="4"/>
                <c:pt idx="0">
                  <c:v>0.69148936170212705</c:v>
                </c:pt>
                <c:pt idx="1">
                  <c:v>0.29787234042553201</c:v>
                </c:pt>
                <c:pt idx="2">
                  <c:v>1.0638297872340399E-2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64-4A3B-A82C-F5C4FA5043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1034368"/>
        <c:axId val="151288000"/>
        <c:axId val="0"/>
      </c:bar3DChart>
      <c:catAx>
        <c:axId val="1510343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51288000"/>
        <c:crosses val="autoZero"/>
        <c:auto val="1"/>
        <c:lblAlgn val="ctr"/>
        <c:lblOffset val="100"/>
        <c:noMultiLvlLbl val="0"/>
      </c:catAx>
      <c:valAx>
        <c:axId val="1512880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1034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418596109553299"/>
          <c:y val="0.172569917705621"/>
          <c:w val="0.74953658995154404"/>
          <c:h val="0.6664848800583720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858-47B0-9B2A-A39CCBF09ABA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D858-47B0-9B2A-A39CCBF09ABA}"/>
              </c:ext>
            </c:extLst>
          </c:dPt>
          <c:dLbls>
            <c:dLbl>
              <c:idx val="0"/>
              <c:layout>
                <c:manualLayout>
                  <c:x val="-0.27836967119739597"/>
                  <c:y val="3.0111830392829001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42189114144862838"/>
                      <c:h val="0.2123314211700055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D858-47B0-9B2A-A39CCBF09ABA}"/>
                </c:ext>
              </c:extLst>
            </c:dLbl>
            <c:dLbl>
              <c:idx val="1"/>
              <c:layout>
                <c:manualLayout>
                  <c:x val="0.14584283338335499"/>
                  <c:y val="-4.7096393083695301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0241892691856792"/>
                      <c:h val="0.1726569676540005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D858-47B0-9B2A-A39CCBF09AB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TablaDatos!$B$172:$B$173</c:f>
              <c:strCache>
                <c:ptCount val="2"/>
                <c:pt idx="0">
                  <c:v>Porque estoy estudiando</c:v>
                </c:pt>
                <c:pt idx="1">
                  <c:v>Espera titularse</c:v>
                </c:pt>
              </c:strCache>
            </c:strRef>
          </c:cat>
          <c:val>
            <c:numRef>
              <c:f>TablaDatos!$C$172:$C$173</c:f>
              <c:numCache>
                <c:formatCode>General</c:formatCode>
                <c:ptCount val="2"/>
                <c:pt idx="0">
                  <c:v>0.94594594594594605</c:v>
                </c:pt>
                <c:pt idx="1">
                  <c:v>5.4054054054054099E-2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858-47B0-9B2A-A39CCBF09AB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61894157936499"/>
          <c:y val="0.12982965886429201"/>
          <c:w val="0.73533832683840294"/>
          <c:h val="0.6477870944740270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C2D-4C99-BA21-DD94A28696BF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9C2D-4C99-BA21-DD94A28696BF}"/>
              </c:ext>
            </c:extLst>
          </c:dPt>
          <c:dLbls>
            <c:dLbl>
              <c:idx val="0"/>
              <c:layout>
                <c:manualLayout>
                  <c:x val="7.6923076923076901E-3"/>
                  <c:y val="-6.486486486486489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C2D-4C99-BA21-DD94A28696BF}"/>
                </c:ext>
              </c:extLst>
            </c:dLbl>
            <c:dLbl>
              <c:idx val="1"/>
              <c:layout>
                <c:manualLayout>
                  <c:x val="-2.1538461538461499E-2"/>
                  <c:y val="3.2432432432432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C2D-4C99-BA21-DD94A28696B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TablaDatos!$B$210:$B$211</c:f>
              <c:strCache>
                <c:ptCount val="2"/>
                <c:pt idx="0">
                  <c:v>Jefatura</c:v>
                </c:pt>
                <c:pt idx="1">
                  <c:v>Coordinación</c:v>
                </c:pt>
              </c:strCache>
            </c:strRef>
          </c:cat>
          <c:val>
            <c:numRef>
              <c:f>TablaDatos!$C$210:$C$211</c:f>
              <c:numCache>
                <c:formatCode>General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2D-4C99-BA21-DD94A28696B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159" y="1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675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706438"/>
            <a:ext cx="4638675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02351" y="4414824"/>
            <a:ext cx="5600788" cy="417550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1" y="0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966886" y="0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1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966885" y="8831134"/>
            <a:ext cx="3035330" cy="45783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67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884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0035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66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302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54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Especialidad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en Pediatría (IMSS – CMNO)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099207"/>
              </p:ext>
            </p:extLst>
          </p:nvPr>
        </p:nvGraphicFramePr>
        <p:xfrm>
          <a:off x="1115616" y="1916832"/>
          <a:ext cx="7242996" cy="41229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2377943"/>
              </p:ext>
            </p:extLst>
          </p:nvPr>
        </p:nvGraphicFramePr>
        <p:xfrm>
          <a:off x="1187624" y="1412776"/>
          <a:ext cx="7128792" cy="4795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638912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89.8%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60.0%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83433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4.57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15684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708920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problemas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74860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4.54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26638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358889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emprendedoras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140968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4.37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57301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4.31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4437112"/>
            <a:ext cx="4278313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70160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541887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00506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4.29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29235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4019352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herramientas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133652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456162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4.14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4994572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5323135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Directivas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4869160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3.90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36495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3.85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4885034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proyectos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445224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5858668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1584175" y="618723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(Inglés)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76876" y="5733256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3.59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6654651" y="616530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3.41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749130"/>
            <a:ext cx="426878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6056164" y="630932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 bwMode="auto">
          <a:xfrm>
            <a:off x="179512" y="5661248"/>
            <a:ext cx="72008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79512" y="836712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3203848" y="6608385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968079"/>
              </p:ext>
            </p:extLst>
          </p:nvPr>
        </p:nvGraphicFramePr>
        <p:xfrm>
          <a:off x="395536" y="1772816"/>
          <a:ext cx="8424936" cy="4835878"/>
        </p:xfrm>
        <a:graphic>
          <a:graphicData uri="http://schemas.openxmlformats.org/drawingml/2006/table">
            <a:tbl>
              <a:tblPr/>
              <a:tblGrid>
                <a:gridCol w="7138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6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07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 y competencias*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32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identificar, tratar y revertir un paro cardiorrespiratorio en un paciente recién nacido.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4.91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797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monitorear el crecimiento y desarrollo de un paciente pediátrico sano y detectar cualquier alteración del mismo de una forma temprana.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4.86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48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detectar y tratar un estado de choque en un paciente en edad pediátrica, su manejo integral, detectando y manejando la causa original y aplicando medidas definitivas de tratamiento.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4.76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48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manejar las patologías más comunes de la pediatría ambulatoria resolviendo en el consultorio la mayoría de los diagnósticos leves o moderados que no requieren hospitalización.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4.73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048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diagnosticar y tratar la mayoría de padecimientos respiratorios en la edad pediátrica, con su subsecuente derivación al sub-especialista pediatra en caso de cumplir criterios.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4.71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4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identificar a un paciente con signos tempranos de una enfermedad neoplásica y su derivación oportuna al onco-hematólogo pediatra.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4.69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048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el manejo de un paciente pediátrico en estado crítico con soporte ventilatorio convencional, cuidados y seguimiento radiográfico y gasométrico.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4.66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048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ofrecer los cuidados generales a un paciente traumatizado evitando el daño multi-organico, considerando su derivación oportuna al sub-especialista pediatra.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4.66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048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diagnosticar y tratar las principales enfermedades infecciosas a cualquier nivel en la edad pediátrica, considerando su derivación el infectólogo pediatra en el momento adecuado en caso necesario.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4.64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014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para </a:t>
                      </a:r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diagnosticar </a:t>
                      </a:r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ofrecer el manejo médico inicial de un padecimiento quirúrgico en el paciente neonatal y pediátrico.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4.40</a:t>
                      </a:r>
                    </a:p>
                  </a:txBody>
                  <a:tcPr marL="5244" marR="5244" marT="524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2987824" y="573325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699173"/>
              </p:ext>
            </p:extLst>
          </p:nvPr>
        </p:nvGraphicFramePr>
        <p:xfrm>
          <a:off x="539552" y="2204864"/>
          <a:ext cx="7886700" cy="3508608"/>
        </p:xfrm>
        <a:graphic>
          <a:graphicData uri="http://schemas.openxmlformats.org/drawingml/2006/table">
            <a:tbl>
              <a:tblPr/>
              <a:tblGrid>
                <a:gridCol w="6283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3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24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Conocimientos*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3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Reanimación pediátrica y neonatal.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4.81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3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de niño sano.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4.71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390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Enfermedades pediátricas de manejo ambulatorio.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4.69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3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Enfermedades del periodo neonatal.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4.67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3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Manejo de urgencias en pediatría.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3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Padecimientos pediátricos más comunes de las principales subespecialidades.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4.61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3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Manejo del paciente pediátrico en estado crítico.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4.61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3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Enfermedades infecciosas en la edad pediátrica.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4.59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3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Interpretación de auxiliares diagnósticos en pediatría.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4.50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39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Detección y manejo médico en enfermedades quirúrgicas pediátricas.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</a:t>
                      </a:r>
                    </a:p>
                  </a:txBody>
                  <a:tcPr marL="8908" marR="8908" marT="890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1916832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487538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2945532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9.19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6517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6517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030188"/>
              </p:ext>
            </p:extLst>
          </p:nvPr>
        </p:nvGraphicFramePr>
        <p:xfrm>
          <a:off x="1907704" y="4509120"/>
          <a:ext cx="2540000" cy="1171575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9.24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738471"/>
              </p:ext>
            </p:extLst>
          </p:nvPr>
        </p:nvGraphicFramePr>
        <p:xfrm>
          <a:off x="5076056" y="4221088"/>
          <a:ext cx="2808312" cy="2362200"/>
        </p:xfrm>
        <a:graphic>
          <a:graphicData uri="http://schemas.openxmlformats.org/drawingml/2006/table">
            <a:tbl>
              <a:tblPr/>
              <a:tblGrid>
                <a:gridCol w="1296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Calendario de egreso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9.50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147094" y="1112838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752456" y="3156744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4029075" y="324246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663738" y="3156744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31.1%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12593" y="3827338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020148" y="403624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616704" y="3943056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41.1%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780165" y="2455379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029075" y="254643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630737" y="2439386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27.8%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102927" y="324993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606270" y="3092879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16.8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443663" y="5229225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6443663" y="5661025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25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1782425" y="765175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2230760" y="134076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2634779" y="183844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87737" y="2061447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39.4%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3743648" y="1348706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4219104" y="1846387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303561" y="206144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60.6%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4125441" y="26503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4047" name="Rectangle 3"/>
          <p:cNvSpPr>
            <a:spLocks noChangeArrowheads="1"/>
          </p:cNvSpPr>
          <p:nvPr/>
        </p:nvSpPr>
        <p:spPr bwMode="auto">
          <a:xfrm>
            <a:off x="2268538" y="3100928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9187234"/>
              </p:ext>
            </p:extLst>
          </p:nvPr>
        </p:nvGraphicFramePr>
        <p:xfrm>
          <a:off x="2267744" y="3612782"/>
          <a:ext cx="5112568" cy="3128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262063" y="5184775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39.4%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60.6%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1.8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Especialidad en Pediatría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(IMSS -</a:t>
            </a:r>
            <a:r>
              <a:rPr lang="es-MX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CMNO)”</a:t>
            </a: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1124744"/>
            <a:ext cx="8771959" cy="78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¿Cuántos trabajos tiene que sean de diferentes instituciones (Públicas, privadas, etc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.)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60.6% que sí tiene o ha tenido vida laboral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915816" y="2155796"/>
            <a:ext cx="316768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en promedio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737806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195800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1.5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75656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Trabajo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09372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 Trabajos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47212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344925" y="863951"/>
            <a:ext cx="8187515" cy="780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 </a:t>
            </a:r>
            <a:r>
              <a:rPr lang="es-ES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¿Desempeña o ha desempeñado puestos administrativos de liderazgo (direcciones, jefaturas, etc</a:t>
            </a: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.)?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60.6% que sí tiene o ha tenido vida laboral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059286" y="1772816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6200000" flipH="1">
            <a:off x="3463305" y="2270497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149043" y="2524792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8.8%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572174" y="1780754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5047630" y="2278435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792835" y="2524792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91.2%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860588" y="3315905"/>
            <a:ext cx="3276600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¿Cuál </a:t>
            </a:r>
            <a:r>
              <a:rPr lang="es-ES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principalmente? 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6200000" flipH="1">
            <a:off x="3492797" y="302473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5" name="Grá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4210610"/>
              </p:ext>
            </p:extLst>
          </p:nvPr>
        </p:nvGraphicFramePr>
        <p:xfrm>
          <a:off x="1403648" y="3717032"/>
          <a:ext cx="5927700" cy="3374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8275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60.6%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6800609"/>
              </p:ext>
            </p:extLst>
          </p:nvPr>
        </p:nvGraphicFramePr>
        <p:xfrm>
          <a:off x="827584" y="1412776"/>
          <a:ext cx="7272808" cy="4892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1667623"/>
              </p:ext>
            </p:extLst>
          </p:nvPr>
        </p:nvGraphicFramePr>
        <p:xfrm>
          <a:off x="7640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307" y="734002"/>
            <a:ext cx="896461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60.6%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el estudiar un posgrado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sí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271766" y="3789213"/>
            <a:ext cx="1116658" cy="3678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144.4%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588224" y="2963713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559104" y="3573313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007545" y="3861046"/>
            <a:ext cx="1724695" cy="149226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658991" y="4298801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658991" y="4721076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60.6%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583452"/>
              </p:ext>
            </p:extLst>
          </p:nvPr>
        </p:nvGraphicFramePr>
        <p:xfrm>
          <a:off x="395536" y="148478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519002"/>
              </p:ext>
            </p:extLst>
          </p:nvPr>
        </p:nvGraphicFramePr>
        <p:xfrm>
          <a:off x="1187624" y="1314734"/>
          <a:ext cx="7344816" cy="4941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908720"/>
            <a:ext cx="8066087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60.6%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 y del 96.5% que lo hace en una empresa/institución)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08720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60.6%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7869000"/>
              </p:ext>
            </p:extLst>
          </p:nvPr>
        </p:nvGraphicFramePr>
        <p:xfrm>
          <a:off x="971600" y="1124744"/>
          <a:ext cx="7452940" cy="5013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60.6%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6301680" y="291645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1378066"/>
              </p:ext>
            </p:extLst>
          </p:nvPr>
        </p:nvGraphicFramePr>
        <p:xfrm>
          <a:off x="2051720" y="1124744"/>
          <a:ext cx="4760003" cy="2709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0753423"/>
              </p:ext>
            </p:extLst>
          </p:nvPr>
        </p:nvGraphicFramePr>
        <p:xfrm>
          <a:off x="899592" y="1412776"/>
          <a:ext cx="7308924" cy="4916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60.6%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28" name="Rectangle 7"/>
          <p:cNvSpPr>
            <a:spLocks noChangeArrowheads="1"/>
          </p:cNvSpPr>
          <p:nvPr/>
        </p:nvSpPr>
        <p:spPr bwMode="auto">
          <a:xfrm>
            <a:off x="1262063" y="5556945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52229" name="AutoShape 8"/>
          <p:cNvSpPr>
            <a:spLocks noChangeArrowheads="1"/>
          </p:cNvSpPr>
          <p:nvPr/>
        </p:nvSpPr>
        <p:spPr bwMode="auto">
          <a:xfrm rot="10800000" flipH="1">
            <a:off x="4967288" y="56791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52120" y="561367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6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96.3%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21681" y="6380538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de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Especialidad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en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Pediatría (IMSS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-CMNO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)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0259389"/>
              </p:ext>
            </p:extLst>
          </p:nvPr>
        </p:nvGraphicFramePr>
        <p:xfrm>
          <a:off x="683568" y="1268760"/>
          <a:ext cx="7596956" cy="5110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730285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1175232"/>
              </p:ext>
            </p:extLst>
          </p:nvPr>
        </p:nvGraphicFramePr>
        <p:xfrm>
          <a:off x="179512" y="1233981"/>
          <a:ext cx="8317036" cy="5595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838053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4823566"/>
              </p:ext>
            </p:extLst>
          </p:nvPr>
        </p:nvGraphicFramePr>
        <p:xfrm>
          <a:off x="107504" y="1196752"/>
          <a:ext cx="8316416" cy="5366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261630"/>
              </p:ext>
            </p:extLst>
          </p:nvPr>
        </p:nvGraphicFramePr>
        <p:xfrm>
          <a:off x="1115616" y="2204864"/>
          <a:ext cx="6930916" cy="4279329"/>
        </p:xfrm>
        <a:graphic>
          <a:graphicData uri="http://schemas.openxmlformats.org/drawingml/2006/table">
            <a:tbl>
              <a:tblPr/>
              <a:tblGrid>
                <a:gridCol w="3312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87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2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74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657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Aspectos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1er. Mención 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2da. Mención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 Acumulado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Investigación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46.8%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32.4%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Diseño de proyectos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14.9%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24.5%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19.7%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Manejo de instrumentos y herramientas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Liderazgo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11.7%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en equipo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8.5%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Comunicación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Solución de problemas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Actitudes emprendedoras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Ninguna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6.4%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Segundo idioma (inglés)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21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Práctica profesional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Conocimientos en paciente sano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88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Consultas externas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21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Desarrollo de habilidades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21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286" marR="9286" marT="928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301066"/>
              </p:ext>
            </p:extLst>
          </p:nvPr>
        </p:nvGraphicFramePr>
        <p:xfrm>
          <a:off x="1547664" y="2060848"/>
          <a:ext cx="6120680" cy="3484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805656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512" y="2564904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encuentra usted certificado o recertificado por algún Consejo Mexicano de su área médica?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476673" y="3284984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 flipH="1">
            <a:off x="1880692" y="3782665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547514" y="5366125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10.6%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403648" y="4653409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1879105" y="5151090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548854" y="4005911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89.4%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0800000" flipH="1">
            <a:off x="2627784" y="3356992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203848" y="6396335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>
                <a:solidFill>
                  <a:schemeClr val="tx1"/>
                </a:solidFill>
                <a:latin typeface="+mn-lt"/>
              </a:rPr>
              <a:t>*Respuestas otorgadas por los entrevistados</a:t>
            </a:r>
            <a:r>
              <a:rPr lang="es-MX" sz="1100" dirty="0" smtClean="0">
                <a:solidFill>
                  <a:schemeClr val="tx1"/>
                </a:solidFill>
                <a:latin typeface="+mn-lt"/>
              </a:rPr>
              <a:t>. </a:t>
            </a:r>
          </a:p>
          <a:p>
            <a:pPr algn="ctr"/>
            <a:r>
              <a:rPr lang="es-ES" sz="1100" dirty="0" smtClean="0">
                <a:solidFill>
                  <a:schemeClr val="tx1"/>
                </a:solidFill>
                <a:latin typeface="+mn-lt"/>
              </a:rPr>
              <a:t>**El </a:t>
            </a:r>
            <a:r>
              <a:rPr lang="es-ES" sz="1100" dirty="0">
                <a:solidFill>
                  <a:schemeClr val="tx1"/>
                </a:solidFill>
                <a:latin typeface="+mn-lt"/>
              </a:rPr>
              <a:t>% es sobre las menciones de </a:t>
            </a:r>
            <a:r>
              <a:rPr lang="es-ES" sz="1100" dirty="0" smtClean="0">
                <a:solidFill>
                  <a:schemeClr val="tx1"/>
                </a:solidFill>
                <a:latin typeface="+mn-lt"/>
              </a:rPr>
              <a:t>consejos, </a:t>
            </a:r>
            <a:r>
              <a:rPr lang="es-ES" sz="1100" dirty="0">
                <a:solidFill>
                  <a:schemeClr val="tx1"/>
                </a:solidFill>
                <a:latin typeface="+mn-lt"/>
              </a:rPr>
              <a:t>no sobre el porcentaje de </a:t>
            </a:r>
            <a:r>
              <a:rPr lang="es-ES" sz="1100" dirty="0" smtClean="0">
                <a:solidFill>
                  <a:schemeClr val="tx1"/>
                </a:solidFill>
                <a:latin typeface="+mn-lt"/>
              </a:rPr>
              <a:t>entrevistados</a:t>
            </a:r>
            <a:r>
              <a:rPr lang="es-MX" sz="1200" dirty="0">
                <a:solidFill>
                  <a:schemeClr val="tx1"/>
                </a:solidFill>
                <a:latin typeface="+mn-lt"/>
              </a:rPr>
              <a:t>.</a:t>
            </a:r>
          </a:p>
        </p:txBody>
      </p:sp>
      <p:graphicFrame>
        <p:nvGraphicFramePr>
          <p:cNvPr id="13" name="Tab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402088"/>
              </p:ext>
            </p:extLst>
          </p:nvPr>
        </p:nvGraphicFramePr>
        <p:xfrm>
          <a:off x="1043608" y="1196752"/>
          <a:ext cx="7061200" cy="1257300"/>
        </p:xfrm>
        <a:graphic>
          <a:graphicData uri="http://schemas.openxmlformats.org/drawingml/2006/table">
            <a:tbl>
              <a:tblPr/>
              <a:tblGrid>
                <a:gridCol w="3874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28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846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No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28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4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4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Tab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850869"/>
              </p:ext>
            </p:extLst>
          </p:nvPr>
        </p:nvGraphicFramePr>
        <p:xfrm>
          <a:off x="3275856" y="3212976"/>
          <a:ext cx="5544616" cy="3231976"/>
        </p:xfrm>
        <a:graphic>
          <a:graphicData uri="http://schemas.openxmlformats.org/drawingml/2006/table">
            <a:tbl>
              <a:tblPr/>
              <a:tblGrid>
                <a:gridCol w="4824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¿Por cuál?*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Certificación en Pediatría, A.C.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84.5%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Neonatología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Endocrinología Pediátrica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Hematología Pediátrica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Nacional de Neumología y Cirugía de Tórax, A.C.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Jalisciense de Pediatría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Alergias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017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Certificación en Pediatría Sección Neonatología, A.C.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Nefrología Pediátrica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Neurología Pediátrica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Reumatología, A. 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44152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2739741"/>
              </p:ext>
            </p:extLst>
          </p:nvPr>
        </p:nvGraphicFramePr>
        <p:xfrm>
          <a:off x="-396552" y="2348880"/>
          <a:ext cx="5328592" cy="3033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¿Pertenece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alguna asociación médica, membresía a sociedades científicas, colegios u otros organismos de profesionistas? 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8984237" flipH="1">
            <a:off x="4312311" y="2545157"/>
            <a:ext cx="430806" cy="271897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4716016" y="6093296"/>
            <a:ext cx="45150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dirty="0">
                <a:solidFill>
                  <a:schemeClr val="tx1"/>
                </a:solidFill>
                <a:latin typeface="+mn-lt"/>
              </a:rPr>
              <a:t>*Respuestas otorgadas por los entrevistados.</a:t>
            </a:r>
          </a:p>
          <a:p>
            <a:pPr algn="ctr"/>
            <a:r>
              <a:rPr lang="es-ES" sz="1100" dirty="0" smtClean="0">
                <a:solidFill>
                  <a:schemeClr val="tx1"/>
                </a:solidFill>
                <a:latin typeface="+mn-lt"/>
              </a:rPr>
              <a:t>**El </a:t>
            </a:r>
            <a:r>
              <a:rPr lang="es-ES" sz="1100" dirty="0">
                <a:solidFill>
                  <a:schemeClr val="tx1"/>
                </a:solidFill>
                <a:latin typeface="+mn-lt"/>
              </a:rPr>
              <a:t>% es sobre las </a:t>
            </a:r>
            <a:r>
              <a:rPr lang="es-ES" sz="1100" dirty="0" smtClean="0">
                <a:solidFill>
                  <a:schemeClr val="tx1"/>
                </a:solidFill>
                <a:latin typeface="+mn-lt"/>
              </a:rPr>
              <a:t>menciones, </a:t>
            </a:r>
            <a:r>
              <a:rPr lang="es-ES" sz="1100" dirty="0">
                <a:solidFill>
                  <a:schemeClr val="tx1"/>
                </a:solidFill>
                <a:latin typeface="+mn-lt"/>
              </a:rPr>
              <a:t>no sobre el porcentaje de </a:t>
            </a:r>
            <a:r>
              <a:rPr lang="es-ES" sz="1100" dirty="0" smtClean="0">
                <a:solidFill>
                  <a:schemeClr val="tx1"/>
                </a:solidFill>
                <a:latin typeface="+mn-lt"/>
              </a:rPr>
              <a:t>entrevistados</a:t>
            </a:r>
            <a:r>
              <a:rPr lang="es-MX" sz="1100" dirty="0">
                <a:solidFill>
                  <a:schemeClr val="tx1"/>
                </a:solidFill>
                <a:latin typeface="+mn-lt"/>
              </a:rPr>
              <a:t>.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477282"/>
              </p:ext>
            </p:extLst>
          </p:nvPr>
        </p:nvGraphicFramePr>
        <p:xfrm>
          <a:off x="5076056" y="1556792"/>
          <a:ext cx="3672408" cy="4544724"/>
        </p:xfrm>
        <a:graphic>
          <a:graphicData uri="http://schemas.openxmlformats.org/drawingml/2006/table">
            <a:tbl>
              <a:tblPr/>
              <a:tblGrid>
                <a:gridCol w="3024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378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¿A cuál(es)?*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%**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Pediatría del Estado de Jalisco 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67.7%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20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Asociación Mexicana de Endocrinología Pediátrica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effectLst/>
                          <a:latin typeface="Calibri" panose="020F0502020204030204" pitchFamily="34" charset="0"/>
                        </a:rPr>
                        <a:t>3.2%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5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Neonatología Pediátrica de Jalisco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3.2%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Academia Mexicana de Neurología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Asociación de Hematología de Guanajuato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Asociación Mexicana de Gastroenterología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420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Asociación Mexicana para el Estudio de la Hematología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Nefrólogos de México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420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Neonatólogos de Sonora, Sección Cd. Obregón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Pediatría de Baja California Sur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Pediatría de Cd. Mate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Pediatría de Colima 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53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Pediatría del Estado de Guanajuato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Reumatología Estado de Jalisco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Mexicano de Pediatría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Nacional de Neumología Pediátrica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Confederación Mexicana de Neonatología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Sociedad Grupo Pediátrico Metropolitano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Sociedad Médica Cristiana de Guadalajara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71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12746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Grá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0878424"/>
              </p:ext>
            </p:extLst>
          </p:nvPr>
        </p:nvGraphicFramePr>
        <p:xfrm>
          <a:off x="179512" y="1484784"/>
          <a:ext cx="5690577" cy="3239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 por su actividad laboral?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32821" y="3786848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1.7 premios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en promedio 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780657" y="46223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Premio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780657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 4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 Premios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3117722" flipH="1">
            <a:off x="5470532" y="2253966"/>
            <a:ext cx="486418" cy="280799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444122" y="2880636"/>
            <a:ext cx="3304342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Cuántos premios?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6949752" y="331417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4129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836712"/>
            <a:ext cx="8569325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premios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distinciones?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24.5%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ha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distinciones)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411760" y="6093296"/>
            <a:ext cx="48388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861714"/>
              </p:ext>
            </p:extLst>
          </p:nvPr>
        </p:nvGraphicFramePr>
        <p:xfrm>
          <a:off x="1115616" y="1412776"/>
          <a:ext cx="7227159" cy="4646020"/>
        </p:xfrm>
        <a:graphic>
          <a:graphicData uri="http://schemas.openxmlformats.org/drawingml/2006/table">
            <a:tbl>
              <a:tblPr/>
              <a:tblGrid>
                <a:gridCol w="6267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9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508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¿Cuáles?*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%**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Buen desempeño (hospitalario / laboral / urgencias) por IMSS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24.4%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Excelente labor a los residentes del Hospital de Pediatría del Centro Médico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12.2%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2do lugar por tesis en Congreso de Gastroenterología 2016 por el Colegio de </a:t>
                      </a:r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Gastro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9.8%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Aprovechamiento académico por el IMSS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7.3%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Calidad de atención al paciente / derechohabiente por IMSS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7.3%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lugar en presentación de carteles en Congreso de Pediatría del 2015 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4.9%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Excelente labor en el Congreso Nacional de Pediatría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4.9%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Mención honorífica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4.9%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1er lugar en Congreso Nacional de Alergia e Inmunología Clínica Pediátrica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2do. Lugar a la investigación en el Congreso Estatal de Medicina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3er lugar en </a:t>
                      </a:r>
                      <a:r>
                        <a:rPr lang="es-MX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Conapeme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3er lugar nacional por el Colegio de Pediatría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Distinción al mejor profesor por IMSS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Excelente labor en el Congreso Mexicano de Inmunodeficiencias Primarias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136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Exposición de Terapia Intensiva por Asociación Mexicana de Terapia Intensiva Pediátrica, A.C.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Investigación en el Congreso Nacional de Pediatría 2013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Nefrología Pediátrica del país por IMSS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de campo 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2.4%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681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73" marR="8273" marT="827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58830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realiza actividades docentes?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666548"/>
              </p:ext>
            </p:extLst>
          </p:nvPr>
        </p:nvGraphicFramePr>
        <p:xfrm>
          <a:off x="1115616" y="1556792"/>
          <a:ext cx="7007820" cy="3989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86327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489072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22 de mayo al 03 de junio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Especialidad en Pediatría (IMSS -CMNO)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94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1571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31111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9.1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344678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o capacitaciones posteriores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0800000" flipH="1">
            <a:off x="4881875" y="2735722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076056" y="2636912"/>
            <a:ext cx="3907454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o capacitaciones?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5049910"/>
              </p:ext>
            </p:extLst>
          </p:nvPr>
        </p:nvGraphicFramePr>
        <p:xfrm>
          <a:off x="-612576" y="1484784"/>
          <a:ext cx="5392505" cy="306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644160"/>
              </p:ext>
            </p:extLst>
          </p:nvPr>
        </p:nvGraphicFramePr>
        <p:xfrm>
          <a:off x="4283968" y="3068960"/>
          <a:ext cx="5112568" cy="3439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0014542"/>
              </p:ext>
            </p:extLst>
          </p:nvPr>
        </p:nvGraphicFramePr>
        <p:xfrm>
          <a:off x="3743400" y="3140968"/>
          <a:ext cx="5400600" cy="3390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8.5%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2086646" flipH="1">
            <a:off x="4882079" y="2577413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60032" y="2852936"/>
            <a:ext cx="3907454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o capacitaciones?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8584627"/>
              </p:ext>
            </p:extLst>
          </p:nvPr>
        </p:nvGraphicFramePr>
        <p:xfrm>
          <a:off x="0" y="1412776"/>
          <a:ext cx="4886503" cy="2781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3459037"/>
              </p:ext>
            </p:extLst>
          </p:nvPr>
        </p:nvGraphicFramePr>
        <p:xfrm>
          <a:off x="1403648" y="1700808"/>
          <a:ext cx="6647780" cy="3784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1484412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225054" y="90774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175" y="836712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151139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032913" y="155211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537200" y="36681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173047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83671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15738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832" y="119207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94.7%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187652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030533" y="191215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91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542554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77.7%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678521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22.3%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54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236887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24975" y="227219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25054" y="336357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986365" y="300064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569807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7740352" y="357301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5868144" y="3585716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2011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7500094" y="365874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7654082" y="3954016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7.4%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5874494" y="3985766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2012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7485807" y="403974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7650907" y="438581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9.6%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5868144" y="4419153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2013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" name="AutoShape 8"/>
          <p:cNvSpPr>
            <a:spLocks noChangeArrowheads="1"/>
          </p:cNvSpPr>
          <p:nvPr/>
        </p:nvSpPr>
        <p:spPr bwMode="auto">
          <a:xfrm>
            <a:off x="7482632" y="447154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7671544" y="481761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5.3%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5874494" y="4850953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7503269" y="490334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7660432" y="527005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12.8%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5868144" y="5303391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7" name="AutoShape 8"/>
          <p:cNvSpPr>
            <a:spLocks noChangeArrowheads="1"/>
          </p:cNvSpPr>
          <p:nvPr/>
        </p:nvSpPr>
        <p:spPr bwMode="auto">
          <a:xfrm>
            <a:off x="7492157" y="535577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7673132" y="568121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39.4%</a:t>
            </a: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5880844" y="5714553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7504857" y="576694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2" name="Rectangle 5"/>
          <p:cNvSpPr>
            <a:spLocks noChangeArrowheads="1"/>
          </p:cNvSpPr>
          <p:nvPr/>
        </p:nvSpPr>
        <p:spPr bwMode="auto">
          <a:xfrm>
            <a:off x="7646615" y="605995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21.3%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3" name="Rectangle 7"/>
          <p:cNvSpPr>
            <a:spLocks noChangeArrowheads="1"/>
          </p:cNvSpPr>
          <p:nvPr/>
        </p:nvSpPr>
        <p:spPr bwMode="auto">
          <a:xfrm>
            <a:off x="5904606" y="6093296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4" name="AutoShape 8"/>
          <p:cNvSpPr>
            <a:spLocks noChangeArrowheads="1"/>
          </p:cNvSpPr>
          <p:nvPr/>
        </p:nvSpPr>
        <p:spPr bwMode="auto">
          <a:xfrm>
            <a:off x="7528619" y="614568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65" name="Gráfico 6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5149943"/>
              </p:ext>
            </p:extLst>
          </p:nvPr>
        </p:nvGraphicFramePr>
        <p:xfrm>
          <a:off x="323528" y="3933056"/>
          <a:ext cx="4703564" cy="2677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408546"/>
              </p:ext>
            </p:extLst>
          </p:nvPr>
        </p:nvGraphicFramePr>
        <p:xfrm>
          <a:off x="395536" y="1196752"/>
          <a:ext cx="7344816" cy="4941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36712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4512386"/>
              </p:ext>
            </p:extLst>
          </p:nvPr>
        </p:nvGraphicFramePr>
        <p:xfrm>
          <a:off x="0" y="1196752"/>
          <a:ext cx="7884988" cy="5304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 bwMode="auto">
          <a:xfrm>
            <a:off x="179512" y="5661248"/>
            <a:ext cx="864096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graphicFrame>
        <p:nvGraphicFramePr>
          <p:cNvPr id="17" name="Gráfico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464991"/>
              </p:ext>
            </p:extLst>
          </p:nvPr>
        </p:nvGraphicFramePr>
        <p:xfrm>
          <a:off x="-324544" y="3596771"/>
          <a:ext cx="5760640" cy="3279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618271" y="757739"/>
            <a:ext cx="5256584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¿Está </a:t>
            </a:r>
            <a:r>
              <a:rPr lang="es-ES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titulado de su posgrado?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923751" y="1262831"/>
            <a:ext cx="2336800" cy="58261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Sí, tengo el grado y el título</a:t>
            </a: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 rot="16200000" flipH="1">
            <a:off x="1877045" y="1944662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4459127" y="225652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8.5%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6567314" y="1378718"/>
            <a:ext cx="1196975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4" name="AutoShape 8"/>
          <p:cNvSpPr>
            <a:spLocks noChangeArrowheads="1"/>
          </p:cNvSpPr>
          <p:nvPr/>
        </p:nvSpPr>
        <p:spPr bwMode="auto">
          <a:xfrm rot="16200000" flipH="1">
            <a:off x="4756770" y="1928787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617167" y="2289752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68.1%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3608214" y="1245368"/>
            <a:ext cx="2727325" cy="58261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Sólo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tengo el grado pero no el título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6723837" y="227751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23.4%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 rot="16200000" flipH="1">
            <a:off x="7022133" y="188909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9" name="1 Cerrar llave"/>
          <p:cNvSpPr>
            <a:spLocks/>
          </p:cNvSpPr>
          <p:nvPr/>
        </p:nvSpPr>
        <p:spPr bwMode="auto">
          <a:xfrm rot="16200000" flipH="1">
            <a:off x="5675932" y="644500"/>
            <a:ext cx="350837" cy="4210050"/>
          </a:xfrm>
          <a:prstGeom prst="rightBrace">
            <a:avLst>
              <a:gd name="adj1" fmla="val 8333"/>
              <a:gd name="adj2" fmla="val 50375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/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935177" y="3099793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¿Por qué motivo no se ha titulado?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368924" y="3061753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graphicFrame>
        <p:nvGraphicFramePr>
          <p:cNvPr id="18" name="Grá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3337"/>
              </p:ext>
            </p:extLst>
          </p:nvPr>
        </p:nvGraphicFramePr>
        <p:xfrm>
          <a:off x="4427984" y="3284984"/>
          <a:ext cx="4884006" cy="3285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608474"/>
              </p:ext>
            </p:extLst>
          </p:nvPr>
        </p:nvGraphicFramePr>
        <p:xfrm>
          <a:off x="7452320" y="5589240"/>
          <a:ext cx="1584176" cy="941070"/>
        </p:xfrm>
        <a:graphic>
          <a:graphicData uri="http://schemas.openxmlformats.org/drawingml/2006/table">
            <a:tbl>
              <a:tblPr/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¿Por qué?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UDG </a:t>
                      </a:r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 lleva mucho tiempo en realizar los trámites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" name="AutoShape 8"/>
          <p:cNvSpPr>
            <a:spLocks noChangeArrowheads="1"/>
          </p:cNvSpPr>
          <p:nvPr/>
        </p:nvSpPr>
        <p:spPr bwMode="auto">
          <a:xfrm rot="10800000" flipH="1">
            <a:off x="7020272" y="5805264"/>
            <a:ext cx="174501" cy="144016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83269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1852613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1875064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420938"/>
            <a:ext cx="4640990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41325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)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5116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44449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9.02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9.24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3937000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42900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profesores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9.10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9.26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2924175"/>
            <a:ext cx="4584898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4940853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01387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49656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8.36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13389</TotalTime>
  <Words>2776</Words>
  <Application>Microsoft Office PowerPoint</Application>
  <PresentationFormat>Presentación en pantalla (4:3)</PresentationFormat>
  <Paragraphs>569</Paragraphs>
  <Slides>44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44</vt:i4>
      </vt:variant>
    </vt:vector>
  </HeadingPairs>
  <TitlesOfParts>
    <vt:vector size="55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908</cp:revision>
  <cp:lastPrinted>2017-06-07T22:13:39Z</cp:lastPrinted>
  <dcterms:created xsi:type="dcterms:W3CDTF">1601-01-01T00:00:00Z</dcterms:created>
  <dcterms:modified xsi:type="dcterms:W3CDTF">2017-11-24T22:43:57Z</dcterms:modified>
</cp:coreProperties>
</file>