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24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ILIANA%20RAMOS\Google%20Drive\POSGRADOS%202015-2016\05_MAESTR&#205;A_EN_CIENCIA_DEL_COMPORTAMIENTO_ORIENTACI&#211;N_AN&#193;LISIS_DE_LA_CONDUCTA\05_EMP_MCCOAC_PROCESO\05_EMP_GRAF_MCCOAC.xlsm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Google%20Drive\UDEG-POSGRADOS%202017\08_MAESTR&#205;A_EN_CIENCIAS_EN_INGENIER&#205;A_QU&#205;MICA\08_EMP_MCIQ_PROCESO\08_GR&#193;FICAS_EMP_MCIQ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MP_MCIQ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367142879816"/>
          <c:y val="0.16316206032397801"/>
          <c:w val="0.71392191449509901"/>
          <c:h val="0.62691021921854895"/>
        </c:manualLayout>
      </c:layout>
      <c:pie3DChart>
        <c:varyColors val="1"/>
        <c:ser>
          <c:idx val="0"/>
          <c:order val="0"/>
          <c:tx>
            <c:strRef>
              <c:f>TablaDatos!$B$7</c:f>
              <c:strCache>
                <c:ptCount val="1"/>
                <c:pt idx="0">
                  <c:v>Sí, actualmente trabajan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-5.6453030169511597E-17"/>
                  <c:y val="2.96896086369771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Sí, actualmente trabajan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6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E-2"/>
                  <c:y val="-2.70227708022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TablaDatos!$B$76:$B$79</c:f>
              <c:strCache>
                <c:ptCount val="4"/>
                <c:pt idx="0">
                  <c:v>Eventual</c:v>
                </c:pt>
                <c:pt idx="1">
                  <c:v>Eventual y base</c:v>
                </c:pt>
                <c:pt idx="2">
                  <c:v>Base o Planta</c:v>
                </c:pt>
                <c:pt idx="3">
                  <c:v>Por periodos</c:v>
                </c:pt>
              </c:strCache>
            </c:strRef>
          </c:cat>
          <c:val>
            <c:numRef>
              <c:f>TablaDatos!$C$76:$C$79</c:f>
              <c:numCache>
                <c:formatCode>General</c:formatCode>
                <c:ptCount val="4"/>
                <c:pt idx="0">
                  <c:v>0.41666666666666702</c:v>
                </c:pt>
                <c:pt idx="1">
                  <c:v>0.33333333333333298</c:v>
                </c:pt>
                <c:pt idx="2">
                  <c:v>0.16666666666666699</c:v>
                </c:pt>
                <c:pt idx="3">
                  <c:v>8.3333333333333301E-2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3711488"/>
        <c:axId val="74248128"/>
        <c:axId val="0"/>
      </c:bar3DChart>
      <c:catAx>
        <c:axId val="12371148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4248128"/>
        <c:crosses val="autoZero"/>
        <c:auto val="1"/>
        <c:lblAlgn val="ctr"/>
        <c:lblOffset val="100"/>
        <c:noMultiLvlLbl val="0"/>
      </c:catAx>
      <c:valAx>
        <c:axId val="742481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37114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02"/>
                  <c:y val="2.128112363837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TablaDatos!$B$84:$B$89</c:f>
              <c:strCache>
                <c:ptCount val="6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$25,001 a $30,000</c:v>
                </c:pt>
                <c:pt idx="4">
                  <c:v>Más de $40,000 pesos</c:v>
                </c:pt>
                <c:pt idx="5">
                  <c:v>Son docentes y se paga por hora de asignatura</c:v>
                </c:pt>
              </c:strCache>
            </c:strRef>
          </c:cat>
          <c:val>
            <c:numRef>
              <c:f>TablaDatos!$C$84:$C$89</c:f>
              <c:numCache>
                <c:formatCode>General</c:formatCode>
                <c:ptCount val="6"/>
                <c:pt idx="0">
                  <c:v>0.16666666666666699</c:v>
                </c:pt>
                <c:pt idx="1">
                  <c:v>0.33333333333333298</c:v>
                </c:pt>
                <c:pt idx="2">
                  <c:v>8.3333333333333301E-2</c:v>
                </c:pt>
                <c:pt idx="3">
                  <c:v>8.3333333333333301E-2</c:v>
                </c:pt>
                <c:pt idx="4">
                  <c:v>8.3333333333333301E-2</c:v>
                </c:pt>
                <c:pt idx="5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3714048"/>
        <c:axId val="74250432"/>
        <c:axId val="0"/>
      </c:bar3DChart>
      <c:catAx>
        <c:axId val="12371404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74250432"/>
        <c:crosses val="autoZero"/>
        <c:auto val="1"/>
        <c:lblAlgn val="ctr"/>
        <c:lblOffset val="100"/>
        <c:noMultiLvlLbl val="0"/>
      </c:catAx>
      <c:valAx>
        <c:axId val="742504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3714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E-2"/>
                  <c:y val="2.7031283251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5757623478883301E-2"/>
                  <c:y val="2.7029155139390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TablaDatos!$B$94:$B$97</c:f>
              <c:strCache>
                <c:ptCount val="4"/>
                <c:pt idx="0">
                  <c:v>Ya se tiene un rango establecido</c:v>
                </c:pt>
                <c:pt idx="1">
                  <c:v>Puesto</c:v>
                </c:pt>
                <c:pt idx="2">
                  <c:v>Experiencia</c:v>
                </c:pt>
                <c:pt idx="3">
                  <c:v>Conocimientos</c:v>
                </c:pt>
              </c:strCache>
            </c:strRef>
          </c:cat>
          <c:val>
            <c:numRef>
              <c:f>TablaDatos!$C$94:$C$97</c:f>
              <c:numCache>
                <c:formatCode>General</c:formatCode>
                <c:ptCount val="4"/>
                <c:pt idx="0">
                  <c:v>0.5</c:v>
                </c:pt>
                <c:pt idx="1">
                  <c:v>0.25</c:v>
                </c:pt>
                <c:pt idx="2">
                  <c:v>0.16666666666666699</c:v>
                </c:pt>
                <c:pt idx="3">
                  <c:v>8.3333333333333301E-2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248064"/>
        <c:axId val="123880000"/>
        <c:axId val="0"/>
      </c:bar3DChart>
      <c:catAx>
        <c:axId val="1242480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880000"/>
        <c:crosses val="autoZero"/>
        <c:auto val="1"/>
        <c:lblAlgn val="ctr"/>
        <c:lblOffset val="100"/>
        <c:noMultiLvlLbl val="0"/>
      </c:catAx>
      <c:valAx>
        <c:axId val="1238800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248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8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897E-2"/>
                  <c:y val="2.7029155139390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TablaDatos!$B$102:$B$105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TablaDatos!$C$102:$C$105</c:f>
              <c:numCache>
                <c:formatCode>General</c:formatCode>
                <c:ptCount val="4"/>
                <c:pt idx="0">
                  <c:v>0.5</c:v>
                </c:pt>
                <c:pt idx="1">
                  <c:v>0.41666666666666702</c:v>
                </c:pt>
                <c:pt idx="2">
                  <c:v>8.3333333333333301E-2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250112"/>
        <c:axId val="123882304"/>
        <c:axId val="0"/>
      </c:bar3DChart>
      <c:catAx>
        <c:axId val="1242501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882304"/>
        <c:crosses val="autoZero"/>
        <c:auto val="1"/>
        <c:lblAlgn val="ctr"/>
        <c:lblOffset val="100"/>
        <c:noMultiLvlLbl val="0"/>
      </c:catAx>
      <c:valAx>
        <c:axId val="123882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250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TablaDatos!$B$110:$B$116</c:f>
              <c:strCache>
                <c:ptCount val="7"/>
                <c:pt idx="0">
                  <c:v>Preparación académica</c:v>
                </c:pt>
                <c:pt idx="1">
                  <c:v>Práctica</c:v>
                </c:pt>
                <c:pt idx="2">
                  <c:v>Disposición</c:v>
                </c:pt>
                <c:pt idx="3">
                  <c:v>Saben tomar decisiones</c:v>
                </c:pt>
                <c:pt idx="4">
                  <c:v>Disciplina</c:v>
                </c:pt>
                <c:pt idx="5">
                  <c:v>Pasión por el trabajo</c:v>
                </c:pt>
                <c:pt idx="6">
                  <c:v>Productividad</c:v>
                </c:pt>
              </c:strCache>
            </c:strRef>
          </c:cat>
          <c:val>
            <c:numRef>
              <c:f>TablaDatos!$C$110:$C$116</c:f>
              <c:numCache>
                <c:formatCode>General</c:formatCode>
                <c:ptCount val="7"/>
                <c:pt idx="0">
                  <c:v>0.41666666666666702</c:v>
                </c:pt>
                <c:pt idx="1">
                  <c:v>0.16666666666666699</c:v>
                </c:pt>
                <c:pt idx="2">
                  <c:v>8.3333333333333301E-2</c:v>
                </c:pt>
                <c:pt idx="3">
                  <c:v>8.3333333333333301E-2</c:v>
                </c:pt>
                <c:pt idx="4">
                  <c:v>8.3333333333333301E-2</c:v>
                </c:pt>
                <c:pt idx="5">
                  <c:v>8.3333333333333301E-2</c:v>
                </c:pt>
                <c:pt idx="6">
                  <c:v>8.3333333333333301E-2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624896"/>
        <c:axId val="123884608"/>
        <c:axId val="0"/>
      </c:bar3DChart>
      <c:catAx>
        <c:axId val="12462489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884608"/>
        <c:crosses val="autoZero"/>
        <c:auto val="1"/>
        <c:lblAlgn val="ctr"/>
        <c:lblOffset val="100"/>
        <c:noMultiLvlLbl val="0"/>
      </c:catAx>
      <c:valAx>
        <c:axId val="1238846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62489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45454545454545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TablaDatos!$B$121:$B$127</c:f>
              <c:strCache>
                <c:ptCount val="7"/>
                <c:pt idx="0">
                  <c:v>Ninguna</c:v>
                </c:pt>
                <c:pt idx="1">
                  <c:v>No saben trabajar bajo presión</c:v>
                </c:pt>
                <c:pt idx="2">
                  <c:v>Falta de trabajo en equipo</c:v>
                </c:pt>
                <c:pt idx="3">
                  <c:v>Falta de comunicación</c:v>
                </c:pt>
                <c:pt idx="4">
                  <c:v>Falta de práctica</c:v>
                </c:pt>
                <c:pt idx="5">
                  <c:v>Falta de desarrollo de la enseñanza</c:v>
                </c:pt>
                <c:pt idx="6">
                  <c:v>Inseguridad</c:v>
                </c:pt>
              </c:strCache>
            </c:strRef>
          </c:cat>
          <c:val>
            <c:numRef>
              <c:f>TablaDatos!$C$121:$C$127</c:f>
              <c:numCache>
                <c:formatCode>General</c:formatCode>
                <c:ptCount val="7"/>
                <c:pt idx="0">
                  <c:v>0.25</c:v>
                </c:pt>
                <c:pt idx="1">
                  <c:v>0.16666666666666699</c:v>
                </c:pt>
                <c:pt idx="2">
                  <c:v>0.16666666666666699</c:v>
                </c:pt>
                <c:pt idx="3">
                  <c:v>0.16666666666666699</c:v>
                </c:pt>
                <c:pt idx="4">
                  <c:v>8.3333333333333301E-2</c:v>
                </c:pt>
                <c:pt idx="5">
                  <c:v>8.3333333333333301E-2</c:v>
                </c:pt>
                <c:pt idx="6">
                  <c:v>8.3333333333333301E-2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626944"/>
        <c:axId val="123886336"/>
        <c:axId val="0"/>
      </c:bar3DChart>
      <c:catAx>
        <c:axId val="12462694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886336"/>
        <c:crosses val="autoZero"/>
        <c:auto val="1"/>
        <c:lblAlgn val="ctr"/>
        <c:lblOffset val="100"/>
        <c:noMultiLvlLbl val="0"/>
      </c:catAx>
      <c:valAx>
        <c:axId val="1238863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626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0257695060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363636363636202E-2"/>
                  <c:y val="-8.10789529687177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899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E-2"/>
                  <c:y val="5.405831027878369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TablaDatos!$B$132:$B$135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TablaDatos!$C$132:$C$135</c:f>
              <c:numCache>
                <c:formatCode>General</c:formatCode>
                <c:ptCount val="4"/>
                <c:pt idx="0">
                  <c:v>0.33333333333333298</c:v>
                </c:pt>
                <c:pt idx="1">
                  <c:v>0.58333333333333304</c:v>
                </c:pt>
                <c:pt idx="2">
                  <c:v>8.3333333333333301E-2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568064"/>
        <c:axId val="76113600"/>
        <c:axId val="0"/>
      </c:bar3DChart>
      <c:catAx>
        <c:axId val="12456806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6113600"/>
        <c:crosses val="autoZero"/>
        <c:auto val="1"/>
        <c:lblAlgn val="ctr"/>
        <c:lblOffset val="100"/>
        <c:noMultiLvlLbl val="0"/>
      </c:catAx>
      <c:valAx>
        <c:axId val="761136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5680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63636363636363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897E-2"/>
                  <c:y val="1.08114492445200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0257695060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TablaDatos!$B$140:$B$143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TablaDatos!$C$140:$C$143</c:f>
              <c:numCache>
                <c:formatCode>General</c:formatCode>
                <c:ptCount val="4"/>
                <c:pt idx="0">
                  <c:v>0.41666666666666702</c:v>
                </c:pt>
                <c:pt idx="1">
                  <c:v>0.58333333333333304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570112"/>
        <c:axId val="76115904"/>
        <c:axId val="0"/>
      </c:bar3DChart>
      <c:catAx>
        <c:axId val="1245701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6115904"/>
        <c:crosses val="autoZero"/>
        <c:auto val="1"/>
        <c:lblAlgn val="ctr"/>
        <c:lblOffset val="100"/>
        <c:noMultiLvlLbl val="0"/>
      </c:catAx>
      <c:valAx>
        <c:axId val="761159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570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8749588825642"/>
          <c:y val="0.16533665209192899"/>
          <c:w val="0.68378486268410299"/>
          <c:h val="0.75474509681572699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TablaDatos!$B$148:$B$151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TablaDatos!$C$148:$C$151</c:f>
              <c:numCache>
                <c:formatCode>General</c:formatCode>
                <c:ptCount val="4"/>
                <c:pt idx="0">
                  <c:v>0.16666666666666699</c:v>
                </c:pt>
                <c:pt idx="1">
                  <c:v>8.3333333333333301E-2</c:v>
                </c:pt>
                <c:pt idx="2">
                  <c:v>0.41666666666666702</c:v>
                </c:pt>
                <c:pt idx="3">
                  <c:v>0.33333333333333298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957184"/>
        <c:axId val="76118208"/>
        <c:axId val="0"/>
      </c:bar3DChart>
      <c:catAx>
        <c:axId val="1249571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6118208"/>
        <c:crosses val="autoZero"/>
        <c:auto val="1"/>
        <c:lblAlgn val="ctr"/>
        <c:lblOffset val="100"/>
        <c:noMultiLvlLbl val="0"/>
      </c:catAx>
      <c:valAx>
        <c:axId val="761182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957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6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TablaDatos!$B$156:$B$159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TablaDatos!$C$156:$C$159</c:f>
              <c:numCache>
                <c:formatCode>General</c:formatCode>
                <c:ptCount val="4"/>
                <c:pt idx="0">
                  <c:v>0.16666666666666699</c:v>
                </c:pt>
                <c:pt idx="1">
                  <c:v>8.3333333333333301E-2</c:v>
                </c:pt>
                <c:pt idx="2">
                  <c:v>0.33333333333333298</c:v>
                </c:pt>
                <c:pt idx="3">
                  <c:v>0.41666666666666702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959232"/>
        <c:axId val="124731968"/>
        <c:axId val="0"/>
      </c:bar3DChart>
      <c:catAx>
        <c:axId val="1249592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4731968"/>
        <c:crosses val="autoZero"/>
        <c:auto val="1"/>
        <c:lblAlgn val="ctr"/>
        <c:lblOffset val="100"/>
        <c:noMultiLvlLbl val="0"/>
      </c:catAx>
      <c:valAx>
        <c:axId val="1247319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959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4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Pt>
            <c:idx val="2"/>
            <c:bubble3D val="0"/>
            <c:explosion val="2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1"/>
              <c:layout>
                <c:manualLayout>
                  <c:x val="1.8461538461538401E-2"/>
                  <c:y val="1.0810810810810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TablaDatos!$B$11:$B$13</c:f>
              <c:strCache>
                <c:ptCount val="3"/>
                <c:pt idx="0">
                  <c:v>Academia /IES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TablaDatos!$C$11:$C$13</c:f>
              <c:numCache>
                <c:formatCode>General</c:formatCode>
                <c:ptCount val="3"/>
                <c:pt idx="0">
                  <c:v>0.5</c:v>
                </c:pt>
                <c:pt idx="1">
                  <c:v>8.3333333333333301E-2</c:v>
                </c:pt>
                <c:pt idx="2">
                  <c:v>0.41666666666666702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939441660701499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TablaDatos!$B$18:$B$21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TablaDatos!$C$18:$C$21</c:f>
              <c:numCache>
                <c:formatCode>General</c:formatCode>
                <c:ptCount val="4"/>
                <c:pt idx="0">
                  <c:v>0</c:v>
                </c:pt>
                <c:pt idx="1">
                  <c:v>8.3333333333333301E-2</c:v>
                </c:pt>
                <c:pt idx="2">
                  <c:v>8.3333333333333301E-2</c:v>
                </c:pt>
                <c:pt idx="3">
                  <c:v>0.83333333333333404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4183680"/>
        <c:axId val="76410816"/>
        <c:axId val="0"/>
      </c:bar3DChart>
      <c:catAx>
        <c:axId val="1141836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6410816"/>
        <c:crosses val="autoZero"/>
        <c:auto val="1"/>
        <c:lblAlgn val="ctr"/>
        <c:lblOffset val="100"/>
        <c:noMultiLvlLbl val="0"/>
      </c:catAx>
      <c:valAx>
        <c:axId val="764108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41836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TablaDatos!$B$26:$B$31</c:f>
              <c:strCache>
                <c:ptCount val="6"/>
                <c:pt idx="0">
                  <c:v>Jefatura</c:v>
                </c:pt>
                <c:pt idx="1">
                  <c:v>Director General</c:v>
                </c:pt>
                <c:pt idx="2">
                  <c:v>Gerente de área</c:v>
                </c:pt>
                <c:pt idx="3">
                  <c:v>Coordinador de área</c:v>
                </c:pt>
                <c:pt idx="4">
                  <c:v>Director de área</c:v>
                </c:pt>
                <c:pt idx="5">
                  <c:v>Dueño de la empresa</c:v>
                </c:pt>
              </c:strCache>
            </c:strRef>
          </c:cat>
          <c:val>
            <c:numRef>
              <c:f>TablaDatos!$C$26:$C$31</c:f>
              <c:numCache>
                <c:formatCode>General</c:formatCode>
                <c:ptCount val="6"/>
                <c:pt idx="0">
                  <c:v>0.25</c:v>
                </c:pt>
                <c:pt idx="1">
                  <c:v>0.16666666666666699</c:v>
                </c:pt>
                <c:pt idx="2">
                  <c:v>0.16666666666666699</c:v>
                </c:pt>
                <c:pt idx="3">
                  <c:v>0.16666666666666699</c:v>
                </c:pt>
                <c:pt idx="4">
                  <c:v>0.16666666666666699</c:v>
                </c:pt>
                <c:pt idx="5">
                  <c:v>8.3333333333333301E-2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5896320"/>
        <c:axId val="76413120"/>
        <c:axId val="0"/>
      </c:bar3DChart>
      <c:catAx>
        <c:axId val="1158963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6413120"/>
        <c:crosses val="autoZero"/>
        <c:auto val="1"/>
        <c:lblAlgn val="ctr"/>
        <c:lblOffset val="100"/>
        <c:noMultiLvlLbl val="0"/>
      </c:catAx>
      <c:valAx>
        <c:axId val="764131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58963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7031283251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TablaDatos!$B$36:$B$39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TablaDatos!$C$36:$C$39</c:f>
              <c:numCache>
                <c:formatCode>General</c:formatCode>
                <c:ptCount val="4"/>
                <c:pt idx="0">
                  <c:v>0.41666666666666702</c:v>
                </c:pt>
                <c:pt idx="1">
                  <c:v>0.25</c:v>
                </c:pt>
                <c:pt idx="2">
                  <c:v>0.33333333333333298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3270656"/>
        <c:axId val="123322944"/>
        <c:axId val="0"/>
      </c:bar3DChart>
      <c:catAx>
        <c:axId val="12327065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322944"/>
        <c:crosses val="autoZero"/>
        <c:auto val="1"/>
        <c:lblAlgn val="ctr"/>
        <c:lblOffset val="100"/>
        <c:noMultiLvlLbl val="0"/>
      </c:catAx>
      <c:valAx>
        <c:axId val="1233229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3270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</c:dPt>
          <c:dPt>
            <c:idx val="1"/>
            <c:bubble3D val="0"/>
            <c:explosion val="8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1"/>
              <c:layout>
                <c:manualLayout>
                  <c:x val="6.15384615384614E-3"/>
                  <c:y val="5.13513513513512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7.2307692307692281E-2"/>
                  <c:y val="-6.486486486486486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TablaDatos!$B$44:$B$46</c:f>
              <c:strCache>
                <c:ptCount val="3"/>
                <c:pt idx="0">
                  <c:v>Ya contamos con suficientes profesionistas en este ramo</c:v>
                </c:pt>
                <c:pt idx="1">
                  <c:v>No hay contrataciones en general</c:v>
                </c:pt>
                <c:pt idx="2">
                  <c:v>No cumplen con el perfil</c:v>
                </c:pt>
              </c:strCache>
            </c:strRef>
          </c:cat>
          <c:val>
            <c:numRef>
              <c:f>TablaDatos!$C$44:$C$46</c:f>
              <c:numCache>
                <c:formatCode>General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4.2562247291611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8439513243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1212025769506099E-2"/>
                  <c:y val="-5.4051925941689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757580529706520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TablaDatos!$B$51:$B$55</c:f>
              <c:strCache>
                <c:ptCount val="5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  <c:pt idx="4">
                  <c:v>No sé*</c:v>
                </c:pt>
              </c:strCache>
            </c:strRef>
          </c:cat>
          <c:val>
            <c:numRef>
              <c:f>TablaDatos!$C$51:$C$55</c:f>
              <c:numCache>
                <c:formatCode>General</c:formatCode>
                <c:ptCount val="5"/>
                <c:pt idx="0">
                  <c:v>0.41666666666666702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  <c:pt idx="4">
                  <c:v>8.3333333333333301E-2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3379712"/>
        <c:axId val="123326976"/>
        <c:axId val="0"/>
      </c:bar3DChart>
      <c:catAx>
        <c:axId val="1233797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326976"/>
        <c:crosses val="autoZero"/>
        <c:auto val="1"/>
        <c:lblAlgn val="ctr"/>
        <c:lblOffset val="100"/>
        <c:noMultiLvlLbl val="0"/>
      </c:catAx>
      <c:valAx>
        <c:axId val="1233269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3379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897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3894058696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TablaDatos!$B$60:$B$63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TablaDatos!$C$60:$C$63</c:f>
              <c:numCache>
                <c:formatCode>General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3479040"/>
        <c:axId val="123329280"/>
        <c:axId val="0"/>
      </c:bar3DChart>
      <c:catAx>
        <c:axId val="12347904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329280"/>
        <c:crosses val="autoZero"/>
        <c:auto val="1"/>
        <c:lblAlgn val="ctr"/>
        <c:lblOffset val="100"/>
        <c:noMultiLvlLbl val="0"/>
      </c:catAx>
      <c:valAx>
        <c:axId val="1233292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3479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71E-2"/>
                  <c:y val="2.128112363837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TablaDatos!$B$68:$B$71</c:f>
              <c:strCache>
                <c:ptCount val="4"/>
                <c:pt idx="0">
                  <c:v>Recomendación</c:v>
                </c:pt>
                <c:pt idx="1">
                  <c:v>Bolsa de trabajo</c:v>
                </c:pt>
                <c:pt idx="2">
                  <c:v>Periódico</c:v>
                </c:pt>
                <c:pt idx="3">
                  <c:v>Internet</c:v>
                </c:pt>
              </c:strCache>
            </c:strRef>
          </c:cat>
          <c:val>
            <c:numRef>
              <c:f>TablaDatos!$C$68:$C$71</c:f>
              <c:numCache>
                <c:formatCode>General</c:formatCode>
                <c:ptCount val="4"/>
                <c:pt idx="0">
                  <c:v>0.5</c:v>
                </c:pt>
                <c:pt idx="1">
                  <c:v>0.33333333333333298</c:v>
                </c:pt>
                <c:pt idx="2">
                  <c:v>8.3333333333333301E-2</c:v>
                </c:pt>
                <c:pt idx="3">
                  <c:v>8.3333333333333301E-2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4007936"/>
        <c:axId val="74245248"/>
        <c:axId val="0"/>
      </c:bar3DChart>
      <c:catAx>
        <c:axId val="1240079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4245248"/>
        <c:crosses val="autoZero"/>
        <c:auto val="1"/>
        <c:lblAlgn val="ctr"/>
        <c:lblOffset val="100"/>
        <c:noMultiLvlLbl val="0"/>
      </c:catAx>
      <c:valAx>
        <c:axId val="742452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40079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07/06/2017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Maestría en Ciencias en</a:t>
            </a:r>
            <a:r>
              <a:rPr lang="es-MX" sz="1000" b="1" kern="1200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 Ingeniería Química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160458"/>
            <a:ext cx="7416800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100.0% 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73328" y="279508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1.9 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627784" y="4335603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337425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5 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0849930"/>
              </p:ext>
            </p:extLst>
          </p:nvPr>
        </p:nvGraphicFramePr>
        <p:xfrm>
          <a:off x="1531218" y="1323491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33.3%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3859891"/>
              </p:ext>
            </p:extLst>
          </p:nvPr>
        </p:nvGraphicFramePr>
        <p:xfrm>
          <a:off x="467544" y="1484784"/>
          <a:ext cx="824865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3707904" y="6046173"/>
            <a:ext cx="5184576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*Casos correspondientes a empresas/instituciones fuera del Estado.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0468332"/>
              </p:ext>
            </p:extLst>
          </p:nvPr>
        </p:nvGraphicFramePr>
        <p:xfrm>
          <a:off x="1403648" y="1052735"/>
          <a:ext cx="7272808" cy="4993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4266753"/>
              </p:ext>
            </p:extLst>
          </p:nvPr>
        </p:nvGraphicFramePr>
        <p:xfrm>
          <a:off x="1413511" y="1404103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5084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402508"/>
              </p:ext>
            </p:extLst>
          </p:nvPr>
        </p:nvGraphicFramePr>
        <p:xfrm>
          <a:off x="467547" y="2420888"/>
          <a:ext cx="8280917" cy="2510845"/>
        </p:xfrm>
        <a:graphic>
          <a:graphicData uri="http://schemas.openxmlformats.org/drawingml/2006/table">
            <a:tbl>
              <a:tblPr/>
              <a:tblGrid>
                <a:gridCol w="2251123"/>
                <a:gridCol w="1286356"/>
                <a:gridCol w="1313155"/>
                <a:gridCol w="1366753"/>
                <a:gridCol w="1259557"/>
                <a:gridCol w="803973"/>
              </a:tblGrid>
              <a:tr h="27791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3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52736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229888"/>
              </p:ext>
            </p:extLst>
          </p:nvPr>
        </p:nvGraphicFramePr>
        <p:xfrm>
          <a:off x="251519" y="2204864"/>
          <a:ext cx="8640959" cy="2947780"/>
        </p:xfrm>
        <a:graphic>
          <a:graphicData uri="http://schemas.openxmlformats.org/drawingml/2006/table">
            <a:tbl>
              <a:tblPr/>
              <a:tblGrid>
                <a:gridCol w="2888841"/>
                <a:gridCol w="1227119"/>
                <a:gridCol w="1252684"/>
                <a:gridCol w="1303813"/>
                <a:gridCol w="1201553"/>
                <a:gridCol w="766949"/>
              </a:tblGrid>
              <a:tr h="14154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71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0869027"/>
              </p:ext>
            </p:extLst>
          </p:nvPr>
        </p:nvGraphicFramePr>
        <p:xfrm>
          <a:off x="1462701" y="126876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980728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879787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44964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894137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2593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4005064"/>
            <a:ext cx="8722171" cy="79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117487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2747265"/>
              </p:ext>
            </p:extLst>
          </p:nvPr>
        </p:nvGraphicFramePr>
        <p:xfrm>
          <a:off x="1547664" y="134439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Ciencias 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en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Ingeniería Química”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Investigación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94327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2120076"/>
              </p:ext>
            </p:extLst>
          </p:nvPr>
        </p:nvGraphicFramePr>
        <p:xfrm>
          <a:off x="0" y="974030"/>
          <a:ext cx="7137871" cy="5024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3 Rectángulo"/>
          <p:cNvSpPr>
            <a:spLocks noChangeArrowheads="1"/>
          </p:cNvSpPr>
          <p:nvPr/>
        </p:nvSpPr>
        <p:spPr bwMode="auto">
          <a:xfrm>
            <a:off x="6336408" y="5085184"/>
            <a:ext cx="27000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pago por hora asignatura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092280" y="5661248"/>
            <a:ext cx="117418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$126.7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948264" y="6175137"/>
            <a:ext cx="1405936" cy="26015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1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</a:t>
            </a:r>
            <a:r>
              <a:rPr lang="es-MX" sz="11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$90.0</a:t>
            </a:r>
            <a:endParaRPr lang="es-MX" sz="11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948264" y="6553220"/>
            <a:ext cx="1405936" cy="26015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/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1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sz="11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</a:t>
            </a:r>
            <a:r>
              <a:rPr lang="es-MX" sz="11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 $200.0</a:t>
            </a:r>
            <a:endParaRPr lang="es-MX" sz="11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10" name="3 Conector recto de flecha"/>
          <p:cNvCxnSpPr/>
          <p:nvPr/>
        </p:nvCxnSpPr>
        <p:spPr bwMode="auto">
          <a:xfrm>
            <a:off x="5988667" y="5301208"/>
            <a:ext cx="24451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520127"/>
              </p:ext>
            </p:extLst>
          </p:nvPr>
        </p:nvGraphicFramePr>
        <p:xfrm>
          <a:off x="1079500" y="1079500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3651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79690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08720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4586885"/>
              </p:ext>
            </p:extLst>
          </p:nvPr>
        </p:nvGraphicFramePr>
        <p:xfrm>
          <a:off x="1331640" y="1124744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2627784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115616" y="1971130"/>
            <a:ext cx="7795005" cy="4698230"/>
            <a:chOff x="1115616" y="1971130"/>
            <a:chExt cx="7795005" cy="469823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1566077" y="2062435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401457" y="1990427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115616" y="5805263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3115178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117204" y="345194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4516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084168" y="44447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084168" y="297829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115616" y="2564904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26078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115616" y="4388044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403473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084168" y="249448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084168" y="394074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115616" y="393305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35794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084168" y="348235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117204" y="301989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49955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085310" y="4870747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117204" y="626025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595704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084168" y="5805264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547489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084168" y="535456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115616" y="4869160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117204" y="5324148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64357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085310" y="630932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3.3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" name="Rectangle 3"/>
            <p:cNvSpPr>
              <a:spLocks noChangeArrowheads="1"/>
            </p:cNvSpPr>
            <p:nvPr/>
          </p:nvSpPr>
          <p:spPr bwMode="auto">
            <a:xfrm>
              <a:off x="7020272" y="1971130"/>
              <a:ext cx="1890349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% Que </a:t>
              </a:r>
              <a:endParaRPr lang="es-ES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no </a:t>
              </a: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aplica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9" name="Rectangle 9"/>
            <p:cNvSpPr>
              <a:spLocks noChangeArrowheads="1"/>
            </p:cNvSpPr>
            <p:nvPr/>
          </p:nvSpPr>
          <p:spPr bwMode="auto">
            <a:xfrm>
              <a:off x="7596336" y="5380767"/>
              <a:ext cx="810089" cy="35248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7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8.3%</a:t>
              </a:r>
              <a:endParaRPr lang="es-MX" sz="17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0" name="AutoShape 8"/>
            <p:cNvSpPr>
              <a:spLocks noChangeArrowheads="1"/>
            </p:cNvSpPr>
            <p:nvPr/>
          </p:nvSpPr>
          <p:spPr bwMode="auto">
            <a:xfrm rot="10800000" flipH="1">
              <a:off x="7092280" y="54527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auto">
            <a:xfrm>
              <a:off x="7596337" y="6316871"/>
              <a:ext cx="810089" cy="35248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7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8.3%</a:t>
              </a:r>
              <a:endParaRPr lang="es-MX" sz="17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3" name="AutoShape 8"/>
            <p:cNvSpPr>
              <a:spLocks noChangeArrowheads="1"/>
            </p:cNvSpPr>
            <p:nvPr/>
          </p:nvSpPr>
          <p:spPr bwMode="auto">
            <a:xfrm rot="10800000" flipH="1">
              <a:off x="7092281" y="6388879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auto">
            <a:xfrm>
              <a:off x="7596337" y="2564904"/>
              <a:ext cx="810089" cy="35248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7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8.3%</a:t>
              </a:r>
              <a:endParaRPr lang="es-MX" sz="17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5" name="AutoShape 8"/>
            <p:cNvSpPr>
              <a:spLocks noChangeArrowheads="1"/>
            </p:cNvSpPr>
            <p:nvPr/>
          </p:nvSpPr>
          <p:spPr bwMode="auto">
            <a:xfrm rot="10800000" flipH="1">
              <a:off x="7092281" y="2636912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46" name="Rectangle 9"/>
            <p:cNvSpPr>
              <a:spLocks noChangeArrowheads="1"/>
            </p:cNvSpPr>
            <p:nvPr/>
          </p:nvSpPr>
          <p:spPr bwMode="auto">
            <a:xfrm>
              <a:off x="7596337" y="2996952"/>
              <a:ext cx="810089" cy="35248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7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8.3%</a:t>
              </a:r>
              <a:endParaRPr lang="es-MX" sz="17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7" name="AutoShape 8"/>
            <p:cNvSpPr>
              <a:spLocks noChangeArrowheads="1"/>
            </p:cNvSpPr>
            <p:nvPr/>
          </p:nvSpPr>
          <p:spPr bwMode="auto">
            <a:xfrm rot="10800000" flipH="1">
              <a:off x="7092281" y="306896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1586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2843808" y="4520153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457487"/>
              </p:ext>
            </p:extLst>
          </p:nvPr>
        </p:nvGraphicFramePr>
        <p:xfrm>
          <a:off x="683568" y="2564904"/>
          <a:ext cx="7721600" cy="1820021"/>
        </p:xfrm>
        <a:graphic>
          <a:graphicData uri="http://schemas.openxmlformats.org/drawingml/2006/table">
            <a:tbl>
              <a:tblPr/>
              <a:tblGrid>
                <a:gridCol w="6502400"/>
                <a:gridCol w="1219200"/>
              </a:tblGrid>
              <a:tr h="720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</a:t>
                      </a:r>
                      <a:r>
                        <a:rPr lang="es-MX" sz="13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específicas*</a:t>
                      </a:r>
                      <a:endParaRPr lang="es-MX" sz="135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983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y búsqueda de información como efecto de haber estudiado la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para analizar variables para solucionar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Modificación de hábitos y disciplina de trabajo como efecto de haber estado en la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31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Adquisición de reflexividad como efecto de haber estado en la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1057672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específicos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2915816" y="4797152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81320"/>
              </p:ext>
            </p:extLst>
          </p:nvPr>
        </p:nvGraphicFramePr>
        <p:xfrm>
          <a:off x="1115616" y="2852936"/>
          <a:ext cx="6984775" cy="1853737"/>
        </p:xfrm>
        <a:graphic>
          <a:graphicData uri="http://schemas.openxmlformats.org/drawingml/2006/table">
            <a:tbl>
              <a:tblPr/>
              <a:tblGrid>
                <a:gridCol w="4493488"/>
                <a:gridCol w="1451977"/>
                <a:gridCol w="1039310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aplica**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301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 en conocimientos en Matemáticas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 en conocimientos de Termodinámica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en el área que hizo su tesis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 en conocimientos en Fenómenos de Transporte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4 Rectángulo"/>
          <p:cNvSpPr>
            <a:spLocks noChangeArrowheads="1"/>
          </p:cNvSpPr>
          <p:nvPr/>
        </p:nvSpPr>
        <p:spPr bwMode="auto">
          <a:xfrm>
            <a:off x="1691680" y="5074151"/>
            <a:ext cx="66967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con </a:t>
            </a:r>
            <a:r>
              <a:rPr lang="es-ES" sz="1100" dirty="0" smtClean="0">
                <a:solidFill>
                  <a:schemeClr val="tx1"/>
                </a:solidFill>
                <a:latin typeface="+mn-lt"/>
              </a:rPr>
              <a:t>dicho conocimiento.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117487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0535686"/>
              </p:ext>
            </p:extLst>
          </p:nvPr>
        </p:nvGraphicFramePr>
        <p:xfrm>
          <a:off x="1331639" y="1268760"/>
          <a:ext cx="7632973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117487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5059862"/>
              </p:ext>
            </p:extLst>
          </p:nvPr>
        </p:nvGraphicFramePr>
        <p:xfrm>
          <a:off x="1043608" y="1268760"/>
          <a:ext cx="748888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505412"/>
              </p:ext>
            </p:extLst>
          </p:nvPr>
        </p:nvGraphicFramePr>
        <p:xfrm>
          <a:off x="1475656" y="1340768"/>
          <a:ext cx="7344816" cy="5218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Maestría en Ciencias en Ingeniería Química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219692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3540428"/>
              </p:ext>
            </p:extLst>
          </p:nvPr>
        </p:nvGraphicFramePr>
        <p:xfrm>
          <a:off x="1547664" y="1219692"/>
          <a:ext cx="7344816" cy="5175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17487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8039720"/>
              </p:ext>
            </p:extLst>
          </p:nvPr>
        </p:nvGraphicFramePr>
        <p:xfrm>
          <a:off x="1547664" y="1196752"/>
          <a:ext cx="734481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1087289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5848112"/>
              </p:ext>
            </p:extLst>
          </p:nvPr>
        </p:nvGraphicFramePr>
        <p:xfrm>
          <a:off x="1547664" y="134076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44522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512332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30 de mayo al 02 de junio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Maestría en Ciencias en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Ingeniería Química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12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" name="3 Rectángulo"/>
          <p:cNvSpPr>
            <a:spLocks noChangeArrowheads="1"/>
          </p:cNvSpPr>
          <p:nvPr/>
        </p:nvSpPr>
        <p:spPr bwMode="auto">
          <a:xfrm>
            <a:off x="4204521" y="201010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30" name="3 Rectángulo"/>
          <p:cNvSpPr>
            <a:spLocks noChangeArrowheads="1"/>
          </p:cNvSpPr>
          <p:nvPr/>
        </p:nvSpPr>
        <p:spPr bwMode="auto">
          <a:xfrm>
            <a:off x="865014" y="90872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36" name="Text Box 44"/>
          <p:cNvSpPr txBox="1">
            <a:spLocks noChangeArrowheads="1"/>
          </p:cNvSpPr>
          <p:nvPr/>
        </p:nvSpPr>
        <p:spPr bwMode="auto">
          <a:xfrm>
            <a:off x="8100689" y="139476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7" name="Text Box 45"/>
          <p:cNvSpPr txBox="1">
            <a:spLocks noChangeArrowheads="1"/>
          </p:cNvSpPr>
          <p:nvPr/>
        </p:nvSpPr>
        <p:spPr bwMode="auto">
          <a:xfrm>
            <a:off x="6596056" y="206945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0" name="Text Box 46"/>
          <p:cNvSpPr txBox="1">
            <a:spLocks noChangeArrowheads="1"/>
          </p:cNvSpPr>
          <p:nvPr/>
        </p:nvSpPr>
        <p:spPr bwMode="auto">
          <a:xfrm>
            <a:off x="8129259" y="204246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46" name="AutoShape 47"/>
          <p:cNvCxnSpPr>
            <a:cxnSpLocks noChangeShapeType="1"/>
          </p:cNvCxnSpPr>
          <p:nvPr/>
        </p:nvCxnSpPr>
        <p:spPr bwMode="auto">
          <a:xfrm rot="-5400000">
            <a:off x="5683244" y="92486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AutoShape 48"/>
          <p:cNvCxnSpPr>
            <a:cxnSpLocks noChangeShapeType="1"/>
          </p:cNvCxnSpPr>
          <p:nvPr/>
        </p:nvCxnSpPr>
        <p:spPr bwMode="auto">
          <a:xfrm rot="16200000" flipH="1">
            <a:off x="5688007" y="228852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Text Box 49"/>
          <p:cNvSpPr txBox="1">
            <a:spLocks noChangeArrowheads="1"/>
          </p:cNvSpPr>
          <p:nvPr/>
        </p:nvSpPr>
        <p:spPr bwMode="auto">
          <a:xfrm>
            <a:off x="6597644" y="139476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0" name="Text Box 50"/>
          <p:cNvSpPr txBox="1">
            <a:spLocks noChangeArrowheads="1"/>
          </p:cNvSpPr>
          <p:nvPr/>
        </p:nvSpPr>
        <p:spPr bwMode="auto">
          <a:xfrm>
            <a:off x="6597644" y="171543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1" name="Text Box 51"/>
          <p:cNvSpPr txBox="1">
            <a:spLocks noChangeArrowheads="1"/>
          </p:cNvSpPr>
          <p:nvPr/>
        </p:nvSpPr>
        <p:spPr bwMode="auto">
          <a:xfrm>
            <a:off x="8079564" y="1700808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16.7%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6586531" y="243457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3" name="Text Box 60"/>
          <p:cNvSpPr txBox="1">
            <a:spLocks noChangeArrowheads="1"/>
          </p:cNvSpPr>
          <p:nvPr/>
        </p:nvSpPr>
        <p:spPr bwMode="auto">
          <a:xfrm>
            <a:off x="8126878" y="240123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33.3%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1151608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33.3%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2294879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66.7%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 Box 59"/>
          <p:cNvSpPr txBox="1">
            <a:spLocks noChangeArrowheads="1"/>
          </p:cNvSpPr>
          <p:nvPr/>
        </p:nvSpPr>
        <p:spPr bwMode="auto">
          <a:xfrm>
            <a:off x="6527794" y="279493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9" name="Text Box 60"/>
          <p:cNvSpPr txBox="1">
            <a:spLocks noChangeArrowheads="1"/>
          </p:cNvSpPr>
          <p:nvPr/>
        </p:nvSpPr>
        <p:spPr bwMode="auto">
          <a:xfrm>
            <a:off x="8120528" y="276160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60" name="3 Rectángulo"/>
          <p:cNvSpPr>
            <a:spLocks noChangeArrowheads="1"/>
          </p:cNvSpPr>
          <p:nvPr/>
        </p:nvSpPr>
        <p:spPr bwMode="auto">
          <a:xfrm>
            <a:off x="1232953" y="399019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1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2" name="Rectangle 5"/>
          <p:cNvSpPr>
            <a:spLocks noChangeArrowheads="1"/>
          </p:cNvSpPr>
          <p:nvPr/>
        </p:nvSpPr>
        <p:spPr bwMode="auto">
          <a:xfrm>
            <a:off x="2902044" y="4623440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3" name="Rectangle 7"/>
          <p:cNvSpPr>
            <a:spLocks noChangeArrowheads="1"/>
          </p:cNvSpPr>
          <p:nvPr/>
        </p:nvSpPr>
        <p:spPr bwMode="auto">
          <a:xfrm>
            <a:off x="1101819" y="4636140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Posgrado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4" name="AutoShape 8"/>
          <p:cNvSpPr>
            <a:spLocks noChangeArrowheads="1"/>
          </p:cNvSpPr>
          <p:nvPr/>
        </p:nvSpPr>
        <p:spPr bwMode="auto">
          <a:xfrm>
            <a:off x="2733769" y="4709165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65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13.9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6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25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8" name="Rectangle 5"/>
          <p:cNvSpPr>
            <a:spLocks noChangeArrowheads="1"/>
          </p:cNvSpPr>
          <p:nvPr/>
        </p:nvSpPr>
        <p:spPr bwMode="auto">
          <a:xfrm>
            <a:off x="2902044" y="505586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9" name="Rectangle 7"/>
          <p:cNvSpPr>
            <a:spLocks noChangeArrowheads="1"/>
          </p:cNvSpPr>
          <p:nvPr/>
        </p:nvSpPr>
        <p:spPr bwMode="auto">
          <a:xfrm>
            <a:off x="1101819" y="5068569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Licenciatura</a:t>
            </a:r>
            <a:endParaRPr 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0" name="AutoShape 8"/>
          <p:cNvSpPr>
            <a:spLocks noChangeArrowheads="1"/>
          </p:cNvSpPr>
          <p:nvPr/>
        </p:nvSpPr>
        <p:spPr bwMode="auto">
          <a:xfrm>
            <a:off x="2733769" y="514159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7260939"/>
              </p:ext>
            </p:extLst>
          </p:nvPr>
        </p:nvGraphicFramePr>
        <p:xfrm>
          <a:off x="827584" y="1628800"/>
          <a:ext cx="7056784" cy="4025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935731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Ciencias en Ingeniería Química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9129423"/>
              </p:ext>
            </p:extLst>
          </p:nvPr>
        </p:nvGraphicFramePr>
        <p:xfrm>
          <a:off x="611560" y="97601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484421"/>
              </p:ext>
            </p:extLst>
          </p:nvPr>
        </p:nvGraphicFramePr>
        <p:xfrm>
          <a:off x="1640136" y="1052736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8999012"/>
              </p:ext>
            </p:extLst>
          </p:nvPr>
        </p:nvGraphicFramePr>
        <p:xfrm>
          <a:off x="1079500" y="10795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14343</TotalTime>
  <Words>1830</Words>
  <Application>Microsoft Office PowerPoint</Application>
  <PresentationFormat>Presentación en pantalla (4:3)</PresentationFormat>
  <Paragraphs>448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1009</cp:revision>
  <cp:lastPrinted>2013-07-09T20:28:01Z</cp:lastPrinted>
  <dcterms:created xsi:type="dcterms:W3CDTF">1601-01-01T00:00:00Z</dcterms:created>
  <dcterms:modified xsi:type="dcterms:W3CDTF">2017-06-07T15:16:53Z</dcterms:modified>
</cp:coreProperties>
</file>