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0"/>
  </p:notesMasterIdLst>
  <p:handoutMasterIdLst>
    <p:handoutMasterId r:id="rId41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515" r:id="rId10"/>
    <p:sldId id="408" r:id="rId11"/>
    <p:sldId id="459" r:id="rId12"/>
    <p:sldId id="460" r:id="rId13"/>
    <p:sldId id="508" r:id="rId14"/>
    <p:sldId id="461" r:id="rId15"/>
    <p:sldId id="462" r:id="rId16"/>
    <p:sldId id="463" r:id="rId17"/>
    <p:sldId id="464" r:id="rId18"/>
    <p:sldId id="520" r:id="rId19"/>
    <p:sldId id="469" r:id="rId20"/>
    <p:sldId id="492" r:id="rId21"/>
    <p:sldId id="468" r:id="rId22"/>
    <p:sldId id="473" r:id="rId23"/>
    <p:sldId id="474" r:id="rId24"/>
    <p:sldId id="475" r:id="rId25"/>
    <p:sldId id="477" r:id="rId26"/>
    <p:sldId id="516" r:id="rId27"/>
    <p:sldId id="478" r:id="rId28"/>
    <p:sldId id="479" r:id="rId29"/>
    <p:sldId id="480" r:id="rId30"/>
    <p:sldId id="493" r:id="rId31"/>
    <p:sldId id="509" r:id="rId32"/>
    <p:sldId id="481" r:id="rId33"/>
    <p:sldId id="522" r:id="rId34"/>
    <p:sldId id="510" r:id="rId35"/>
    <p:sldId id="505" r:id="rId36"/>
    <p:sldId id="506" r:id="rId37"/>
    <p:sldId id="507" r:id="rId38"/>
    <p:sldId id="369" r:id="rId39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>
    <p:restoredLeft sz="11864" autoAdjust="0"/>
    <p:restoredTop sz="94660"/>
  </p:normalViewPr>
  <p:slideViewPr>
    <p:cSldViewPr>
      <p:cViewPr varScale="1">
        <p:scale>
          <a:sx n="69" d="100"/>
          <a:sy n="69" d="100"/>
        </p:scale>
        <p:origin x="1818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2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D6D-4403-B26E-039CE90F5561}"/>
              </c:ext>
            </c:extLst>
          </c:dPt>
          <c:dPt>
            <c:idx val="1"/>
            <c:bubble3D val="0"/>
            <c:explosion val="5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2D6D-4403-B26E-039CE90F5561}"/>
              </c:ext>
            </c:extLst>
          </c:dPt>
          <c:dPt>
            <c:idx val="2"/>
            <c:bubble3D val="0"/>
            <c:explosion val="46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2D6D-4403-B26E-039CE90F5561}"/>
              </c:ext>
            </c:extLst>
          </c:dPt>
          <c:dLbls>
            <c:dLbl>
              <c:idx val="0"/>
              <c:layout>
                <c:manualLayout>
                  <c:x val="4.6153846153844996E-3"/>
                  <c:y val="-2.16216216216215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D6D-4403-B26E-039CE90F5561}"/>
                </c:ext>
              </c:extLst>
            </c:dLbl>
            <c:dLbl>
              <c:idx val="1"/>
              <c:layout>
                <c:manualLayout>
                  <c:x val="-1.53846153846154E-3"/>
                  <c:y val="1.6216216216216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D6D-4403-B26E-039CE90F5561}"/>
                </c:ext>
              </c:extLst>
            </c:dLbl>
            <c:dLbl>
              <c:idx val="2"/>
              <c:layout>
                <c:manualLayout>
                  <c:x val="5.6923076923076903E-2"/>
                  <c:y val="-3.24324324324324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D6D-4403-B26E-039CE90F556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5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TablaDatos!$B$219:$B$221</c:f>
              <c:strCache>
                <c:ptCount val="3"/>
                <c:pt idx="0">
                  <c:v>Soltero(a)</c:v>
                </c:pt>
                <c:pt idx="1">
                  <c:v>Casado(a)</c:v>
                </c:pt>
                <c:pt idx="2">
                  <c:v>Vida en pareja</c:v>
                </c:pt>
              </c:strCache>
            </c:strRef>
          </c:cat>
          <c:val>
            <c:numRef>
              <c:f>TablaDatos!$C$219:$C$221</c:f>
              <c:numCache>
                <c:formatCode>General</c:formatCode>
                <c:ptCount val="3"/>
                <c:pt idx="0">
                  <c:v>0.48148148148148101</c:v>
                </c:pt>
                <c:pt idx="1">
                  <c:v>0.48148148148148101</c:v>
                </c:pt>
                <c:pt idx="2">
                  <c:v>3.7037037037037E-2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D6D-4403-B26E-039CE90F556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-2.70227708022979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F08-4CA4-B28E-83301A76C218}"/>
                </c:ext>
              </c:extLst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F08-4CA4-B28E-83301A76C218}"/>
                </c:ext>
              </c:extLst>
            </c:dLbl>
            <c:dLbl>
              <c:idx val="2"/>
              <c:layout>
                <c:manualLayout>
                  <c:x val="3.30303507516106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F08-4CA4-B28E-83301A76C218}"/>
                </c:ext>
              </c:extLst>
            </c:dLbl>
            <c:dLbl>
              <c:idx val="3"/>
              <c:layout>
                <c:manualLayout>
                  <c:x val="3.09089477451682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F08-4CA4-B28E-83301A76C21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TablaDatos!$B$105:$B$108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TablaDatos!$C$105:$C$108</c:f>
              <c:numCache>
                <c:formatCode>General</c:formatCode>
                <c:ptCount val="4"/>
                <c:pt idx="0">
                  <c:v>4.3478260869565202E-2</c:v>
                </c:pt>
                <c:pt idx="1">
                  <c:v>4.3478260869565202E-2</c:v>
                </c:pt>
                <c:pt idx="2">
                  <c:v>0.13043478260869601</c:v>
                </c:pt>
                <c:pt idx="3">
                  <c:v>0.78260869565217395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F08-4CA4-B28E-83301A76C2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5444472"/>
        <c:axId val="-2085497160"/>
        <c:axId val="0"/>
      </c:bar3DChart>
      <c:catAx>
        <c:axId val="-208544447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85497160"/>
        <c:crosses val="autoZero"/>
        <c:auto val="1"/>
        <c:lblAlgn val="ctr"/>
        <c:lblOffset val="100"/>
        <c:noMultiLvlLbl val="0"/>
      </c:catAx>
      <c:valAx>
        <c:axId val="-20854971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854444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946-4CBC-8CDD-B9177C5F52EB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946-4CBC-8CDD-B9177C5F52EB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946-4CBC-8CDD-B9177C5F52EB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946-4CBC-8CDD-B9177C5F52EB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946-4CBC-8CDD-B9177C5F52EB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946-4CBC-8CDD-B9177C5F52EB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946-4CBC-8CDD-B9177C5F52EB}"/>
                </c:ext>
              </c:extLst>
            </c:dLbl>
            <c:dLbl>
              <c:idx val="7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946-4CBC-8CDD-B9177C5F52EB}"/>
                </c:ext>
              </c:extLst>
            </c:dLbl>
            <c:dLbl>
              <c:idx val="8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946-4CBC-8CDD-B9177C5F52E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TablaDatos!$B$113:$B$121</c:f>
              <c:strCache>
                <c:ptCount val="9"/>
                <c:pt idx="0">
                  <c:v>De $4,001 a $6,000</c:v>
                </c:pt>
                <c:pt idx="1">
                  <c:v>De $6,001 a $8,000</c:v>
                </c:pt>
                <c:pt idx="2">
                  <c:v>De $8,001 a $10,000</c:v>
                </c:pt>
                <c:pt idx="3">
                  <c:v>De $10,001 a $12,000</c:v>
                </c:pt>
                <c:pt idx="4">
                  <c:v>De $12,001 a $15,000</c:v>
                </c:pt>
                <c:pt idx="5">
                  <c:v>De $15,001 a $20,000</c:v>
                </c:pt>
                <c:pt idx="6">
                  <c:v>De $20,001 a $25,000</c:v>
                </c:pt>
                <c:pt idx="7">
                  <c:v>De $25,001 a $30,000</c:v>
                </c:pt>
                <c:pt idx="8">
                  <c:v>De $ 30,001 a $ 40,000</c:v>
                </c:pt>
              </c:strCache>
            </c:strRef>
          </c:cat>
          <c:val>
            <c:numRef>
              <c:f>TablaDatos!$C$113:$C$121</c:f>
              <c:numCache>
                <c:formatCode>General</c:formatCode>
                <c:ptCount val="9"/>
                <c:pt idx="0">
                  <c:v>0.08</c:v>
                </c:pt>
                <c:pt idx="1">
                  <c:v>0.08</c:v>
                </c:pt>
                <c:pt idx="2">
                  <c:v>0.28000000000000003</c:v>
                </c:pt>
                <c:pt idx="3">
                  <c:v>0.08</c:v>
                </c:pt>
                <c:pt idx="4">
                  <c:v>0.12</c:v>
                </c:pt>
                <c:pt idx="5">
                  <c:v>0.16</c:v>
                </c:pt>
                <c:pt idx="6">
                  <c:v>0.08</c:v>
                </c:pt>
                <c:pt idx="7">
                  <c:v>0.08</c:v>
                </c:pt>
                <c:pt idx="8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946-4CBC-8CDD-B9177C5F52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2509128"/>
        <c:axId val="-2132506472"/>
        <c:axId val="0"/>
      </c:bar3DChart>
      <c:catAx>
        <c:axId val="-213250912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32506472"/>
        <c:crosses val="autoZero"/>
        <c:auto val="1"/>
        <c:lblAlgn val="ctr"/>
        <c:lblOffset val="100"/>
        <c:noMultiLvlLbl val="0"/>
      </c:catAx>
      <c:valAx>
        <c:axId val="-21325064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25091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TablaDatos!$B$126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D42-4BAE-8C2F-53C6432F388A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300"/>
                      <a:t>Sí
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D42-4BAE-8C2F-53C6432F388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TablaDatos!$C$126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D42-4BAE-8C2F-53C6432F388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7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478-4A60-BD8B-0080ACBD5C57}"/>
                </c:ext>
              </c:extLst>
            </c:dLbl>
            <c:dLbl>
              <c:idx val="1"/>
              <c:layout>
                <c:manualLayout>
                  <c:x val="2.75758052970652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478-4A60-BD8B-0080ACBD5C57}"/>
                </c:ext>
              </c:extLst>
            </c:dLbl>
            <c:dLbl>
              <c:idx val="2"/>
              <c:layout>
                <c:manualLayout>
                  <c:x val="2.75758052970651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478-4A60-BD8B-0080ACBD5C57}"/>
                </c:ext>
              </c:extLst>
            </c:dLbl>
            <c:dLbl>
              <c:idx val="3"/>
              <c:layout>
                <c:manualLayout>
                  <c:x val="2.75758052970651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478-4A60-BD8B-0080ACBD5C5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TablaDatos!$B$169:$B$172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TablaDatos!$C$169:$C$172</c:f>
              <c:numCache>
                <c:formatCode>General</c:formatCode>
                <c:ptCount val="4"/>
                <c:pt idx="0">
                  <c:v>0.66666666666666696</c:v>
                </c:pt>
                <c:pt idx="1">
                  <c:v>0.18518518518518501</c:v>
                </c:pt>
                <c:pt idx="2">
                  <c:v>7.4074074074074098E-2</c:v>
                </c:pt>
                <c:pt idx="3">
                  <c:v>7.4074074074074098E-2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478-4A60-BD8B-0080ACBD5C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16182040"/>
        <c:axId val="2117020776"/>
        <c:axId val="0"/>
      </c:bar3DChart>
      <c:catAx>
        <c:axId val="211618204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17020776"/>
        <c:crosses val="autoZero"/>
        <c:auto val="1"/>
        <c:lblAlgn val="ctr"/>
        <c:lblOffset val="100"/>
        <c:noMultiLvlLbl val="0"/>
      </c:catAx>
      <c:valAx>
        <c:axId val="21170207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161820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0909090909090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030-4D20-B2A9-9DD5BB30AEE9}"/>
                </c:ext>
              </c:extLst>
            </c:dLbl>
            <c:dLbl>
              <c:idx val="1"/>
              <c:layout>
                <c:manualLayout>
                  <c:x val="2.75756621331424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030-4D20-B2A9-9DD5BB30AEE9}"/>
                </c:ext>
              </c:extLst>
            </c:dLbl>
            <c:dLbl>
              <c:idx val="2"/>
              <c:layout>
                <c:manualLayout>
                  <c:x val="3.48485325697924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030-4D20-B2A9-9DD5BB30AEE9}"/>
                </c:ext>
              </c:extLst>
            </c:dLbl>
            <c:dLbl>
              <c:idx val="3"/>
              <c:layout>
                <c:manualLayout>
                  <c:x val="3.4848532569792402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030-4D20-B2A9-9DD5BB30AEE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TablaDatos!$B$130:$B$133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TablaDatos!$C$130:$C$133</c:f>
              <c:numCache>
                <c:formatCode>General</c:formatCode>
                <c:ptCount val="4"/>
                <c:pt idx="0">
                  <c:v>0.96296296296296302</c:v>
                </c:pt>
                <c:pt idx="1">
                  <c:v>3.7037037037037E-2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030-4D20-B2A9-9DD5BB30AE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2118202632"/>
        <c:axId val="-2080900216"/>
        <c:axId val="0"/>
      </c:bar3DChart>
      <c:catAx>
        <c:axId val="211820263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80900216"/>
        <c:crosses val="autoZero"/>
        <c:auto val="1"/>
        <c:lblAlgn val="ctr"/>
        <c:lblOffset val="100"/>
        <c:noMultiLvlLbl val="0"/>
      </c:catAx>
      <c:valAx>
        <c:axId val="-20809002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21182026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1006299212598402"/>
          <c:y val="0.22946392849542499"/>
          <c:w val="0.44473500357909801"/>
          <c:h val="0.754745264949989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58F-4DF2-9052-34FF93CFCBA3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58F-4DF2-9052-34FF93CFCBA3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58F-4DF2-9052-34FF93CFCBA3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58F-4DF2-9052-34FF93CFCBA3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58F-4DF2-9052-34FF93CFCBA3}"/>
                </c:ext>
              </c:extLst>
            </c:dLbl>
            <c:dLbl>
              <c:idx val="5"/>
              <c:layout>
                <c:manualLayout>
                  <c:x val="1.8181818181818198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58F-4DF2-9052-34FF93CFCBA3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58F-4DF2-9052-34FF93CFCBA3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58F-4DF2-9052-34FF93CFCBA3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58F-4DF2-9052-34FF93CFCBA3}"/>
                </c:ext>
              </c:extLst>
            </c:dLbl>
            <c:dLbl>
              <c:idx val="9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58F-4DF2-9052-34FF93CFCBA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TablaDatos!$B$138:$B$147</c:f>
              <c:strCache>
                <c:ptCount val="10"/>
                <c:pt idx="0">
                  <c:v>Diseño de proyectos</c:v>
                </c:pt>
                <c:pt idx="1">
                  <c:v>Investigación</c:v>
                </c:pt>
                <c:pt idx="2">
                  <c:v>Actitudes emprendedoras</c:v>
                </c:pt>
                <c:pt idx="3">
                  <c:v>Liderazgo</c:v>
                </c:pt>
                <c:pt idx="4">
                  <c:v>Comunicación</c:v>
                </c:pt>
                <c:pt idx="5">
                  <c:v>Trabajo en equipo</c:v>
                </c:pt>
                <c:pt idx="6">
                  <c:v>Ninguna</c:v>
                </c:pt>
                <c:pt idx="7">
                  <c:v>Solución de problemas</c:v>
                </c:pt>
                <c:pt idx="8">
                  <c:v>Manejo de instrumentos y herramientas</c:v>
                </c:pt>
                <c:pt idx="9">
                  <c:v>Segundo idioma</c:v>
                </c:pt>
              </c:strCache>
            </c:strRef>
          </c:cat>
          <c:val>
            <c:numRef>
              <c:f>TablaDatos!$C$138:$C$147</c:f>
              <c:numCache>
                <c:formatCode>General</c:formatCode>
                <c:ptCount val="10"/>
                <c:pt idx="0">
                  <c:v>0.296296296296296</c:v>
                </c:pt>
                <c:pt idx="1">
                  <c:v>0.148148148148148</c:v>
                </c:pt>
                <c:pt idx="2">
                  <c:v>0.11111111111111099</c:v>
                </c:pt>
                <c:pt idx="3">
                  <c:v>0.11111111111111099</c:v>
                </c:pt>
                <c:pt idx="4">
                  <c:v>7.4074074074074098E-2</c:v>
                </c:pt>
                <c:pt idx="5">
                  <c:v>7.4074074074074098E-2</c:v>
                </c:pt>
                <c:pt idx="6">
                  <c:v>7.4074074074074098E-2</c:v>
                </c:pt>
                <c:pt idx="7">
                  <c:v>3.7037037037037E-2</c:v>
                </c:pt>
                <c:pt idx="8">
                  <c:v>3.7037037037037E-2</c:v>
                </c:pt>
                <c:pt idx="9">
                  <c:v>3.7037037037037E-2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58F-4DF2-9052-34FF93CFCB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22729640"/>
        <c:axId val="-2125950168"/>
        <c:axId val="0"/>
      </c:bar3DChart>
      <c:catAx>
        <c:axId val="-212272964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-2125950168"/>
        <c:crosses val="autoZero"/>
        <c:auto val="1"/>
        <c:lblAlgn val="ctr"/>
        <c:lblOffset val="100"/>
        <c:noMultiLvlLbl val="0"/>
      </c:catAx>
      <c:valAx>
        <c:axId val="-21259501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227296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8555619183965501E-2"/>
                  <c:y val="6.384337092998510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516-4E15-BC07-2909ABEA3245}"/>
                </c:ext>
              </c:extLst>
            </c:dLbl>
            <c:dLbl>
              <c:idx val="1"/>
              <c:layout>
                <c:manualLayout>
                  <c:x val="1.63636363636364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516-4E15-BC07-2909ABEA3245}"/>
                </c:ext>
              </c:extLst>
            </c:dLbl>
            <c:dLbl>
              <c:idx val="2"/>
              <c:layout>
                <c:manualLayout>
                  <c:x val="1.8181818181818198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516-4E15-BC07-2909ABEA3245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516-4E15-BC07-2909ABEA3245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516-4E15-BC07-2909ABEA3245}"/>
                </c:ext>
              </c:extLst>
            </c:dLbl>
            <c:dLbl>
              <c:idx val="5"/>
              <c:layout>
                <c:manualLayout>
                  <c:x val="1.5573801002147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516-4E15-BC07-2909ABEA3245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516-4E15-BC07-2909ABEA3245}"/>
                </c:ext>
              </c:extLst>
            </c:dLbl>
            <c:dLbl>
              <c:idx val="7"/>
              <c:layout>
                <c:manualLayout>
                  <c:x val="1.45454545454545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516-4E15-BC07-2909ABEA3245}"/>
                </c:ext>
              </c:extLst>
            </c:dLbl>
            <c:dLbl>
              <c:idx val="8"/>
              <c:layout>
                <c:manualLayout>
                  <c:x val="1.45453113815319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516-4E15-BC07-2909ABEA324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TablaDatos!$B$152:$B$160</c:f>
              <c:strCache>
                <c:ptCount val="9"/>
                <c:pt idx="0">
                  <c:v>Comunicación</c:v>
                </c:pt>
                <c:pt idx="1">
                  <c:v>Trabajo en equipo</c:v>
                </c:pt>
                <c:pt idx="2">
                  <c:v>Liderazgo</c:v>
                </c:pt>
                <c:pt idx="3">
                  <c:v>Ninguna</c:v>
                </c:pt>
                <c:pt idx="4">
                  <c:v>Investigación</c:v>
                </c:pt>
                <c:pt idx="5">
                  <c:v>Diseño de proyectos</c:v>
                </c:pt>
                <c:pt idx="6">
                  <c:v>Solución de problemas</c:v>
                </c:pt>
                <c:pt idx="7">
                  <c:v>Manejo de instrumentos y herramientas</c:v>
                </c:pt>
                <c:pt idx="8">
                  <c:v>Actitudes emprendedoras</c:v>
                </c:pt>
              </c:strCache>
            </c:strRef>
          </c:cat>
          <c:val>
            <c:numRef>
              <c:f>TablaDatos!$C$152:$C$160</c:f>
              <c:numCache>
                <c:formatCode>General</c:formatCode>
                <c:ptCount val="9"/>
                <c:pt idx="0">
                  <c:v>0.148148148148148</c:v>
                </c:pt>
                <c:pt idx="1">
                  <c:v>0.148148148148148</c:v>
                </c:pt>
                <c:pt idx="2">
                  <c:v>0.148148148148148</c:v>
                </c:pt>
                <c:pt idx="3">
                  <c:v>0.148148148148148</c:v>
                </c:pt>
                <c:pt idx="4">
                  <c:v>0.11111111111111099</c:v>
                </c:pt>
                <c:pt idx="5">
                  <c:v>0.11111111111111099</c:v>
                </c:pt>
                <c:pt idx="6">
                  <c:v>7.4074074074074098E-2</c:v>
                </c:pt>
                <c:pt idx="7">
                  <c:v>7.4074074074074098E-2</c:v>
                </c:pt>
                <c:pt idx="8">
                  <c:v>3.7037037037037E-2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9516-4E15-BC07-2909ABEA32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7888200"/>
        <c:axId val="-2125724760"/>
        <c:axId val="0"/>
      </c:bar3DChart>
      <c:catAx>
        <c:axId val="-208788820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-2125724760"/>
        <c:crosses val="autoZero"/>
        <c:auto val="1"/>
        <c:lblAlgn val="ctr"/>
        <c:lblOffset val="100"/>
        <c:noMultiLvlLbl val="0"/>
      </c:catAx>
      <c:valAx>
        <c:axId val="-21257247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878882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3846153846154"/>
          <c:y val="0.240540540540541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TablaDatos!$B$165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6C21-472D-B81C-4CA956D9B37F}"/>
              </c:ext>
            </c:extLst>
          </c:dPt>
          <c:dLbls>
            <c:dLbl>
              <c:idx val="0"/>
              <c:layout>
                <c:manualLayout>
                  <c:x val="3.0769230769230201E-3"/>
                  <c:y val="3.5135135135135102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Sí
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C21-472D-B81C-4CA956D9B37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TablaDatos!$C$165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21-472D-B81C-4CA956D9B37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D9C-4CE3-85C7-7D2E5E80144B}"/>
                </c:ext>
              </c:extLst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D9C-4CE3-85C7-7D2E5E80144B}"/>
                </c:ext>
              </c:extLst>
            </c:dLbl>
            <c:dLbl>
              <c:idx val="2"/>
              <c:layout>
                <c:manualLayout>
                  <c:x val="2.75758052970651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D9C-4CE3-85C7-7D2E5E80144B}"/>
                </c:ext>
              </c:extLst>
            </c:dLbl>
            <c:dLbl>
              <c:idx val="3"/>
              <c:layout>
                <c:manualLayout>
                  <c:x val="2.75758052970651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D9C-4CE3-85C7-7D2E5E80144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TablaDatos!$B$183:$B$186</c:f>
              <c:strCache>
                <c:ptCount val="4"/>
                <c:pt idx="0">
                  <c:v>Curso</c:v>
                </c:pt>
                <c:pt idx="1">
                  <c:v>Diplomado</c:v>
                </c:pt>
                <c:pt idx="2">
                  <c:v>Doctorado</c:v>
                </c:pt>
                <c:pt idx="3">
                  <c:v>Otra licenciatura</c:v>
                </c:pt>
              </c:strCache>
            </c:strRef>
          </c:cat>
          <c:val>
            <c:numRef>
              <c:f>TablaDatos!$C$183:$C$186</c:f>
              <c:numCache>
                <c:formatCode>General</c:formatCode>
                <c:ptCount val="4"/>
                <c:pt idx="0">
                  <c:v>0.42857142857142899</c:v>
                </c:pt>
                <c:pt idx="1">
                  <c:v>0.35714285714285698</c:v>
                </c:pt>
                <c:pt idx="2">
                  <c:v>0.14285714285714299</c:v>
                </c:pt>
                <c:pt idx="3">
                  <c:v>7.1428571428571397E-2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D9C-4CE3-85C7-7D2E5E8014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6167416"/>
        <c:axId val="-2086164408"/>
        <c:axId val="0"/>
      </c:bar3DChart>
      <c:catAx>
        <c:axId val="-208616741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-2086164408"/>
        <c:crosses val="autoZero"/>
        <c:auto val="1"/>
        <c:lblAlgn val="ctr"/>
        <c:lblOffset val="100"/>
        <c:noMultiLvlLbl val="0"/>
      </c:catAx>
      <c:valAx>
        <c:axId val="-20861644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861674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E877-4388-9042-BC64609A74EC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877-4388-9042-BC64609A74EC}"/>
              </c:ext>
            </c:extLst>
          </c:dPt>
          <c:dLbls>
            <c:dLbl>
              <c:idx val="0"/>
              <c:layout>
                <c:manualLayout>
                  <c:x val="7.6923076923076901E-3"/>
                  <c:y val="0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877-4388-9042-BC64609A74EC}"/>
                </c:ext>
              </c:extLst>
            </c:dLbl>
            <c:dLbl>
              <c:idx val="1"/>
              <c:layout>
                <c:manualLayout>
                  <c:x val="-7.6923076923077196E-3"/>
                  <c:y val="-1.08108108108107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877-4388-9042-BC64609A74E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TablaDatos!$B$177:$B$178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TablaDatos!$C$177:$C$178</c:f>
              <c:numCache>
                <c:formatCode>General</c:formatCode>
                <c:ptCount val="2"/>
                <c:pt idx="0">
                  <c:v>0.51851851851851904</c:v>
                </c:pt>
                <c:pt idx="1">
                  <c:v>0.48148148148148101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877-4388-9042-BC64609A74E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272727272727299E-2"/>
                  <c:y val="2.12811236383735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884-4218-B413-08957ADB22E6}"/>
                </c:ext>
              </c:extLst>
            </c:dLbl>
            <c:dLbl>
              <c:idx val="1"/>
              <c:layout>
                <c:manualLayout>
                  <c:x val="2.2121259842519701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884-4218-B413-08957ADB22E6}"/>
                </c:ext>
              </c:extLst>
            </c:dLbl>
            <c:dLbl>
              <c:idx val="2"/>
              <c:layout>
                <c:manualLayout>
                  <c:x val="1.666666666666679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884-4218-B413-08957ADB22E6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884-4218-B413-08957ADB22E6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884-4218-B413-08957ADB22E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TablaDatos!$B$11:$B$15</c:f>
              <c:strCache>
                <c:ptCount val="5"/>
                <c:pt idx="0">
                  <c:v>Especialización de conocimientos</c:v>
                </c:pt>
                <c:pt idx="1">
                  <c:v>Mejorar mi trayectoria profesional (currículum)</c:v>
                </c:pt>
                <c:pt idx="2">
                  <c:v>Gusto por el posgrado</c:v>
                </c:pt>
                <c:pt idx="3">
                  <c:v>Actualizar mis conocimientos</c:v>
                </c:pt>
                <c:pt idx="4">
                  <c:v>Mejorar en el ámbito laboral  (sueldo- puesto)</c:v>
                </c:pt>
              </c:strCache>
            </c:strRef>
          </c:cat>
          <c:val>
            <c:numRef>
              <c:f>TablaDatos!$C$11:$C$15</c:f>
              <c:numCache>
                <c:formatCode>General</c:formatCode>
                <c:ptCount val="5"/>
                <c:pt idx="0">
                  <c:v>0.407407407407407</c:v>
                </c:pt>
                <c:pt idx="1">
                  <c:v>0.33333333333333298</c:v>
                </c:pt>
                <c:pt idx="2">
                  <c:v>0.18518518518518501</c:v>
                </c:pt>
                <c:pt idx="3">
                  <c:v>3.7037037037037E-2</c:v>
                </c:pt>
                <c:pt idx="4">
                  <c:v>3.7037037037037E-2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884-4218-B413-08957ADB22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29455704"/>
        <c:axId val="-2122899992"/>
        <c:axId val="0"/>
      </c:bar3DChart>
      <c:catAx>
        <c:axId val="-212945570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22899992"/>
        <c:crosses val="autoZero"/>
        <c:auto val="1"/>
        <c:lblAlgn val="ctr"/>
        <c:lblOffset val="100"/>
        <c:noMultiLvlLbl val="0"/>
      </c:catAx>
      <c:valAx>
        <c:axId val="-21228999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294557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TablaDatos!$B$191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C66D-4775-AF00-5B51E231F5AC}"/>
              </c:ext>
            </c:extLst>
          </c:dPt>
          <c:dLbls>
            <c:dLbl>
              <c:idx val="0"/>
              <c:layout>
                <c:manualLayout>
                  <c:x val="4.0231292976735597E-2"/>
                  <c:y val="3.0941981105413199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Sí
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66D-4775-AF00-5B51E231F5A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TablaDatos!$C$191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66D-4775-AF00-5B51E231F5A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4190-4380-92D4-1098342062B2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4190-4380-92D4-1098342062B2}"/>
              </c:ext>
            </c:extLst>
          </c:dPt>
          <c:dLbls>
            <c:dLbl>
              <c:idx val="0"/>
              <c:layout>
                <c:manualLayout>
                  <c:x val="-4.6153846153847303E-3"/>
                  <c:y val="2.9729729729729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190-4380-92D4-1098342062B2}"/>
                </c:ext>
              </c:extLst>
            </c:dLbl>
            <c:dLbl>
              <c:idx val="1"/>
              <c:layout>
                <c:manualLayout>
                  <c:x val="4.1538461538461503E-2"/>
                  <c:y val="-2.972972972972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190-4380-92D4-1098342062B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TablaDatos!$B$195:$B$196</c:f>
              <c:strCache>
                <c:ptCount val="2"/>
                <c:pt idx="0">
                  <c:v>Doctorado</c:v>
                </c:pt>
                <c:pt idx="1">
                  <c:v>Diplomado</c:v>
                </c:pt>
              </c:strCache>
            </c:strRef>
          </c:cat>
          <c:val>
            <c:numRef>
              <c:f>TablaDatos!$C$195:$C$196</c:f>
              <c:numCache>
                <c:formatCode>General</c:formatCode>
                <c:ptCount val="2"/>
                <c:pt idx="0">
                  <c:v>0.84615384615384603</c:v>
                </c:pt>
                <c:pt idx="1">
                  <c:v>0.15384615384615399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190-4380-92D4-1098342062B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538461538461499"/>
          <c:y val="0.224324324324324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TablaDatos!$B$201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D4C-4A2E-B666-39A2B3192BD9}"/>
              </c:ext>
            </c:extLst>
          </c:dPt>
          <c:dLbls>
            <c:dLbl>
              <c:idx val="0"/>
              <c:layout>
                <c:manualLayout>
                  <c:x val="0"/>
                  <c:y val="4.59459459459459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Sí
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D4C-4A2E-B666-39A2B3192BD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TablaDatos!$C$201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D4C-4A2E-B666-39A2B3192BD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1A8-41F7-AB59-96694A0CCEED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1A8-41F7-AB59-96694A0CCEED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1A8-41F7-AB59-96694A0CCEED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1A8-41F7-AB59-96694A0CCEED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1A8-41F7-AB59-96694A0CCEED}"/>
                </c:ext>
              </c:extLst>
            </c:dLbl>
            <c:dLbl>
              <c:idx val="5"/>
              <c:layout>
                <c:manualLayout>
                  <c:x val="1.45454545454545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1A8-41F7-AB59-96694A0CCEED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1A8-41F7-AB59-96694A0CCEE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TablaDatos!$B$20:$B$26</c:f>
              <c:strCache>
                <c:ptCount val="7"/>
                <c:pt idx="0">
                  <c:v>Por la calidad académica</c:v>
                </c:pt>
                <c:pt idx="1">
                  <c:v>Por el programa de estudios</c:v>
                </c:pt>
                <c:pt idx="2">
                  <c:v>Por su prestigio</c:v>
                </c:pt>
                <c:pt idx="3">
                  <c:v>Es la única que oferta dicho posgrado</c:v>
                </c:pt>
                <c:pt idx="4">
                  <c:v>Ubicación</c:v>
                </c:pt>
                <c:pt idx="5">
                  <c:v>Porque es mi alma máter</c:v>
                </c:pt>
                <c:pt idx="6">
                  <c:v>Modalidad a distancia</c:v>
                </c:pt>
              </c:strCache>
            </c:strRef>
          </c:cat>
          <c:val>
            <c:numRef>
              <c:f>TablaDatos!$C$20:$C$26</c:f>
              <c:numCache>
                <c:formatCode>General</c:formatCode>
                <c:ptCount val="7"/>
                <c:pt idx="0">
                  <c:v>0.33333333333333298</c:v>
                </c:pt>
                <c:pt idx="1">
                  <c:v>0.296296296296296</c:v>
                </c:pt>
                <c:pt idx="2">
                  <c:v>0.18518518518518501</c:v>
                </c:pt>
                <c:pt idx="3">
                  <c:v>7.4074074074074098E-2</c:v>
                </c:pt>
                <c:pt idx="4">
                  <c:v>3.7037037037037E-2</c:v>
                </c:pt>
                <c:pt idx="5">
                  <c:v>3.7037037037037E-2</c:v>
                </c:pt>
                <c:pt idx="6">
                  <c:v>3.7037037037037E-2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1A8-41F7-AB59-96694A0CCE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0805816"/>
        <c:axId val="2116090152"/>
        <c:axId val="0"/>
      </c:bar3DChart>
      <c:catAx>
        <c:axId val="-208080581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2116090152"/>
        <c:crosses val="autoZero"/>
        <c:auto val="1"/>
        <c:lblAlgn val="ctr"/>
        <c:lblOffset val="100"/>
        <c:noMultiLvlLbl val="0"/>
      </c:catAx>
      <c:valAx>
        <c:axId val="21160901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808058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2ED9-4E6E-8B09-79A553333D24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2ED9-4E6E-8B09-79A553333D24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5-2ED9-4E6E-8B09-79A553333D24}"/>
              </c:ext>
            </c:extLst>
          </c:dPt>
          <c:dLbls>
            <c:dLbl>
              <c:idx val="0"/>
              <c:layout>
                <c:manualLayout>
                  <c:x val="-6.7502498469954805E-2"/>
                  <c:y val="-5.91379665637968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ED9-4E6E-8B09-79A553333D24}"/>
                </c:ext>
              </c:extLst>
            </c:dLbl>
            <c:dLbl>
              <c:idx val="1"/>
              <c:layout>
                <c:manualLayout>
                  <c:x val="-1.8461538461538501E-2"/>
                  <c:y val="-2.43243243243243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ED9-4E6E-8B09-79A553333D24}"/>
                </c:ext>
              </c:extLst>
            </c:dLbl>
            <c:dLbl>
              <c:idx val="2"/>
              <c:layout>
                <c:manualLayout>
                  <c:x val="-1.38461538461538E-2"/>
                  <c:y val="2.43243243243243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ED9-4E6E-8B09-79A553333D2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TablaDatos!$B$37:$B$39</c:f>
              <c:strCache>
                <c:ptCount val="3"/>
                <c:pt idx="0">
                  <c:v>Falta de tiempo</c:v>
                </c:pt>
                <c:pt idx="1">
                  <c:v>No he realizado/terminado la tesis</c:v>
                </c:pt>
                <c:pt idx="2">
                  <c:v>Trámite en proceso</c:v>
                </c:pt>
              </c:strCache>
            </c:strRef>
          </c:cat>
          <c:val>
            <c:numRef>
              <c:f>TablaDatos!$C$37:$C$39</c:f>
              <c:numCache>
                <c:formatCode>General</c:formatCode>
                <c:ptCount val="3"/>
                <c:pt idx="0">
                  <c:v>0.125</c:v>
                </c:pt>
                <c:pt idx="1">
                  <c:v>6.25E-2</c:v>
                </c:pt>
                <c:pt idx="2">
                  <c:v>0.8125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ED9-4E6E-8B09-79A553333D2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1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C15-4ACD-9B0A-D29AF1C02B3C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C15-4ACD-9B0A-D29AF1C02B3C}"/>
              </c:ext>
            </c:extLst>
          </c:dPt>
          <c:dLbls>
            <c:dLbl>
              <c:idx val="0"/>
              <c:layout>
                <c:manualLayout>
                  <c:x val="-2.4615384615384699E-2"/>
                  <c:y val="7.02702702702703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C15-4ACD-9B0A-D29AF1C02B3C}"/>
                </c:ext>
              </c:extLst>
            </c:dLbl>
            <c:dLbl>
              <c:idx val="1"/>
              <c:layout>
                <c:manualLayout>
                  <c:x val="6.30769230769231E-2"/>
                  <c:y val="-5.13513513513514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C15-4ACD-9B0A-D29AF1C02B3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TablaDatos!$B$50:$B$51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TablaDatos!$C$50:$C$51</c:f>
              <c:numCache>
                <c:formatCode>General</c:formatCode>
                <c:ptCount val="2"/>
                <c:pt idx="0">
                  <c:v>0.70370370370370405</c:v>
                </c:pt>
                <c:pt idx="1">
                  <c:v>0.296296296296296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15-4ACD-9B0A-D29AF1C02B3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090909090909001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C29-4A38-8CA6-49C357D1241B}"/>
                </c:ext>
              </c:extLst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C29-4A38-8CA6-49C357D1241B}"/>
                </c:ext>
              </c:extLst>
            </c:dLbl>
            <c:dLbl>
              <c:idx val="2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C29-4A38-8CA6-49C357D1241B}"/>
                </c:ext>
              </c:extLst>
            </c:dLbl>
            <c:dLbl>
              <c:idx val="3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C29-4A38-8CA6-49C357D1241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TablaDatos!$B$56:$B$59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TablaDatos!$C$56:$C$59</c:f>
              <c:numCache>
                <c:formatCode>General</c:formatCode>
                <c:ptCount val="4"/>
                <c:pt idx="0">
                  <c:v>0.74074074074074103</c:v>
                </c:pt>
                <c:pt idx="1">
                  <c:v>0.25925925925925902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C29-4A38-8CA6-49C357D124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2824952"/>
        <c:axId val="-2131907864"/>
        <c:axId val="0"/>
      </c:bar3DChart>
      <c:catAx>
        <c:axId val="-213282495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31907864"/>
        <c:crosses val="autoZero"/>
        <c:auto val="1"/>
        <c:lblAlgn val="ctr"/>
        <c:lblOffset val="100"/>
        <c:noMultiLvlLbl val="0"/>
      </c:catAx>
      <c:valAx>
        <c:axId val="-21319078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28249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09841088045812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FF6-4FCE-9324-4C919C8E101B}"/>
                </c:ext>
              </c:extLst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FF6-4FCE-9324-4C919C8E101B}"/>
                </c:ext>
              </c:extLst>
            </c:dLbl>
            <c:dLbl>
              <c:idx val="2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FF6-4FCE-9324-4C919C8E101B}"/>
                </c:ext>
              </c:extLst>
            </c:dLbl>
            <c:dLbl>
              <c:idx val="3"/>
              <c:layout>
                <c:manualLayout>
                  <c:x val="2.75758052970651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FF6-4FCE-9324-4C919C8E101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TablaDatos!$B$80:$B$83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TablaDatos!$C$80:$C$83</c:f>
              <c:numCache>
                <c:formatCode>General</c:formatCode>
                <c:ptCount val="4"/>
                <c:pt idx="0">
                  <c:v>0.88888888888888895</c:v>
                </c:pt>
                <c:pt idx="1">
                  <c:v>7.4074074074074098E-2</c:v>
                </c:pt>
                <c:pt idx="2">
                  <c:v>0</c:v>
                </c:pt>
                <c:pt idx="3">
                  <c:v>3.7037037037037E-2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FF6-4FCE-9324-4C919C8E10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31951688"/>
        <c:axId val="-2133711752"/>
        <c:axId val="0"/>
      </c:bar3DChart>
      <c:catAx>
        <c:axId val="-213195168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33711752"/>
        <c:crosses val="autoZero"/>
        <c:auto val="1"/>
        <c:lblAlgn val="ctr"/>
        <c:lblOffset val="100"/>
        <c:noMultiLvlLbl val="0"/>
      </c:catAx>
      <c:valAx>
        <c:axId val="-21337117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319516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28E-4792-BE03-6FFDF570F145}"/>
                </c:ext>
              </c:extLst>
            </c:dLbl>
            <c:dLbl>
              <c:idx val="1"/>
              <c:layout>
                <c:manualLayout>
                  <c:x val="2.75758052970652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28E-4792-BE03-6FFDF570F145}"/>
                </c:ext>
              </c:extLst>
            </c:dLbl>
            <c:dLbl>
              <c:idx val="2"/>
              <c:layout>
                <c:manualLayout>
                  <c:x val="2.2121259842519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28E-4792-BE03-6FFDF570F145}"/>
                </c:ext>
              </c:extLst>
            </c:dLbl>
            <c:dLbl>
              <c:idx val="3"/>
              <c:layout>
                <c:manualLayout>
                  <c:x val="2.54545454545455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28E-4792-BE03-6FFDF570F14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TablaDatos!$B$88:$B$91</c:f>
              <c:strCache>
                <c:ptCount val="4"/>
                <c:pt idx="0">
                  <c:v>En calidad de trabajo / Incorporé conocimientos</c:v>
                </c:pt>
                <c:pt idx="1">
                  <c:v>Incremento en responsabilidades</c:v>
                </c:pt>
                <c:pt idx="2">
                  <c:v>Incremento de percepciones económicas</c:v>
                </c:pt>
                <c:pt idx="3">
                  <c:v>Incremento en nivel jerárquico</c:v>
                </c:pt>
              </c:strCache>
            </c:strRef>
          </c:cat>
          <c:val>
            <c:numRef>
              <c:f>TablaDatos!$C$88:$C$91</c:f>
              <c:numCache>
                <c:formatCode>General</c:formatCode>
                <c:ptCount val="4"/>
                <c:pt idx="0">
                  <c:v>0.73076923076923095</c:v>
                </c:pt>
                <c:pt idx="1">
                  <c:v>0.115384615384615</c:v>
                </c:pt>
                <c:pt idx="2">
                  <c:v>7.69230769230769E-2</c:v>
                </c:pt>
                <c:pt idx="3">
                  <c:v>7.69230769230769E-2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28E-4792-BE03-6FFDF570F1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127653000"/>
        <c:axId val="-2128249528"/>
        <c:axId val="0"/>
      </c:bar3DChart>
      <c:catAx>
        <c:axId val="-212765300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128249528"/>
        <c:crosses val="autoZero"/>
        <c:auto val="1"/>
        <c:lblAlgn val="ctr"/>
        <c:lblOffset val="100"/>
        <c:noMultiLvlLbl val="0"/>
      </c:catAx>
      <c:valAx>
        <c:axId val="-21282495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1276530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623478883301E-2"/>
                  <c:y val="2.702915513939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4D2-4231-B54C-EC2C2E52E3DF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4D2-4231-B54C-EC2C2E52E3DF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4D2-4231-B54C-EC2C2E52E3DF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4D2-4231-B54C-EC2C2E52E3DF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4D2-4231-B54C-EC2C2E52E3D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TablaDatos!$B$96:$B$100</c:f>
              <c:strCache>
                <c:ptCount val="5"/>
                <c:pt idx="0">
                  <c:v>Academia/ IES</c:v>
                </c:pt>
                <c:pt idx="1">
                  <c:v>Gobierno y/u Organismos Públicos</c:v>
                </c:pt>
                <c:pt idx="2">
                  <c:v>Empresa y/u Organismos Privados</c:v>
                </c:pt>
                <c:pt idx="3">
                  <c:v>Asociación Civil</c:v>
                </c:pt>
                <c:pt idx="4">
                  <c:v>Trabajador independiente</c:v>
                </c:pt>
              </c:strCache>
            </c:strRef>
          </c:cat>
          <c:val>
            <c:numRef>
              <c:f>TablaDatos!$C$96:$C$100</c:f>
              <c:numCache>
                <c:formatCode>General</c:formatCode>
                <c:ptCount val="5"/>
                <c:pt idx="0">
                  <c:v>0.44</c:v>
                </c:pt>
                <c:pt idx="1">
                  <c:v>0.28000000000000003</c:v>
                </c:pt>
                <c:pt idx="2">
                  <c:v>0.12</c:v>
                </c:pt>
                <c:pt idx="3">
                  <c:v>0.08</c:v>
                </c:pt>
                <c:pt idx="4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4D2-4231-B54C-EC2C2E52E3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-2084186376"/>
        <c:axId val="-2084976120"/>
        <c:axId val="0"/>
      </c:bar3DChart>
      <c:catAx>
        <c:axId val="-208418637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-2084976120"/>
        <c:crosses val="autoZero"/>
        <c:auto val="1"/>
        <c:lblAlgn val="ctr"/>
        <c:lblOffset val="100"/>
        <c:noMultiLvlLbl val="0"/>
      </c:catAx>
      <c:valAx>
        <c:axId val="-20849761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-20841863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Maestría en Educación Ambiental (a distancia)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635896" y="6021288"/>
            <a:ext cx="5472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</a:rPr>
              <a:t>* La opción “no” estaba en la batería de respuestas pero no fue elegida.</a:t>
            </a:r>
            <a:endParaRPr lang="es-MX" sz="1100" dirty="0">
              <a:solidFill>
                <a:schemeClr val="tx1"/>
              </a:solidFill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8348554"/>
              </p:ext>
            </p:extLst>
          </p:nvPr>
        </p:nvGraphicFramePr>
        <p:xfrm>
          <a:off x="179512" y="967518"/>
          <a:ext cx="8928992" cy="5315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2016831"/>
              </p:ext>
            </p:extLst>
          </p:nvPr>
        </p:nvGraphicFramePr>
        <p:xfrm>
          <a:off x="1396959" y="1052736"/>
          <a:ext cx="7452940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23528" y="1124744"/>
            <a:ext cx="84978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07504" y="1175556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91942" y="3748087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93.2%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23321" y="461218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8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23321" y="5198145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289328" y="3159001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295329" y="2276872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0" y="5805264"/>
            <a:ext cx="2771800" cy="10527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92293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1619672" y="1764953"/>
            <a:ext cx="6922517" cy="4912245"/>
            <a:chOff x="1619672" y="1764953"/>
            <a:chExt cx="6922517" cy="4912245"/>
          </a:xfrm>
        </p:grpSpPr>
        <p:sp>
          <p:nvSpPr>
            <p:cNvPr id="38916" name="AutoShape 4"/>
            <p:cNvSpPr>
              <a:spLocks noChangeArrowheads="1"/>
            </p:cNvSpPr>
            <p:nvPr/>
          </p:nvSpPr>
          <p:spPr bwMode="auto">
            <a:xfrm>
              <a:off x="6062514" y="2970511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6676876" y="2412653"/>
              <a:ext cx="885825" cy="3683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b="1" dirty="0" smtClean="0">
                  <a:solidFill>
                    <a:srgbClr val="A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entury Gothic" pitchFamily="34" charset="0"/>
                  <a:ea typeface="ＭＳ Ｐゴシック" pitchFamily="34" charset="-128"/>
                </a:rPr>
                <a:t>4.78</a:t>
              </a:r>
              <a:endParaRPr lang="es-MX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18" name="Rectangle 6"/>
            <p:cNvSpPr>
              <a:spLocks noChangeArrowheads="1"/>
            </p:cNvSpPr>
            <p:nvPr/>
          </p:nvSpPr>
          <p:spPr bwMode="auto">
            <a:xfrm>
              <a:off x="1619674" y="2852936"/>
              <a:ext cx="4269802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8919" name="Rectangle 7"/>
            <p:cNvSpPr>
              <a:spLocks noChangeArrowheads="1"/>
            </p:cNvSpPr>
            <p:nvPr/>
          </p:nvSpPr>
          <p:spPr bwMode="auto">
            <a:xfrm>
              <a:off x="1619672" y="2420888"/>
              <a:ext cx="4278314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8920" name="AutoShape 8"/>
            <p:cNvSpPr>
              <a:spLocks noChangeArrowheads="1"/>
            </p:cNvSpPr>
            <p:nvPr/>
          </p:nvSpPr>
          <p:spPr bwMode="auto">
            <a:xfrm>
              <a:off x="6076801" y="2541241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1" name="Rectangle 9"/>
            <p:cNvSpPr>
              <a:spLocks noChangeArrowheads="1"/>
            </p:cNvSpPr>
            <p:nvPr/>
          </p:nvSpPr>
          <p:spPr bwMode="auto">
            <a:xfrm>
              <a:off x="6676876" y="2852936"/>
              <a:ext cx="885825" cy="3683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xtLst/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4.74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2" name="AutoShape 16"/>
            <p:cNvSpPr>
              <a:spLocks noChangeArrowheads="1"/>
            </p:cNvSpPr>
            <p:nvPr/>
          </p:nvSpPr>
          <p:spPr bwMode="auto">
            <a:xfrm>
              <a:off x="6062514" y="3402558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3" name="Rectangle 18"/>
            <p:cNvSpPr>
              <a:spLocks noChangeArrowheads="1"/>
            </p:cNvSpPr>
            <p:nvPr/>
          </p:nvSpPr>
          <p:spPr bwMode="auto">
            <a:xfrm>
              <a:off x="1619673" y="5900212"/>
              <a:ext cx="427831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8924" name="Rectangle 21"/>
            <p:cNvSpPr>
              <a:spLocks noChangeArrowheads="1"/>
            </p:cNvSpPr>
            <p:nvPr/>
          </p:nvSpPr>
          <p:spPr bwMode="auto">
            <a:xfrm>
              <a:off x="6676876" y="3277146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4.63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5" name="Rectangle 5"/>
            <p:cNvSpPr>
              <a:spLocks noChangeArrowheads="1"/>
            </p:cNvSpPr>
            <p:nvPr/>
          </p:nvSpPr>
          <p:spPr bwMode="auto">
            <a:xfrm>
              <a:off x="6654651" y="3709194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4.59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6" name="Rectangle 7"/>
            <p:cNvSpPr>
              <a:spLocks noChangeArrowheads="1"/>
            </p:cNvSpPr>
            <p:nvPr/>
          </p:nvSpPr>
          <p:spPr bwMode="auto">
            <a:xfrm>
              <a:off x="1619673" y="4172570"/>
              <a:ext cx="4278313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8927" name="AutoShape 8"/>
            <p:cNvSpPr>
              <a:spLocks noChangeArrowheads="1"/>
            </p:cNvSpPr>
            <p:nvPr/>
          </p:nvSpPr>
          <p:spPr bwMode="auto">
            <a:xfrm>
              <a:off x="6056164" y="3837781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8" name="Rectangle 3"/>
            <p:cNvSpPr>
              <a:spLocks noChangeArrowheads="1"/>
            </p:cNvSpPr>
            <p:nvPr/>
          </p:nvSpPr>
          <p:spPr bwMode="auto">
            <a:xfrm>
              <a:off x="2133451" y="1849091"/>
              <a:ext cx="3240088" cy="347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</a:t>
              </a:r>
              <a:endParaRPr lang="es-MX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8929" name="Rectangle 3"/>
            <p:cNvSpPr>
              <a:spLocks noChangeArrowheads="1"/>
            </p:cNvSpPr>
            <p:nvPr/>
          </p:nvSpPr>
          <p:spPr bwMode="auto">
            <a:xfrm>
              <a:off x="5300514" y="1764953"/>
              <a:ext cx="3241675" cy="54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Nivel de desarrollo promedio</a:t>
              </a:r>
              <a:endParaRPr lang="es-MX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8930" name="AutoShape 4"/>
            <p:cNvSpPr>
              <a:spLocks noChangeArrowheads="1"/>
            </p:cNvSpPr>
            <p:nvPr/>
          </p:nvSpPr>
          <p:spPr bwMode="auto">
            <a:xfrm>
              <a:off x="6062514" y="4678065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1" name="Rectangle 5"/>
            <p:cNvSpPr>
              <a:spLocks noChangeArrowheads="1"/>
            </p:cNvSpPr>
            <p:nvPr/>
          </p:nvSpPr>
          <p:spPr bwMode="auto">
            <a:xfrm>
              <a:off x="6676876" y="4141242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4.52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2" name="Rectangle 6"/>
            <p:cNvSpPr>
              <a:spLocks noChangeArrowheads="1"/>
            </p:cNvSpPr>
            <p:nvPr/>
          </p:nvSpPr>
          <p:spPr bwMode="auto">
            <a:xfrm>
              <a:off x="1619674" y="4604618"/>
              <a:ext cx="4269802" cy="33697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8933" name="Rectangle 7"/>
            <p:cNvSpPr>
              <a:spLocks noChangeArrowheads="1"/>
            </p:cNvSpPr>
            <p:nvPr/>
          </p:nvSpPr>
          <p:spPr bwMode="auto">
            <a:xfrm>
              <a:off x="1619673" y="3284984"/>
              <a:ext cx="427831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8934" name="AutoShape 8"/>
            <p:cNvSpPr>
              <a:spLocks noChangeArrowheads="1"/>
            </p:cNvSpPr>
            <p:nvPr/>
          </p:nvSpPr>
          <p:spPr bwMode="auto">
            <a:xfrm>
              <a:off x="6076801" y="4269830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5" name="Rectangle 9"/>
            <p:cNvSpPr>
              <a:spLocks noChangeArrowheads="1"/>
            </p:cNvSpPr>
            <p:nvPr/>
          </p:nvSpPr>
          <p:spPr bwMode="auto">
            <a:xfrm>
              <a:off x="6676876" y="4592340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4.52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6" name="AutoShape 16"/>
            <p:cNvSpPr>
              <a:spLocks noChangeArrowheads="1"/>
            </p:cNvSpPr>
            <p:nvPr/>
          </p:nvSpPr>
          <p:spPr bwMode="auto">
            <a:xfrm>
              <a:off x="6062514" y="5130750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7" name="Rectangle 18"/>
            <p:cNvSpPr>
              <a:spLocks noChangeArrowheads="1"/>
            </p:cNvSpPr>
            <p:nvPr/>
          </p:nvSpPr>
          <p:spPr bwMode="auto">
            <a:xfrm>
              <a:off x="1619672" y="5468164"/>
              <a:ext cx="426980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8938" name="Rectangle 21"/>
            <p:cNvSpPr>
              <a:spLocks noChangeArrowheads="1"/>
            </p:cNvSpPr>
            <p:nvPr/>
          </p:nvSpPr>
          <p:spPr bwMode="auto">
            <a:xfrm>
              <a:off x="6676876" y="5005338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4.48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9" name="Rectangle 5"/>
            <p:cNvSpPr>
              <a:spLocks noChangeArrowheads="1"/>
            </p:cNvSpPr>
            <p:nvPr/>
          </p:nvSpPr>
          <p:spPr bwMode="auto">
            <a:xfrm>
              <a:off x="6654651" y="5445224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4.44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40" name="Rectangle 7"/>
            <p:cNvSpPr>
              <a:spLocks noChangeArrowheads="1"/>
            </p:cNvSpPr>
            <p:nvPr/>
          </p:nvSpPr>
          <p:spPr bwMode="auto">
            <a:xfrm>
              <a:off x="1619672" y="3739972"/>
              <a:ext cx="426980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41" name="AutoShape 8"/>
            <p:cNvSpPr>
              <a:spLocks noChangeArrowheads="1"/>
            </p:cNvSpPr>
            <p:nvPr/>
          </p:nvSpPr>
          <p:spPr bwMode="auto">
            <a:xfrm>
              <a:off x="6056164" y="5581402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1" name="AutoShape 16"/>
            <p:cNvSpPr>
              <a:spLocks noChangeArrowheads="1"/>
            </p:cNvSpPr>
            <p:nvPr/>
          </p:nvSpPr>
          <p:spPr bwMode="auto">
            <a:xfrm>
              <a:off x="6062514" y="599484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6676876" y="5877272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4.33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" name="Rectangle 7"/>
            <p:cNvSpPr>
              <a:spLocks noChangeArrowheads="1"/>
            </p:cNvSpPr>
            <p:nvPr/>
          </p:nvSpPr>
          <p:spPr bwMode="auto">
            <a:xfrm>
              <a:off x="1619674" y="6332260"/>
              <a:ext cx="4269800" cy="34493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Dominio de otro idioma (Inglés)</a:t>
              </a:r>
            </a:p>
          </p:txBody>
        </p:sp>
        <p:sp>
          <p:nvSpPr>
            <p:cNvPr id="34" name="AutoShape 16"/>
            <p:cNvSpPr>
              <a:spLocks noChangeArrowheads="1"/>
            </p:cNvSpPr>
            <p:nvPr/>
          </p:nvSpPr>
          <p:spPr bwMode="auto">
            <a:xfrm>
              <a:off x="6062512" y="6426894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6" name="Rectangle 21"/>
            <p:cNvSpPr>
              <a:spLocks noChangeArrowheads="1"/>
            </p:cNvSpPr>
            <p:nvPr/>
          </p:nvSpPr>
          <p:spPr bwMode="auto">
            <a:xfrm>
              <a:off x="6676874" y="6309320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3.67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1619672" y="5036116"/>
              <a:ext cx="426980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Directivas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1124744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3275856" y="4736177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678781"/>
              </p:ext>
            </p:extLst>
          </p:nvPr>
        </p:nvGraphicFramePr>
        <p:xfrm>
          <a:off x="323528" y="2492896"/>
          <a:ext cx="8501063" cy="2059824"/>
        </p:xfrm>
        <a:graphic>
          <a:graphicData uri="http://schemas.openxmlformats.org/drawingml/2006/table">
            <a:tbl>
              <a:tblPr/>
              <a:tblGrid>
                <a:gridCol w="72528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8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</a:t>
                      </a:r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competencias*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Comprensión y resolución de problemas educativo-ambientales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 desarrollo de una perspectiva de indagación, de análisis y de interpretación  en sus actividades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Formulación y gestión de programas educativos ambientales sectoriales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Conducción de procesos de desarrollo local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Elaboración de políticas públicas de educación ambiental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082948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como egresado,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cuenta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los siguientes CONOCIMIENTOS específicos de su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2555776" y="4653136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077646"/>
              </p:ext>
            </p:extLst>
          </p:nvPr>
        </p:nvGraphicFramePr>
        <p:xfrm>
          <a:off x="1115616" y="2420888"/>
          <a:ext cx="6984776" cy="2059825"/>
        </p:xfrm>
        <a:graphic>
          <a:graphicData uri="http://schemas.openxmlformats.org/drawingml/2006/table">
            <a:tbl>
              <a:tblPr/>
              <a:tblGrid>
                <a:gridCol w="5366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8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Procesos de desarrollo local mediante la educación ambiental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 de los elementos contextuales e históricos del territorio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 para la intervención educativo-ambiental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Fundamentos pedagógicos de la educación ambiental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Fundamentos filosóficos de la teoría ambiental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023516"/>
            <a:ext cx="8964613" cy="74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Universidad de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628429" y="213285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386585" y="270356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95911" y="316155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9.5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619672" y="404601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953388" y="404601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532313"/>
              </p:ext>
            </p:extLst>
          </p:nvPr>
        </p:nvGraphicFramePr>
        <p:xfrm>
          <a:off x="1600324" y="4725144"/>
          <a:ext cx="2762895" cy="1104900"/>
        </p:xfrm>
        <a:graphic>
          <a:graphicData uri="http://schemas.openxmlformats.org/drawingml/2006/table">
            <a:tbl>
              <a:tblPr/>
              <a:tblGrid>
                <a:gridCol w="11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001393"/>
              </p:ext>
            </p:extLst>
          </p:nvPr>
        </p:nvGraphicFramePr>
        <p:xfrm>
          <a:off x="4932040" y="4700364"/>
          <a:ext cx="2808312" cy="1550670"/>
        </p:xfrm>
        <a:graphic>
          <a:graphicData uri="http://schemas.openxmlformats.org/drawingml/2006/table">
            <a:tbl>
              <a:tblPr/>
              <a:tblGrid>
                <a:gridCol w="1313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a 34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 a 44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 a</a:t>
                      </a:r>
                      <a:r>
                        <a:rPr lang="es-MX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54 años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 años o más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591520" y="1887142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2511425" y="2691107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 rot="16200000" flipH="1">
            <a:off x="2998549" y="3280572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577693" y="3567116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7.4%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380450" y="2691107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6200000" flipH="1">
            <a:off x="5897916" y="3227908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653263" y="3597787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92.6%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5889692" y="4069546"/>
            <a:ext cx="265908" cy="180753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421466" y="4391004"/>
            <a:ext cx="3383111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razón no trabaja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este momento?</a:t>
            </a: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4400242" y="5083128"/>
            <a:ext cx="2405271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Porque estoy estudiando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 rot="10800000" flipH="1">
            <a:off x="6982656" y="5194013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4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7579256" y="5083128"/>
            <a:ext cx="1224136" cy="321306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50.0%</a:t>
            </a:r>
            <a:endParaRPr lang="es-MX" sz="16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4427951" y="5657349"/>
            <a:ext cx="2405271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Soy jubilado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 rot="10800000" flipH="1">
            <a:off x="7012192" y="576392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400">
              <a:ea typeface="ＭＳ Ｐゴシック" pitchFamily="34" charset="-128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7583724" y="5655038"/>
            <a:ext cx="1224136" cy="321306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50.0%</a:t>
            </a:r>
            <a:endParaRPr lang="es-MX" sz="16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07073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07504" y="1223541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1907704" y="2349648"/>
            <a:ext cx="4967288" cy="3023568"/>
            <a:chOff x="2052315" y="2061616"/>
            <a:chExt cx="4967288" cy="3023568"/>
          </a:xfrm>
        </p:grpSpPr>
        <p:sp>
          <p:nvSpPr>
            <p:cNvPr id="45066" name="Rectangle 7"/>
            <p:cNvSpPr>
              <a:spLocks noChangeArrowheads="1"/>
            </p:cNvSpPr>
            <p:nvPr/>
          </p:nvSpPr>
          <p:spPr bwMode="auto">
            <a:xfrm>
              <a:off x="2052315" y="2061616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45067" name="AutoShape 8"/>
            <p:cNvSpPr>
              <a:spLocks noChangeArrowheads="1"/>
            </p:cNvSpPr>
            <p:nvPr/>
          </p:nvSpPr>
          <p:spPr bwMode="auto">
            <a:xfrm rot="10800000" flipH="1">
              <a:off x="4397499" y="2302916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5002385" y="2236839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100.0%</a:t>
              </a:r>
              <a:endPara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536504" y="3498816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1.5 </a:t>
              </a: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trabajos en promedio </a:t>
              </a:r>
            </a:p>
          </p:txBody>
        </p:sp>
        <p:sp>
          <p:nvSpPr>
            <p:cNvPr id="45074" name="Rectangle 7"/>
            <p:cNvSpPr>
              <a:spLocks noChangeArrowheads="1"/>
            </p:cNvSpPr>
            <p:nvPr/>
          </p:nvSpPr>
          <p:spPr bwMode="auto">
            <a:xfrm>
              <a:off x="4284340" y="4334297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  1 Trabajo</a:t>
              </a:r>
            </a:p>
          </p:txBody>
        </p:sp>
        <p:sp>
          <p:nvSpPr>
            <p:cNvPr id="45075" name="Rectangle 7"/>
            <p:cNvSpPr>
              <a:spLocks noChangeArrowheads="1"/>
            </p:cNvSpPr>
            <p:nvPr/>
          </p:nvSpPr>
          <p:spPr bwMode="auto">
            <a:xfrm>
              <a:off x="4284340" y="4766097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  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5 </a:t>
              </a: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Trabajos</a:t>
              </a:r>
            </a:p>
          </p:txBody>
        </p:sp>
        <p:sp>
          <p:nvSpPr>
            <p:cNvPr id="45076" name="AutoShape 8"/>
            <p:cNvSpPr>
              <a:spLocks noChangeArrowheads="1"/>
            </p:cNvSpPr>
            <p:nvPr/>
          </p:nvSpPr>
          <p:spPr bwMode="auto">
            <a:xfrm rot="16200000" flipH="1">
              <a:off x="5350347" y="2939678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4047100"/>
              </p:ext>
            </p:extLst>
          </p:nvPr>
        </p:nvGraphicFramePr>
        <p:xfrm>
          <a:off x="1187624" y="1036092"/>
          <a:ext cx="7596956" cy="5373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883" y="1036092"/>
            <a:ext cx="8964613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mejora laboral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05038"/>
            <a:ext cx="7488237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“Maestría en Educación Ambiental (a distancia)”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5270402"/>
              </p:ext>
            </p:extLst>
          </p:nvPr>
        </p:nvGraphicFramePr>
        <p:xfrm>
          <a:off x="395536" y="490537"/>
          <a:ext cx="8207448" cy="6034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883" y="964557"/>
            <a:ext cx="8964613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96.3% que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el estudiar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 posgrado le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948266" y="5220940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60.0%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156178" y="4331865"/>
            <a:ext cx="2593530" cy="521766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236421" y="4941465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 rot="10800000" flipH="1">
            <a:off x="5220073" y="4420279"/>
            <a:ext cx="720081" cy="160848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6226945" y="5666953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2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114" name="Rectangle 7"/>
          <p:cNvSpPr>
            <a:spLocks noChangeArrowheads="1"/>
          </p:cNvSpPr>
          <p:nvPr/>
        </p:nvSpPr>
        <p:spPr bwMode="auto">
          <a:xfrm>
            <a:off x="6226945" y="6089228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10369" y="1124744"/>
            <a:ext cx="8066087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3168500"/>
              </p:ext>
            </p:extLst>
          </p:nvPr>
        </p:nvGraphicFramePr>
        <p:xfrm>
          <a:off x="1079500" y="1079500"/>
          <a:ext cx="7740972" cy="5445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520" y="1092924"/>
            <a:ext cx="8568952" cy="7206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 y del 92.0% que lo hacen en una empresa/institución)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2756259"/>
              </p:ext>
            </p:extLst>
          </p:nvPr>
        </p:nvGraphicFramePr>
        <p:xfrm>
          <a:off x="1367532" y="1092924"/>
          <a:ext cx="7452940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1052736"/>
            <a:ext cx="8066087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trabajan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2480418"/>
              </p:ext>
            </p:extLst>
          </p:nvPr>
        </p:nvGraphicFramePr>
        <p:xfrm>
          <a:off x="1331019" y="836712"/>
          <a:ext cx="7812981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4535566"/>
              </p:ext>
            </p:extLst>
          </p:nvPr>
        </p:nvGraphicFramePr>
        <p:xfrm>
          <a:off x="1835696" y="1079500"/>
          <a:ext cx="5328592" cy="2421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2377" y="923010"/>
            <a:ext cx="8066087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trabajan)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731245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451066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988893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420693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5086672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604618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5149429" y="3139604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52736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5536630"/>
              </p:ext>
            </p:extLst>
          </p:nvPr>
        </p:nvGraphicFramePr>
        <p:xfrm>
          <a:off x="1296219" y="1052736"/>
          <a:ext cx="7596956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6924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107504" y="1067026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4318943" y="512479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6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4318943" y="555659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425305" y="2439194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5109988" y="2373282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683568" y="2250281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711005" y="456363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89.6%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596880" y="4189760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4385618" y="3257897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560368" y="2949922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0369" y="1124744"/>
            <a:ext cx="80660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4402411"/>
              </p:ext>
            </p:extLst>
          </p:nvPr>
        </p:nvGraphicFramePr>
        <p:xfrm>
          <a:off x="1079500" y="1079500"/>
          <a:ext cx="7452940" cy="5085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10061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2185641"/>
              </p:ext>
            </p:extLst>
          </p:nvPr>
        </p:nvGraphicFramePr>
        <p:xfrm>
          <a:off x="1115616" y="1052736"/>
          <a:ext cx="7560444" cy="5471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69120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324349"/>
              </p:ext>
            </p:extLst>
          </p:nvPr>
        </p:nvGraphicFramePr>
        <p:xfrm>
          <a:off x="1043608" y="1340768"/>
          <a:ext cx="7452940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484787"/>
            <a:ext cx="7559675" cy="420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</a:t>
            </a:r>
            <a:r>
              <a:rPr lang="es-ES" sz="1600" b="1" i="1" dirty="0" smtClean="0">
                <a:solidFill>
                  <a:srgbClr val="00B05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Maestría en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Educación Ambiental (a distancia)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</a:t>
            </a:r>
            <a:endParaRPr lang="es-ES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Universidad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profesional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052736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554477"/>
              </p:ext>
            </p:extLst>
          </p:nvPr>
        </p:nvGraphicFramePr>
        <p:xfrm>
          <a:off x="1566293" y="2492896"/>
          <a:ext cx="6318075" cy="3125998"/>
        </p:xfrm>
        <a:graphic>
          <a:graphicData uri="http://schemas.openxmlformats.org/drawingml/2006/table">
            <a:tbl>
              <a:tblPr/>
              <a:tblGrid>
                <a:gridCol w="30343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48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3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58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Ninguna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5.6%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Segundo idioma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212056"/>
            <a:ext cx="8569325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1752066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79777" y="1412776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799564"/>
              </p:ext>
            </p:extLst>
          </p:nvPr>
        </p:nvGraphicFramePr>
        <p:xfrm>
          <a:off x="1115616" y="2420888"/>
          <a:ext cx="6912768" cy="1478963"/>
        </p:xfrm>
        <a:graphic>
          <a:graphicData uri="http://schemas.openxmlformats.org/drawingml/2006/table">
            <a:tbl>
              <a:tblPr/>
              <a:tblGrid>
                <a:gridCol w="4052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3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34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34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97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97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97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9963858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1883" y="1180581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555776" y="2276872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313932" y="2847578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923258" y="3305572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9.0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547664" y="440605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881380" y="440605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4086474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6673013"/>
              </p:ext>
            </p:extLst>
          </p:nvPr>
        </p:nvGraphicFramePr>
        <p:xfrm>
          <a:off x="4608512" y="3518947"/>
          <a:ext cx="4644628" cy="3213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0857824"/>
              </p:ext>
            </p:extLst>
          </p:nvPr>
        </p:nvGraphicFramePr>
        <p:xfrm>
          <a:off x="-828600" y="495442"/>
          <a:ext cx="7295852" cy="4221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3415272" flipH="1">
            <a:off x="5448516" y="3214233"/>
            <a:ext cx="307861" cy="23843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32040" y="3595956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7540589"/>
              </p:ext>
            </p:extLst>
          </p:nvPr>
        </p:nvGraphicFramePr>
        <p:xfrm>
          <a:off x="-663445" y="490537"/>
          <a:ext cx="6629168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798538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48.1%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10137370" flipH="1">
            <a:off x="4052743" y="3598947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60032" y="3379932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9738727"/>
              </p:ext>
            </p:extLst>
          </p:nvPr>
        </p:nvGraphicFramePr>
        <p:xfrm>
          <a:off x="4001583" y="3548482"/>
          <a:ext cx="5351636" cy="3213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21680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8081506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717753"/>
              </p:ext>
            </p:extLst>
          </p:nvPr>
        </p:nvGraphicFramePr>
        <p:xfrm>
          <a:off x="827584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03 al 14 de junio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 la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Maestría en Educación Ambiental (a distancia)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27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2339602" y="5339492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11960" y="1916460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611560" y="90872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7437834" y="1268760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5806351" y="194344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341579" y="1984163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33.3%</a:t>
            </a:r>
            <a:endParaRPr lang="es-ES" sz="14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257696" y="583977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262459" y="2318072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5807938" y="126876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5807938" y="158943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337169" y="1624123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25.9%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5796826" y="230857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336377" y="2344203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29.6%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497" y="1380208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007592" y="2747045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63.0%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123728" y="2748633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37.0%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460" y="1380208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5738088" y="2668935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7330819" y="2704243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11.1%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873126" y="3483223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344656" y="6481212"/>
            <a:ext cx="3799344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graphicFrame>
        <p:nvGraphicFramePr>
          <p:cNvPr id="80" name="7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062807"/>
              </p:ext>
            </p:extLst>
          </p:nvPr>
        </p:nvGraphicFramePr>
        <p:xfrm>
          <a:off x="6084168" y="3945979"/>
          <a:ext cx="2334274" cy="2219324"/>
        </p:xfrm>
        <a:graphic>
          <a:graphicData uri="http://schemas.openxmlformats.org/drawingml/2006/table">
            <a:tbl>
              <a:tblPr/>
              <a:tblGrid>
                <a:gridCol w="13767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7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48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Año de Egreso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2005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3.7%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25.9%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2013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14.8%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2014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3.7%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2015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11.1%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2016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3.7%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2017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37.0%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8302362"/>
              </p:ext>
            </p:extLst>
          </p:nvPr>
        </p:nvGraphicFramePr>
        <p:xfrm>
          <a:off x="78693" y="3815804"/>
          <a:ext cx="6071716" cy="2925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687707" y="1117486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</a:t>
            </a:r>
          </a:p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2177123"/>
              </p:ext>
            </p:extLst>
          </p:nvPr>
        </p:nvGraphicFramePr>
        <p:xfrm>
          <a:off x="883603" y="980728"/>
          <a:ext cx="7652704" cy="5366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4290397"/>
              </p:ext>
            </p:extLst>
          </p:nvPr>
        </p:nvGraphicFramePr>
        <p:xfrm>
          <a:off x="755576" y="692150"/>
          <a:ext cx="7920880" cy="583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735560" y="684305"/>
            <a:ext cx="3276600" cy="3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titulado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3022848" y="1223413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33797" name="AutoShape 8"/>
          <p:cNvSpPr>
            <a:spLocks noChangeArrowheads="1"/>
          </p:cNvSpPr>
          <p:nvPr/>
        </p:nvSpPr>
        <p:spPr bwMode="auto">
          <a:xfrm rot="16200000" flipH="1">
            <a:off x="3426867" y="1721094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679825" y="1943146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59.3%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1" name="Rectangle 7"/>
          <p:cNvSpPr>
            <a:spLocks noChangeArrowheads="1"/>
          </p:cNvSpPr>
          <p:nvPr/>
        </p:nvSpPr>
        <p:spPr bwMode="auto">
          <a:xfrm>
            <a:off x="4535736" y="1231351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3802" name="AutoShape 8"/>
          <p:cNvSpPr>
            <a:spLocks noChangeArrowheads="1"/>
          </p:cNvSpPr>
          <p:nvPr/>
        </p:nvSpPr>
        <p:spPr bwMode="auto">
          <a:xfrm rot="16200000" flipH="1">
            <a:off x="5011192" y="1729032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095649" y="1943146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40.7%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6" name="AutoShape 8"/>
          <p:cNvSpPr>
            <a:spLocks noChangeArrowheads="1"/>
          </p:cNvSpPr>
          <p:nvPr/>
        </p:nvSpPr>
        <p:spPr bwMode="auto">
          <a:xfrm rot="13799635" flipH="1">
            <a:off x="5316785" y="2468014"/>
            <a:ext cx="530225" cy="215900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3807" name="Rectangle 3"/>
          <p:cNvSpPr>
            <a:spLocks noChangeArrowheads="1"/>
          </p:cNvSpPr>
          <p:nvPr/>
        </p:nvSpPr>
        <p:spPr bwMode="auto">
          <a:xfrm>
            <a:off x="1619672" y="2906490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808" name="Rectangle 3"/>
          <p:cNvSpPr>
            <a:spLocks noChangeArrowheads="1"/>
          </p:cNvSpPr>
          <p:nvPr/>
        </p:nvSpPr>
        <p:spPr bwMode="auto">
          <a:xfrm>
            <a:off x="5687888" y="2906490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titularse?</a:t>
            </a:r>
          </a:p>
        </p:txBody>
      </p:sp>
      <p:sp>
        <p:nvSpPr>
          <p:cNvPr id="33809" name="AutoShape 8"/>
          <p:cNvSpPr>
            <a:spLocks noChangeArrowheads="1"/>
          </p:cNvSpPr>
          <p:nvPr/>
        </p:nvSpPr>
        <p:spPr bwMode="auto">
          <a:xfrm rot="17877689" flipH="1">
            <a:off x="4490491" y="2486270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761570"/>
              </p:ext>
            </p:extLst>
          </p:nvPr>
        </p:nvGraphicFramePr>
        <p:xfrm>
          <a:off x="6228184" y="3788361"/>
          <a:ext cx="2385467" cy="800183"/>
        </p:xfrm>
        <a:graphic>
          <a:graphicData uri="http://schemas.openxmlformats.org/drawingml/2006/table">
            <a:tbl>
              <a:tblPr/>
              <a:tblGrid>
                <a:gridCol w="1600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160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Tiempo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 dirty="0">
                          <a:effectLst/>
                          <a:latin typeface="Calibri"/>
                        </a:rPr>
                        <a:t>Menos de seis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81.3%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De 6 a 12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18.7%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58475"/>
              </p:ext>
            </p:extLst>
          </p:nvPr>
        </p:nvGraphicFramePr>
        <p:xfrm>
          <a:off x="59791" y="3455765"/>
          <a:ext cx="6071716" cy="2421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uadroTexto 1"/>
          <p:cNvSpPr txBox="1"/>
          <p:nvPr/>
        </p:nvSpPr>
        <p:spPr>
          <a:xfrm>
            <a:off x="6516216" y="4869160"/>
            <a:ext cx="2304256" cy="1477328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s-ES" dirty="0" smtClean="0"/>
              <a:t>En tiempo de 6 a 12 meses en las frecuencias me aparece un porcentaje 18.8%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76799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052736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868338" y="2060848"/>
            <a:ext cx="7880126" cy="3456384"/>
            <a:chOff x="683568" y="2060848"/>
            <a:chExt cx="7880126" cy="3456384"/>
          </a:xfrm>
        </p:grpSpPr>
        <p:sp>
          <p:nvSpPr>
            <p:cNvPr id="35843" name="Rectangle 3"/>
            <p:cNvSpPr>
              <a:spLocks noChangeArrowheads="1"/>
            </p:cNvSpPr>
            <p:nvPr/>
          </p:nvSpPr>
          <p:spPr bwMode="auto">
            <a:xfrm>
              <a:off x="1561060" y="2142300"/>
              <a:ext cx="324008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Aspecto</a:t>
              </a:r>
              <a:endParaRPr lang="es-MX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5844" name="Rectangle 3"/>
            <p:cNvSpPr>
              <a:spLocks noChangeArrowheads="1"/>
            </p:cNvSpPr>
            <p:nvPr/>
          </p:nvSpPr>
          <p:spPr bwMode="auto">
            <a:xfrm>
              <a:off x="5580112" y="2060848"/>
              <a:ext cx="1840954" cy="548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</a:t>
              </a:r>
              <a:endParaRPr lang="es-ES" alt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 dirty="0" smtClean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promedio</a:t>
              </a:r>
              <a:endParaRPr lang="es-MX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5845" name="Rectangle 7"/>
            <p:cNvSpPr>
              <a:spLocks noChangeArrowheads="1"/>
            </p:cNvSpPr>
            <p:nvPr/>
          </p:nvSpPr>
          <p:spPr bwMode="auto">
            <a:xfrm>
              <a:off x="696964" y="2758552"/>
              <a:ext cx="4601666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Preparación de los profesores</a:t>
              </a:r>
            </a:p>
          </p:txBody>
        </p:sp>
        <p:sp>
          <p:nvSpPr>
            <p:cNvPr id="35846" name="AutoShape 8"/>
            <p:cNvSpPr>
              <a:spLocks noChangeArrowheads="1"/>
            </p:cNvSpPr>
            <p:nvPr/>
          </p:nvSpPr>
          <p:spPr bwMode="auto">
            <a:xfrm rot="10800000" flipH="1">
              <a:off x="5406579" y="3813937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5847" name="Rectangle 7"/>
            <p:cNvSpPr>
              <a:spLocks noChangeArrowheads="1"/>
            </p:cNvSpPr>
            <p:nvPr/>
          </p:nvSpPr>
          <p:spPr bwMode="auto">
            <a:xfrm>
              <a:off x="683568" y="3222420"/>
              <a:ext cx="4584898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Horarios</a:t>
              </a:r>
            </a:p>
          </p:txBody>
        </p:sp>
        <p:sp>
          <p:nvSpPr>
            <p:cNvPr id="35848" name="AutoShape 8"/>
            <p:cNvSpPr>
              <a:spLocks noChangeArrowheads="1"/>
            </p:cNvSpPr>
            <p:nvPr/>
          </p:nvSpPr>
          <p:spPr bwMode="auto">
            <a:xfrm rot="10800000" flipH="1">
              <a:off x="5404991" y="4801362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084168" y="4662580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9.44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085755" y="3677058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9.48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55" name="Rectangle 7"/>
            <p:cNvSpPr>
              <a:spLocks noChangeArrowheads="1"/>
            </p:cNvSpPr>
            <p:nvPr/>
          </p:nvSpPr>
          <p:spPr bwMode="auto">
            <a:xfrm>
              <a:off x="696964" y="4190032"/>
              <a:ext cx="4586976" cy="31908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Conocimientos obtenidos</a:t>
              </a:r>
            </a:p>
          </p:txBody>
        </p:sp>
        <p:sp>
          <p:nvSpPr>
            <p:cNvPr id="35856" name="AutoShape 8"/>
            <p:cNvSpPr>
              <a:spLocks noChangeArrowheads="1"/>
            </p:cNvSpPr>
            <p:nvPr/>
          </p:nvSpPr>
          <p:spPr bwMode="auto">
            <a:xfrm rot="10800000" flipH="1">
              <a:off x="5393879" y="42917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5857" name="Rectangle 7"/>
            <p:cNvSpPr>
              <a:spLocks noChangeArrowheads="1"/>
            </p:cNvSpPr>
            <p:nvPr/>
          </p:nvSpPr>
          <p:spPr bwMode="auto">
            <a:xfrm>
              <a:off x="683568" y="4663033"/>
              <a:ext cx="4584898" cy="31908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Plan de estudios (Programa académico)</a:t>
              </a:r>
            </a:p>
          </p:txBody>
        </p:sp>
        <p:sp>
          <p:nvSpPr>
            <p:cNvPr id="35858" name="AutoShape 8"/>
            <p:cNvSpPr>
              <a:spLocks noChangeArrowheads="1"/>
            </p:cNvSpPr>
            <p:nvPr/>
          </p:nvSpPr>
          <p:spPr bwMode="auto">
            <a:xfrm rot="10800000" flipH="1">
              <a:off x="5416104" y="3318637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073849" y="4178418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9.48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095280" y="3199074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9.50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65" name="Rectangle 7"/>
            <p:cNvSpPr>
              <a:spLocks noChangeArrowheads="1"/>
            </p:cNvSpPr>
            <p:nvPr/>
          </p:nvSpPr>
          <p:spPr bwMode="auto">
            <a:xfrm>
              <a:off x="693093" y="3726476"/>
              <a:ext cx="4584898" cy="3206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Beneficios obtenidos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66" name="AutoShape 8"/>
            <p:cNvSpPr>
              <a:spLocks noChangeArrowheads="1"/>
            </p:cNvSpPr>
            <p:nvPr/>
          </p:nvSpPr>
          <p:spPr bwMode="auto">
            <a:xfrm rot="10800000" flipH="1">
              <a:off x="5411341" y="2785237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091311" y="2688102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9.63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71" name="Rectangle 7"/>
            <p:cNvSpPr>
              <a:spLocks noChangeArrowheads="1"/>
            </p:cNvSpPr>
            <p:nvPr/>
          </p:nvSpPr>
          <p:spPr bwMode="auto">
            <a:xfrm>
              <a:off x="683568" y="5198145"/>
              <a:ext cx="4584898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Instalaciones</a:t>
              </a:r>
            </a:p>
          </p:txBody>
        </p:sp>
        <p:sp>
          <p:nvSpPr>
            <p:cNvPr id="35872" name="AutoShape 8"/>
            <p:cNvSpPr>
              <a:spLocks noChangeArrowheads="1"/>
            </p:cNvSpPr>
            <p:nvPr/>
          </p:nvSpPr>
          <p:spPr bwMode="auto">
            <a:xfrm rot="10800000" flipH="1">
              <a:off x="5404991" y="530356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085310" y="5166636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8.62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6" name="AutoShape 4"/>
            <p:cNvSpPr>
              <a:spLocks noChangeArrowheads="1"/>
            </p:cNvSpPr>
            <p:nvPr/>
          </p:nvSpPr>
          <p:spPr bwMode="auto">
            <a:xfrm>
              <a:off x="7236296" y="5297707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7668344" y="5180132"/>
              <a:ext cx="885825" cy="3371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xtLst/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altLang="es-MX" sz="16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22.2%</a:t>
              </a:r>
              <a:endParaRPr lang="es-MX" altLang="es-MX" sz="16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8" name="AutoShape 4"/>
            <p:cNvSpPr>
              <a:spLocks noChangeArrowheads="1"/>
            </p:cNvSpPr>
            <p:nvPr/>
          </p:nvSpPr>
          <p:spPr bwMode="auto">
            <a:xfrm>
              <a:off x="7236296" y="3322291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9" name="Rectangle 9"/>
            <p:cNvSpPr>
              <a:spLocks noChangeArrowheads="1"/>
            </p:cNvSpPr>
            <p:nvPr/>
          </p:nvSpPr>
          <p:spPr bwMode="auto">
            <a:xfrm>
              <a:off x="7668344" y="3204716"/>
              <a:ext cx="885825" cy="3371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xtLst/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altLang="es-MX" sz="16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3.7%</a:t>
              </a:r>
              <a:endParaRPr lang="es-MX" altLang="es-MX" sz="16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0" name="Rectangle 3"/>
            <p:cNvSpPr>
              <a:spLocks noChangeArrowheads="1"/>
            </p:cNvSpPr>
            <p:nvPr/>
          </p:nvSpPr>
          <p:spPr bwMode="auto">
            <a:xfrm>
              <a:off x="7236296" y="2060848"/>
              <a:ext cx="1327398" cy="491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400" dirty="0" smtClean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No </a:t>
              </a:r>
            </a:p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400" dirty="0" smtClean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Aplica*</a:t>
              </a:r>
              <a:endPara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32" name="31 CuadroTexto"/>
          <p:cNvSpPr txBox="1"/>
          <p:nvPr/>
        </p:nvSpPr>
        <p:spPr>
          <a:xfrm>
            <a:off x="4860032" y="5877272"/>
            <a:ext cx="41225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</a:rPr>
              <a:t>* Casos en los que los entrevistados refieren que no aplica la evaluación de ese aspecto por ser modalidad a distancia.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13709</TotalTime>
  <Words>1696</Words>
  <Application>Microsoft Office PowerPoint</Application>
  <PresentationFormat>Presentación en pantalla (4:3)</PresentationFormat>
  <Paragraphs>398</Paragraphs>
  <Slides>37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37</vt:i4>
      </vt:variant>
    </vt:vector>
  </HeadingPairs>
  <TitlesOfParts>
    <vt:vector size="48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948</cp:revision>
  <cp:lastPrinted>2013-07-09T20:28:01Z</cp:lastPrinted>
  <dcterms:created xsi:type="dcterms:W3CDTF">1601-01-01T00:00:00Z</dcterms:created>
  <dcterms:modified xsi:type="dcterms:W3CDTF">2017-11-24T18:56:56Z</dcterms:modified>
</cp:coreProperties>
</file>