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395" autoAdjust="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14B21-592C-4C52-B2F2-8194A0F81187}" type="datetime1">
              <a:rPr lang="es-MX" smtClean="0"/>
              <a:t>10/09/2024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E540E-7800-49F0-9A61-1A3F64769F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33414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508B4-C0D8-41E3-A76F-793BDC6BE83F}" type="datetime1">
              <a:rPr lang="es-MX" smtClean="0"/>
              <a:t>10/09/2024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362D8-92B8-4A06-9BFB-A3DAAB53E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9145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96000" y="356100"/>
            <a:ext cx="9000000" cy="21600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8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9144000" cy="1620000"/>
          </a:xfrm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24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13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8477" y="159180"/>
            <a:ext cx="3095323" cy="900000"/>
          </a:xfrm>
        </p:spPr>
        <p:txBody>
          <a:bodyPr anchor="ctr">
            <a:normAutofit/>
          </a:bodyPr>
          <a:lstStyle>
            <a:lvl1pPr algn="ctr"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7725" y="159180"/>
            <a:ext cx="7245479" cy="583735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258477" y="1193534"/>
            <a:ext cx="3095324" cy="480300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8" name="Conector recto 7"/>
          <p:cNvCxnSpPr>
            <a:cxnSpLocks/>
          </p:cNvCxnSpPr>
          <p:nvPr userDrawn="1"/>
        </p:nvCxnSpPr>
        <p:spPr>
          <a:xfrm flipV="1">
            <a:off x="1146529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4503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59181"/>
            <a:ext cx="10514012" cy="540000"/>
          </a:xfr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MX" sz="20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402227" y="996950"/>
            <a:ext cx="7953161" cy="4999489"/>
          </a:xfrm>
        </p:spPr>
        <p:txBody>
          <a:bodyPr/>
          <a:lstStyle>
            <a:lvl1pPr marL="0" indent="0">
              <a:buNone/>
              <a:defRPr lang="es-MX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2381207" cy="499948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8" name="Conector recto 7"/>
          <p:cNvCxnSpPr>
            <a:cxnSpLocks/>
          </p:cNvCxnSpPr>
          <p:nvPr userDrawn="1"/>
        </p:nvCxnSpPr>
        <p:spPr>
          <a:xfrm flipV="1">
            <a:off x="71387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972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1367" y="1276351"/>
            <a:ext cx="10522433" cy="470534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cxnSp>
        <p:nvCxnSpPr>
          <p:cNvPr id="7" name="Conector recto 6"/>
          <p:cNvCxnSpPr>
            <a:cxnSpLocks/>
          </p:cNvCxnSpPr>
          <p:nvPr userDrawn="1"/>
        </p:nvCxnSpPr>
        <p:spPr>
          <a:xfrm flipV="1">
            <a:off x="71387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623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6070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47724" y="365125"/>
            <a:ext cx="7724775" cy="56070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856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"/>
            <a:ext cx="12192000" cy="685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23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49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cxnSp>
        <p:nvCxnSpPr>
          <p:cNvPr id="7" name="Conector recto 6"/>
          <p:cNvCxnSpPr>
            <a:cxnSpLocks/>
          </p:cNvCxnSpPr>
          <p:nvPr userDrawn="1"/>
        </p:nvCxnSpPr>
        <p:spPr>
          <a:xfrm flipV="1">
            <a:off x="71387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676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7301"/>
            <a:ext cx="10515600" cy="42862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cxnSp>
        <p:nvCxnSpPr>
          <p:cNvPr id="7" name="Conector recto 6"/>
          <p:cNvCxnSpPr>
            <a:cxnSpLocks/>
          </p:cNvCxnSpPr>
          <p:nvPr userDrawn="1"/>
        </p:nvCxnSpPr>
        <p:spPr>
          <a:xfrm flipV="1">
            <a:off x="71387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831367" y="5669281"/>
            <a:ext cx="10509250" cy="474343"/>
          </a:xfrm>
        </p:spPr>
        <p:txBody>
          <a:bodyPr anchor="ctr">
            <a:normAutofit/>
          </a:bodyPr>
          <a:lstStyle>
            <a:lvl1pPr marL="0" indent="0" algn="l">
              <a:buNone/>
              <a:defRPr sz="1200"/>
            </a:lvl1pPr>
            <a:lvl5pPr marL="1828800" indent="0">
              <a:buNone/>
              <a:defRPr lang="es-MX" dirty="0"/>
            </a:lvl5pPr>
          </a:lstStyle>
          <a:p>
            <a:pPr lvl="0"/>
            <a:r>
              <a:rPr lang="es-MX" dirty="0" smtClean="0"/>
              <a:t>Fuente: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9032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32256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28466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78316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293342"/>
            <a:ext cx="5181600" cy="4707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293341"/>
            <a:ext cx="5181600" cy="470740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cxnSp>
        <p:nvCxnSpPr>
          <p:cNvPr id="8" name="Conector recto 7"/>
          <p:cNvCxnSpPr>
            <a:cxnSpLocks/>
          </p:cNvCxnSpPr>
          <p:nvPr userDrawn="1"/>
        </p:nvCxnSpPr>
        <p:spPr>
          <a:xfrm flipV="1">
            <a:off x="71387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773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64758"/>
            <a:ext cx="10515600" cy="900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203369"/>
            <a:ext cx="5157787" cy="5924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1911823"/>
            <a:ext cx="5157787" cy="408892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208089"/>
            <a:ext cx="5183188" cy="587760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1920061"/>
            <a:ext cx="5183188" cy="408069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cxnSp>
        <p:nvCxnSpPr>
          <p:cNvPr id="10" name="Conector recto 9"/>
          <p:cNvCxnSpPr>
            <a:cxnSpLocks/>
          </p:cNvCxnSpPr>
          <p:nvPr userDrawn="1"/>
        </p:nvCxnSpPr>
        <p:spPr>
          <a:xfrm flipV="1">
            <a:off x="71387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40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cxnSp>
        <p:nvCxnSpPr>
          <p:cNvPr id="6" name="Conector recto 5"/>
          <p:cNvCxnSpPr>
            <a:cxnSpLocks/>
          </p:cNvCxnSpPr>
          <p:nvPr userDrawn="1"/>
        </p:nvCxnSpPr>
        <p:spPr>
          <a:xfrm flipV="1">
            <a:off x="713874" y="168805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93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340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59180"/>
            <a:ext cx="2966093" cy="900000"/>
          </a:xfrm>
        </p:spPr>
        <p:txBody>
          <a:bodyPr anchor="ctr">
            <a:normAutofit/>
          </a:bodyPr>
          <a:lstStyle>
            <a:lvl1pPr algn="ctr"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28303" y="159180"/>
            <a:ext cx="7327085" cy="583204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1203159"/>
            <a:ext cx="2966093" cy="478806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8" name="Conector recto 7"/>
          <p:cNvCxnSpPr>
            <a:cxnSpLocks/>
          </p:cNvCxnSpPr>
          <p:nvPr userDrawn="1"/>
        </p:nvCxnSpPr>
        <p:spPr>
          <a:xfrm flipV="1">
            <a:off x="713874" y="159180"/>
            <a:ext cx="0" cy="90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125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1367" y="159180"/>
            <a:ext cx="105156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276350"/>
            <a:ext cx="10515600" cy="4862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47" y="6005385"/>
            <a:ext cx="1948169" cy="1116000"/>
          </a:xfrm>
          <a:prstGeom prst="rect">
            <a:avLst/>
          </a:prstGeom>
        </p:spPr>
      </p:pic>
      <p:sp>
        <p:nvSpPr>
          <p:cNvPr id="25" name="Marcador de número de diapositiva 10"/>
          <p:cNvSpPr txBox="1">
            <a:spLocks/>
          </p:cNvSpPr>
          <p:nvPr userDrawn="1"/>
        </p:nvSpPr>
        <p:spPr>
          <a:xfrm>
            <a:off x="11500021" y="6242280"/>
            <a:ext cx="691979" cy="506884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0" algn="ctr" defTabSz="914400" rtl="0" eaLnBrk="1" latinLnBrk="0" hangingPunct="1">
              <a:defRPr lang="es-MX" sz="1200" b="1" kern="120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32C799-0334-407B-8FCE-E745E31046D4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029" y="6293385"/>
            <a:ext cx="2047771" cy="540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9" y="6138506"/>
            <a:ext cx="1349147" cy="71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45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0" r:id="rId10"/>
    <p:sldLayoutId id="2147483657" r:id="rId11"/>
    <p:sldLayoutId id="2147483658" r:id="rId12"/>
    <p:sldLayoutId id="2147483659" r:id="rId13"/>
    <p:sldLayoutId id="2147483661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Formato de solicitud para condonación del </a:t>
            </a:r>
            <a:r>
              <a:rPr lang="es-MX" dirty="0"/>
              <a:t>“Programa Compensatorio para la Transición Gradual hacia la Gratuidad de los Servicios Educativos de Posgrado</a:t>
            </a:r>
            <a:r>
              <a:rPr lang="es-MX" dirty="0" smtClean="0"/>
              <a:t>”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107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En el 2024 la Universidad de Guadalajara aprobó el “Programa </a:t>
            </a:r>
            <a:r>
              <a:rPr lang="es-MX" dirty="0"/>
              <a:t>Compensatorio para la Transición Gradual hacia la Gratuidad de los Servicios Educativos de Posgrado</a:t>
            </a:r>
            <a:r>
              <a:rPr lang="es-MX" dirty="0" smtClean="0"/>
              <a:t>”, que otorgará la condonación por el concepto de matrícula por </a:t>
            </a:r>
            <a:r>
              <a:rPr lang="es-MX" dirty="0"/>
              <a:t>cada alumno nacional inscrito en los programas de maestría y doctorado de la Universidad de </a:t>
            </a:r>
            <a:r>
              <a:rPr lang="es-MX" dirty="0" smtClean="0"/>
              <a:t>Guadalajara, con </a:t>
            </a:r>
            <a:r>
              <a:rPr lang="es-MX" dirty="0"/>
              <a:t>la finalidad de eliminar las barreras económicas para el acceso e ingreso, permanencia y terminación de los estudios de posgrado.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9110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Instrucciones: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Llenar de preferencia en digital.</a:t>
            </a:r>
          </a:p>
          <a:p>
            <a:r>
              <a:rPr lang="es-MX" dirty="0" smtClean="0"/>
              <a:t>Habilitar la edición y macros en el archivo en </a:t>
            </a:r>
            <a:r>
              <a:rPr lang="es-MX" dirty="0" smtClean="0"/>
              <a:t>Word, </a:t>
            </a:r>
          </a:p>
          <a:p>
            <a:r>
              <a:rPr lang="es-MX" dirty="0" smtClean="0"/>
              <a:t>En caso de que no se activen los macros, ir al explorador de archivos, ubicar el archivo FOCAM, dar clic en botón derecho </a:t>
            </a:r>
            <a:r>
              <a:rPr lang="es-MX" dirty="0" smtClean="0">
                <a:sym typeface="Wingdings" panose="05000000000000000000" pitchFamily="2" charset="2"/>
              </a:rPr>
              <a:t> Propiedades  Desbloquear seguridad.</a:t>
            </a:r>
          </a:p>
          <a:p>
            <a:endParaRPr lang="es-MX" dirty="0">
              <a:sym typeface="Wingdings" panose="05000000000000000000" pitchFamily="2" charset="2"/>
            </a:endParaRPr>
          </a:p>
          <a:p>
            <a:endParaRPr lang="es-MX" dirty="0" smtClean="0"/>
          </a:p>
          <a:p>
            <a:r>
              <a:rPr lang="es-MX" dirty="0" smtClean="0"/>
              <a:t>Es necesario llenar un formato por ciclo de condonación.</a:t>
            </a:r>
          </a:p>
          <a:p>
            <a:r>
              <a:rPr lang="es-MX" dirty="0" smtClean="0"/>
              <a:t>En caso de solicitar condonación del 2024-A el </a:t>
            </a:r>
            <a:r>
              <a:rPr lang="es-MX" dirty="0"/>
              <a:t>ciclo escolar en curso será el </a:t>
            </a:r>
            <a:r>
              <a:rPr lang="es-MX" dirty="0" smtClean="0"/>
              <a:t>mismo.</a:t>
            </a:r>
          </a:p>
          <a:p>
            <a:r>
              <a:rPr lang="es-MX" dirty="0" smtClean="0"/>
              <a:t>Es </a:t>
            </a:r>
            <a:r>
              <a:rPr lang="es-MX" dirty="0" smtClean="0"/>
              <a:t>necesario que la firma sea autógrafa. </a:t>
            </a:r>
          </a:p>
          <a:p>
            <a:r>
              <a:rPr lang="es-MX" dirty="0" smtClean="0"/>
              <a:t>Entregar el formato y </a:t>
            </a:r>
            <a:r>
              <a:rPr lang="es-MX" dirty="0"/>
              <a:t>orden de pago </a:t>
            </a:r>
            <a:r>
              <a:rPr lang="es-MX" dirty="0" smtClean="0"/>
              <a:t>a la Coordinación de tu programa en físico.</a:t>
            </a:r>
          </a:p>
          <a:p>
            <a:endParaRPr lang="es-MX" dirty="0" smtClean="0"/>
          </a:p>
          <a:p>
            <a:endParaRPr lang="es-MX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613" y="2994870"/>
            <a:ext cx="3886774" cy="59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556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GIPV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67192"/>
      </a:accent1>
      <a:accent2>
        <a:srgbClr val="E11456"/>
      </a:accent2>
      <a:accent3>
        <a:srgbClr val="95C11F"/>
      </a:accent3>
      <a:accent4>
        <a:srgbClr val="F39200"/>
      </a:accent4>
      <a:accent5>
        <a:srgbClr val="662483"/>
      </a:accent5>
      <a:accent6>
        <a:srgbClr val="00263A"/>
      </a:accent6>
      <a:hlink>
        <a:srgbClr val="4472C4"/>
      </a:hlink>
      <a:folHlink>
        <a:srgbClr val="954F72"/>
      </a:folHlink>
    </a:clrScheme>
    <a:fontScheme name="estilo_general">
      <a:majorFont>
        <a:latin typeface="Arial Black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59C9C55C-4EB2-4481-BB4F-D91EFE0AADAF}" vid="{568E827D-D5A7-437D-B754-BA327705A54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cgipv_posgrado</Template>
  <TotalTime>104</TotalTime>
  <Words>201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Wingdings</vt:lpstr>
      <vt:lpstr>Tema de Office</vt:lpstr>
      <vt:lpstr>Formato de solicitud para condonación del “Programa Compensatorio para la Transición Gradual hacia la Gratuidad de los Servicios Educativos de Posgrado”</vt:lpstr>
      <vt:lpstr>Introducción</vt:lpstr>
      <vt:lpstr>Instrucciones: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GONZALEZ FAVILA, MIGUEL ANGEL</dc:creator>
  <cp:lastModifiedBy>Edmundo Vazquez</cp:lastModifiedBy>
  <cp:revision>9</cp:revision>
  <dcterms:created xsi:type="dcterms:W3CDTF">2024-07-10T19:42:53Z</dcterms:created>
  <dcterms:modified xsi:type="dcterms:W3CDTF">2024-09-10T22:44:08Z</dcterms:modified>
</cp:coreProperties>
</file>